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5.xml" ContentType="application/vnd.openxmlformats-officedocument.themeOverride+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6.xml" ContentType="application/vnd.openxmlformats-officedocument.themeOverr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notesMasterIdLst>
    <p:notesMasterId r:id="rId78"/>
  </p:notesMasterIdLst>
  <p:sldIdLst>
    <p:sldId id="411" r:id="rId2"/>
    <p:sldId id="342" r:id="rId3"/>
    <p:sldId id="377" r:id="rId4"/>
    <p:sldId id="340" r:id="rId5"/>
    <p:sldId id="341" r:id="rId6"/>
    <p:sldId id="293" r:id="rId7"/>
    <p:sldId id="295" r:id="rId8"/>
    <p:sldId id="378" r:id="rId9"/>
    <p:sldId id="325" r:id="rId10"/>
    <p:sldId id="382" r:id="rId11"/>
    <p:sldId id="322" r:id="rId12"/>
    <p:sldId id="323" r:id="rId13"/>
    <p:sldId id="324" r:id="rId14"/>
    <p:sldId id="326" r:id="rId15"/>
    <p:sldId id="400" r:id="rId16"/>
    <p:sldId id="292" r:id="rId17"/>
    <p:sldId id="294" r:id="rId18"/>
    <p:sldId id="306" r:id="rId19"/>
    <p:sldId id="381" r:id="rId20"/>
    <p:sldId id="379" r:id="rId21"/>
    <p:sldId id="389" r:id="rId22"/>
    <p:sldId id="297" r:id="rId23"/>
    <p:sldId id="362" r:id="rId24"/>
    <p:sldId id="363" r:id="rId25"/>
    <p:sldId id="307" r:id="rId26"/>
    <p:sldId id="308" r:id="rId27"/>
    <p:sldId id="309" r:id="rId28"/>
    <p:sldId id="402" r:id="rId29"/>
    <p:sldId id="370" r:id="rId30"/>
    <p:sldId id="373" r:id="rId31"/>
    <p:sldId id="371" r:id="rId32"/>
    <p:sldId id="397" r:id="rId33"/>
    <p:sldId id="365" r:id="rId34"/>
    <p:sldId id="311" r:id="rId35"/>
    <p:sldId id="403" r:id="rId36"/>
    <p:sldId id="313" r:id="rId37"/>
    <p:sldId id="321" r:id="rId38"/>
    <p:sldId id="314" r:id="rId39"/>
    <p:sldId id="316" r:id="rId40"/>
    <p:sldId id="317" r:id="rId41"/>
    <p:sldId id="318" r:id="rId42"/>
    <p:sldId id="320" r:id="rId43"/>
    <p:sldId id="335" r:id="rId44"/>
    <p:sldId id="337" r:id="rId45"/>
    <p:sldId id="366" r:id="rId46"/>
    <p:sldId id="367" r:id="rId47"/>
    <p:sldId id="368" r:id="rId48"/>
    <p:sldId id="369" r:id="rId49"/>
    <p:sldId id="319" r:id="rId50"/>
    <p:sldId id="302" r:id="rId51"/>
    <p:sldId id="303" r:id="rId52"/>
    <p:sldId id="391" r:id="rId53"/>
    <p:sldId id="392" r:id="rId54"/>
    <p:sldId id="393" r:id="rId55"/>
    <p:sldId id="304" r:id="rId56"/>
    <p:sldId id="343" r:id="rId57"/>
    <p:sldId id="329" r:id="rId58"/>
    <p:sldId id="330" r:id="rId59"/>
    <p:sldId id="338" r:id="rId60"/>
    <p:sldId id="331" r:id="rId61"/>
    <p:sldId id="332" r:id="rId62"/>
    <p:sldId id="339" r:id="rId63"/>
    <p:sldId id="374" r:id="rId64"/>
    <p:sldId id="375" r:id="rId65"/>
    <p:sldId id="412" r:id="rId66"/>
    <p:sldId id="415" r:id="rId67"/>
    <p:sldId id="418" r:id="rId68"/>
    <p:sldId id="417" r:id="rId69"/>
    <p:sldId id="398" r:id="rId70"/>
    <p:sldId id="364" r:id="rId71"/>
    <p:sldId id="394" r:id="rId72"/>
    <p:sldId id="395" r:id="rId73"/>
    <p:sldId id="277" r:id="rId74"/>
    <p:sldId id="333" r:id="rId75"/>
    <p:sldId id="334" r:id="rId76"/>
    <p:sldId id="396"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A9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895" autoAdjust="0"/>
  </p:normalViewPr>
  <p:slideViewPr>
    <p:cSldViewPr snapToGrid="0">
      <p:cViewPr varScale="1">
        <p:scale>
          <a:sx n="74" d="100"/>
          <a:sy n="74" d="100"/>
        </p:scale>
        <p:origin x="1699"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4.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4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1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2015-16(P)</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4000" b="1"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7"/>
                <c:pt idx="0">
                  <c:v>Petroleum crude &amp; products</c:v>
                </c:pt>
                <c:pt idx="1">
                  <c:v>coal, coke &amp; briquittes, </c:v>
                </c:pt>
                <c:pt idx="2">
                  <c:v>Ores &amp; minerals</c:v>
                </c:pt>
                <c:pt idx="3">
                  <c:v>Pearls, Stones</c:v>
                </c:pt>
                <c:pt idx="4">
                  <c:v>Organic chemicals</c:v>
                </c:pt>
                <c:pt idx="5">
                  <c:v>Plantation</c:v>
                </c:pt>
                <c:pt idx="6">
                  <c:v>Transport equipment</c:v>
                </c:pt>
              </c:strCache>
            </c:strRef>
          </c:cat>
          <c:val>
            <c:numRef>
              <c:f>Sheet1!$B$2:$B$8</c:f>
              <c:numCache>
                <c:formatCode>General</c:formatCode>
                <c:ptCount val="7"/>
                <c:pt idx="0">
                  <c:v>-41.5</c:v>
                </c:pt>
                <c:pt idx="1">
                  <c:v>-21.9</c:v>
                </c:pt>
                <c:pt idx="2">
                  <c:v>-21</c:v>
                </c:pt>
                <c:pt idx="3">
                  <c:v>-18.2</c:v>
                </c:pt>
                <c:pt idx="4">
                  <c:v>-17.100000000000001</c:v>
                </c:pt>
                <c:pt idx="5">
                  <c:v>-14.8</c:v>
                </c:pt>
                <c:pt idx="6">
                  <c:v>-12.6</c:v>
                </c:pt>
              </c:numCache>
            </c:numRef>
          </c:val>
          <c:extLst>
            <c:ext xmlns:c16="http://schemas.microsoft.com/office/drawing/2014/chart" uri="{C3380CC4-5D6E-409C-BE32-E72D297353CC}">
              <c16:uniqueId val="{00000004-F3BC-4456-925F-DB0970393F20}"/>
            </c:ext>
          </c:extLst>
        </c:ser>
        <c:dLbls>
          <c:showLegendKey val="0"/>
          <c:showVal val="1"/>
          <c:showCatName val="0"/>
          <c:showSerName val="0"/>
          <c:showPercent val="0"/>
          <c:showBubbleSize val="0"/>
        </c:dLbls>
        <c:gapWidth val="75"/>
        <c:axId val="-1758515456"/>
        <c:axId val="-1758514912"/>
      </c:barChart>
      <c:catAx>
        <c:axId val="-175851545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800" b="0" i="0" u="none" strike="noStrike" kern="1200" cap="all" baseline="0">
                <a:solidFill>
                  <a:schemeClr val="bg1"/>
                </a:solidFill>
                <a:latin typeface="+mn-lt"/>
                <a:ea typeface="+mn-ea"/>
                <a:cs typeface="+mn-cs"/>
              </a:defRPr>
            </a:pPr>
            <a:endParaRPr lang="en-US"/>
          </a:p>
        </c:txPr>
        <c:crossAx val="-1758514912"/>
        <c:crosses val="autoZero"/>
        <c:auto val="1"/>
        <c:lblAlgn val="ctr"/>
        <c:lblOffset val="100"/>
        <c:noMultiLvlLbl val="0"/>
      </c:catAx>
      <c:valAx>
        <c:axId val="-17585149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7585154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Private Commercial Banks</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E6-4DCA-A911-7BBBBB67DC3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E6-4DCA-A911-7BBBBB67DC39}"/>
              </c:ext>
            </c:extLst>
          </c:dPt>
          <c:dLbls>
            <c:dLbl>
              <c:idx val="1"/>
              <c:tx>
                <c:rich>
                  <a:bodyPr/>
                  <a:lstStyle/>
                  <a:p>
                    <a:r>
                      <a:rPr lang="en-US" baseline="0"/>
                      <a:t>Foreign</a:t>
                    </a:r>
                    <a:r>
                      <a:rPr lang="en-US" baseline="0" dirty="0"/>
                      <a:t>
</a:t>
                    </a:r>
                    <a:fld id="{0A1F66FF-3855-4DFE-8007-7DF1EFDABFF9}" type="PERCENTAGE">
                      <a:rPr lang="en-US" baseline="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EE6-4DCA-A911-7BBBBB67DC3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Desi</c:v>
                </c:pt>
                <c:pt idx="1">
                  <c:v>Foreign Investment</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EE6-4DCA-A911-7BBBBB67DC39}"/>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Billion Dollars</c:v>
                </c:pt>
              </c:strCache>
            </c:strRef>
          </c:tx>
          <c:spPr>
            <a:solidFill>
              <a:schemeClr val="accent1"/>
            </a:solidFill>
            <a:ln>
              <a:noFill/>
            </a:ln>
            <a:effectLst/>
          </c:spPr>
          <c:invertIfNegative val="0"/>
          <c:trendline>
            <c:spPr>
              <a:ln w="19050" cap="rnd">
                <a:solidFill>
                  <a:schemeClr val="accent1"/>
                </a:solidFill>
              </a:ln>
              <a:effectLst/>
            </c:spPr>
            <c:trendlineType val="linear"/>
            <c:dispRSqr val="0"/>
            <c:dispEq val="0"/>
          </c:trendline>
          <c:cat>
            <c:strRef>
              <c:f>Sheet1!$A$2:$A$11</c:f>
              <c:strCache>
                <c:ptCount val="10"/>
                <c:pt idx="0">
                  <c:v>2006-07</c:v>
                </c:pt>
                <c:pt idx="1">
                  <c:v>2007-08</c:v>
                </c:pt>
                <c:pt idx="2">
                  <c:v>2008-09</c:v>
                </c:pt>
                <c:pt idx="3">
                  <c:v>2009-10</c:v>
                </c:pt>
                <c:pt idx="4">
                  <c:v>2010-11</c:v>
                </c:pt>
                <c:pt idx="5">
                  <c:v>2011-12</c:v>
                </c:pt>
                <c:pt idx="6">
                  <c:v>2012-13</c:v>
                </c:pt>
                <c:pt idx="7">
                  <c:v>2013-14</c:v>
                </c:pt>
                <c:pt idx="8">
                  <c:v>2014-15</c:v>
                </c:pt>
                <c:pt idx="9">
                  <c:v>2016-Feb</c:v>
                </c:pt>
              </c:strCache>
            </c:strRef>
          </c:cat>
          <c:val>
            <c:numRef>
              <c:f>Sheet1!$B$2:$B$11</c:f>
              <c:numCache>
                <c:formatCode>General</c:formatCode>
                <c:ptCount val="10"/>
                <c:pt idx="0">
                  <c:v>199.2</c:v>
                </c:pt>
                <c:pt idx="1">
                  <c:v>309.7</c:v>
                </c:pt>
                <c:pt idx="2">
                  <c:v>252</c:v>
                </c:pt>
                <c:pt idx="3">
                  <c:v>279.10000000000002</c:v>
                </c:pt>
                <c:pt idx="4">
                  <c:v>304.8</c:v>
                </c:pt>
                <c:pt idx="5">
                  <c:v>294.39999999999998</c:v>
                </c:pt>
                <c:pt idx="6">
                  <c:v>292</c:v>
                </c:pt>
                <c:pt idx="7">
                  <c:v>304.2</c:v>
                </c:pt>
                <c:pt idx="8">
                  <c:v>341.6</c:v>
                </c:pt>
                <c:pt idx="9">
                  <c:v>351.5</c:v>
                </c:pt>
              </c:numCache>
            </c:numRef>
          </c:val>
          <c:extLst>
            <c:ext xmlns:c16="http://schemas.microsoft.com/office/drawing/2014/chart" uri="{C3380CC4-5D6E-409C-BE32-E72D297353CC}">
              <c16:uniqueId val="{00000000-077D-4B6B-B1D1-A60DA07523AC}"/>
            </c:ext>
          </c:extLst>
        </c:ser>
        <c:dLbls>
          <c:showLegendKey val="0"/>
          <c:showVal val="0"/>
          <c:showCatName val="0"/>
          <c:showSerName val="0"/>
          <c:showPercent val="0"/>
          <c:showBubbleSize val="0"/>
        </c:dLbls>
        <c:gapWidth val="267"/>
        <c:overlap val="-43"/>
        <c:axId val="626301440"/>
        <c:axId val="626307680"/>
      </c:barChart>
      <c:catAx>
        <c:axId val="62630144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000" b="0" i="0" u="none" strike="noStrike" kern="1200" cap="none" spc="0" normalizeH="0" baseline="0">
                <a:solidFill>
                  <a:schemeClr val="dk1">
                    <a:lumMod val="65000"/>
                    <a:lumOff val="35000"/>
                  </a:schemeClr>
                </a:solidFill>
                <a:latin typeface="+mn-lt"/>
                <a:ea typeface="+mn-ea"/>
                <a:cs typeface="+mn-cs"/>
              </a:defRPr>
            </a:pPr>
            <a:endParaRPr lang="en-US"/>
          </a:p>
        </c:txPr>
        <c:crossAx val="626307680"/>
        <c:crosses val="autoZero"/>
        <c:auto val="1"/>
        <c:lblAlgn val="ctr"/>
        <c:lblOffset val="100"/>
        <c:noMultiLvlLbl val="0"/>
      </c:catAx>
      <c:valAx>
        <c:axId val="62630768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62630144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Billion</c:v>
                </c:pt>
              </c:strCache>
            </c:strRef>
          </c:tx>
          <c:spPr>
            <a:solidFill>
              <a:srgbClr val="FFC000"/>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dPt>
            <c:idx val="0"/>
            <c:invertIfNegative val="0"/>
            <c:bubble3D val="0"/>
            <c:extLst>
              <c:ext xmlns:c16="http://schemas.microsoft.com/office/drawing/2014/chart" uri="{C3380CC4-5D6E-409C-BE32-E72D297353CC}">
                <c16:uniqueId val="{00000004-3186-41E7-8CF0-F7B45DE68643}"/>
              </c:ext>
            </c:extLst>
          </c:dPt>
          <c:dPt>
            <c:idx val="1"/>
            <c:invertIfNegative val="0"/>
            <c:bubble3D val="0"/>
            <c:extLst>
              <c:ext xmlns:c16="http://schemas.microsoft.com/office/drawing/2014/chart" uri="{C3380CC4-5D6E-409C-BE32-E72D297353CC}">
                <c16:uniqueId val="{00000005-3186-41E7-8CF0-F7B45DE68643}"/>
              </c:ext>
            </c:extLst>
          </c:dPt>
          <c:dPt>
            <c:idx val="2"/>
            <c:invertIfNegative val="0"/>
            <c:bubble3D val="0"/>
            <c:extLst>
              <c:ext xmlns:c16="http://schemas.microsoft.com/office/drawing/2014/chart" uri="{C3380CC4-5D6E-409C-BE32-E72D297353CC}">
                <c16:uniqueId val="{00000006-3186-41E7-8CF0-F7B45DE68643}"/>
              </c:ext>
            </c:extLst>
          </c:dPt>
          <c:dPt>
            <c:idx val="3"/>
            <c:invertIfNegative val="0"/>
            <c:bubble3D val="0"/>
            <c:extLst>
              <c:ext xmlns:c16="http://schemas.microsoft.com/office/drawing/2014/chart" uri="{C3380CC4-5D6E-409C-BE32-E72D297353CC}">
                <c16:uniqueId val="{00000007-3186-41E7-8CF0-F7B45DE68643}"/>
              </c:ext>
            </c:extLst>
          </c:dPt>
          <c:dPt>
            <c:idx val="4"/>
            <c:invertIfNegative val="0"/>
            <c:bubble3D val="0"/>
            <c:extLst>
              <c:ext xmlns:c16="http://schemas.microsoft.com/office/drawing/2014/chart" uri="{C3380CC4-5D6E-409C-BE32-E72D297353CC}">
                <c16:uniqueId val="{00000008-3186-41E7-8CF0-F7B45DE68643}"/>
              </c:ext>
            </c:extLst>
          </c:dPt>
          <c:dPt>
            <c:idx val="5"/>
            <c:invertIfNegative val="0"/>
            <c:bubble3D val="0"/>
            <c:extLst>
              <c:ext xmlns:c16="http://schemas.microsoft.com/office/drawing/2014/chart" uri="{C3380CC4-5D6E-409C-BE32-E72D297353CC}">
                <c16:uniqueId val="{00000009-3186-41E7-8CF0-F7B45DE68643}"/>
              </c:ext>
            </c:extLst>
          </c:dPt>
          <c:dPt>
            <c:idx val="6"/>
            <c:invertIfNegative val="0"/>
            <c:bubble3D val="0"/>
            <c:extLst>
              <c:ext xmlns:c16="http://schemas.microsoft.com/office/drawing/2014/chart" uri="{C3380CC4-5D6E-409C-BE32-E72D297353CC}">
                <c16:uniqueId val="{0000000A-3186-41E7-8CF0-F7B45DE68643}"/>
              </c:ext>
            </c:extLst>
          </c:dPt>
          <c:dPt>
            <c:idx val="7"/>
            <c:invertIfNegative val="0"/>
            <c:bubble3D val="0"/>
            <c:extLst>
              <c:ext xmlns:c16="http://schemas.microsoft.com/office/drawing/2014/chart" uri="{C3380CC4-5D6E-409C-BE32-E72D297353CC}">
                <c16:uniqueId val="{0000000B-3186-41E7-8CF0-F7B45DE68643}"/>
              </c:ext>
            </c:extLst>
          </c:dPt>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2800" b="0" i="0" u="none" strike="noStrike" kern="1200" baseline="0">
                    <a:solidFill>
                      <a:schemeClr val="lt1"/>
                    </a:solidFill>
                    <a:latin typeface="Franklin Gothic Medium Cond" panose="020B06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solidFill>
                    <a:schemeClr val="accent1">
                      <a:alpha val="30000"/>
                    </a:schemeClr>
                  </a:solidFill>
                  <a:ln>
                    <a:solidFill>
                      <a:schemeClr val="lt1">
                        <a:alpha val="50000"/>
                      </a:schemeClr>
                    </a:solidFill>
                    <a:round/>
                  </a:ln>
                </c15:spPr>
                <c15:showLeaderLines val="1"/>
                <c15:leaderLines>
                  <c:spPr>
                    <a:ln w="9525">
                      <a:solidFill>
                        <a:schemeClr val="lt1">
                          <a:lumMod val="50000"/>
                        </a:schemeClr>
                      </a:solidFill>
                      <a:round/>
                    </a:ln>
                    <a:effectLst/>
                  </c:spPr>
                </c15:leaderLines>
              </c:ext>
            </c:extLst>
          </c:dLbls>
          <c:cat>
            <c:strRef>
              <c:f>Sheet1!$A$2:$A$3</c:f>
              <c:strCache>
                <c:ptCount val="2"/>
                <c:pt idx="0">
                  <c:v>Sovereign</c:v>
                </c:pt>
                <c:pt idx="1">
                  <c:v>Private</c:v>
                </c:pt>
              </c:strCache>
            </c:strRef>
          </c:cat>
          <c:val>
            <c:numRef>
              <c:f>Sheet1!$B$2:$B$3</c:f>
              <c:numCache>
                <c:formatCode>General</c:formatCode>
                <c:ptCount val="2"/>
                <c:pt idx="0">
                  <c:v>88.8</c:v>
                </c:pt>
                <c:pt idx="1">
                  <c:v>394</c:v>
                </c:pt>
              </c:numCache>
            </c:numRef>
          </c:val>
          <c:extLst>
            <c:ext xmlns:c16="http://schemas.microsoft.com/office/drawing/2014/chart" uri="{C3380CC4-5D6E-409C-BE32-E72D297353CC}">
              <c16:uniqueId val="{0000000C-3186-41E7-8CF0-F7B45DE68643}"/>
            </c:ext>
          </c:extLst>
        </c:ser>
        <c:dLbls>
          <c:showLegendKey val="0"/>
          <c:showVal val="1"/>
          <c:showCatName val="0"/>
          <c:showSerName val="0"/>
          <c:showPercent val="0"/>
          <c:showBubbleSize val="0"/>
        </c:dLbls>
        <c:gapWidth val="84"/>
        <c:gapDepth val="53"/>
        <c:shape val="box"/>
        <c:axId val="-909830256"/>
        <c:axId val="-909829712"/>
        <c:axId val="0"/>
      </c:bar3DChart>
      <c:catAx>
        <c:axId val="-909830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000" b="0" i="0" u="none" strike="noStrike" kern="1200" baseline="0">
                <a:solidFill>
                  <a:schemeClr val="lt1">
                    <a:lumMod val="75000"/>
                  </a:schemeClr>
                </a:solidFill>
                <a:latin typeface="Franklin Gothic Medium Cond" panose="020B0606030402020204" pitchFamily="34" charset="0"/>
                <a:ea typeface="+mn-ea"/>
                <a:cs typeface="+mn-cs"/>
              </a:defRPr>
            </a:pPr>
            <a:endParaRPr lang="en-US"/>
          </a:p>
        </c:txPr>
        <c:crossAx val="-909829712"/>
        <c:crosses val="autoZero"/>
        <c:auto val="1"/>
        <c:lblAlgn val="l"/>
        <c:lblOffset val="100"/>
        <c:noMultiLvlLbl val="0"/>
      </c:catAx>
      <c:valAx>
        <c:axId val="-909829712"/>
        <c:scaling>
          <c:orientation val="minMax"/>
        </c:scaling>
        <c:delete val="1"/>
        <c:axPos val="b"/>
        <c:numFmt formatCode="General" sourceLinked="1"/>
        <c:majorTickMark val="out"/>
        <c:minorTickMark val="none"/>
        <c:tickLblPos val="nextTo"/>
        <c:crossAx val="-909830256"/>
        <c:crosses val="autoZero"/>
        <c:crossBetween val="between"/>
      </c:valAx>
      <c:spPr>
        <a:noFill/>
        <a:ln>
          <a:noFill/>
        </a:ln>
        <a:effectLst/>
      </c:spPr>
    </c:plotArea>
    <c:plotVisOnly val="1"/>
    <c:dispBlanksAs val="gap"/>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Oil Barrel</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Franklin Gothic Medium Cond" panose="020B060603040202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Sheet1!$A$2:$A$3</c:f>
              <c:numCache>
                <c:formatCode>General</c:formatCode>
                <c:ptCount val="2"/>
                <c:pt idx="0">
                  <c:v>2013</c:v>
                </c:pt>
                <c:pt idx="1">
                  <c:v>2014</c:v>
                </c:pt>
              </c:numCache>
            </c:numRef>
          </c:cat>
          <c:val>
            <c:numRef>
              <c:f>Sheet1!$B$2:$B$3</c:f>
              <c:numCache>
                <c:formatCode>"$"#,##0_);[Red]\("$"#,##0\)</c:formatCode>
                <c:ptCount val="2"/>
                <c:pt idx="0">
                  <c:v>105</c:v>
                </c:pt>
                <c:pt idx="1">
                  <c:v>84</c:v>
                </c:pt>
              </c:numCache>
            </c:numRef>
          </c:val>
          <c:extLst>
            <c:ext xmlns:c16="http://schemas.microsoft.com/office/drawing/2014/chart" uri="{C3380CC4-5D6E-409C-BE32-E72D297353CC}">
              <c16:uniqueId val="{00000004-409D-4192-86E6-D273CC197A9A}"/>
            </c:ext>
          </c:extLst>
        </c:ser>
        <c:dLbls>
          <c:dLblPos val="inEnd"/>
          <c:showLegendKey val="0"/>
          <c:showVal val="1"/>
          <c:showCatName val="0"/>
          <c:showSerName val="0"/>
          <c:showPercent val="0"/>
          <c:showBubbleSize val="0"/>
        </c:dLbls>
        <c:gapWidth val="41"/>
        <c:axId val="-1758515456"/>
        <c:axId val="-1758514912"/>
      </c:barChart>
      <c:catAx>
        <c:axId val="-17585154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000" b="0" i="0" u="none" strike="noStrike" kern="1200" baseline="0">
                <a:solidFill>
                  <a:schemeClr val="dk1">
                    <a:lumMod val="65000"/>
                    <a:lumOff val="35000"/>
                  </a:schemeClr>
                </a:solidFill>
                <a:effectLst/>
                <a:latin typeface="Franklin Gothic Medium Cond" panose="020B0606030402020204" pitchFamily="34" charset="0"/>
                <a:ea typeface="+mn-ea"/>
                <a:cs typeface="+mn-cs"/>
              </a:defRPr>
            </a:pPr>
            <a:endParaRPr lang="en-US"/>
          </a:p>
        </c:txPr>
        <c:crossAx val="-1758514912"/>
        <c:crosses val="autoZero"/>
        <c:auto val="1"/>
        <c:lblAlgn val="ctr"/>
        <c:lblOffset val="100"/>
        <c:noMultiLvlLbl val="0"/>
      </c:catAx>
      <c:valAx>
        <c:axId val="-1758514912"/>
        <c:scaling>
          <c:orientation val="minMax"/>
        </c:scaling>
        <c:delete val="1"/>
        <c:axPos val="l"/>
        <c:numFmt formatCode="&quot;$&quot;#,##0_);[Red]\(&quot;$&quot;#,##0\)" sourceLinked="1"/>
        <c:majorTickMark val="none"/>
        <c:minorTickMark val="none"/>
        <c:tickLblPos val="nextTo"/>
        <c:crossAx val="-1758515456"/>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Oil Barrel</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Franklin Gothic Medium Cond" panose="020B060603040202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Sheet1!$A$2:$A$3</c:f>
              <c:numCache>
                <c:formatCode>General</c:formatCode>
                <c:ptCount val="2"/>
                <c:pt idx="0">
                  <c:v>2013</c:v>
                </c:pt>
                <c:pt idx="1">
                  <c:v>2014</c:v>
                </c:pt>
              </c:numCache>
            </c:numRef>
          </c:cat>
          <c:val>
            <c:numRef>
              <c:f>Sheet1!$B$2:$B$3</c:f>
              <c:numCache>
                <c:formatCode>"$"#,##0_);[Red]\("$"#,##0\)</c:formatCode>
                <c:ptCount val="2"/>
                <c:pt idx="0">
                  <c:v>105</c:v>
                </c:pt>
                <c:pt idx="1">
                  <c:v>84</c:v>
                </c:pt>
              </c:numCache>
            </c:numRef>
          </c:val>
          <c:extLst>
            <c:ext xmlns:c16="http://schemas.microsoft.com/office/drawing/2014/chart" uri="{C3380CC4-5D6E-409C-BE32-E72D297353CC}">
              <c16:uniqueId val="{00000000-746C-4C13-ADDF-5CAEBBFC4904}"/>
            </c:ext>
          </c:extLst>
        </c:ser>
        <c:dLbls>
          <c:dLblPos val="inEnd"/>
          <c:showLegendKey val="0"/>
          <c:showVal val="1"/>
          <c:showCatName val="0"/>
          <c:showSerName val="0"/>
          <c:showPercent val="0"/>
          <c:showBubbleSize val="0"/>
        </c:dLbls>
        <c:gapWidth val="41"/>
        <c:axId val="-1758515456"/>
        <c:axId val="-1758514912"/>
      </c:barChart>
      <c:catAx>
        <c:axId val="-17585154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000" b="0" i="0" u="none" strike="noStrike" kern="1200" baseline="0">
                <a:solidFill>
                  <a:schemeClr val="dk1">
                    <a:lumMod val="65000"/>
                    <a:lumOff val="35000"/>
                  </a:schemeClr>
                </a:solidFill>
                <a:effectLst/>
                <a:latin typeface="Franklin Gothic Medium Cond" panose="020B0606030402020204" pitchFamily="34" charset="0"/>
                <a:ea typeface="+mn-ea"/>
                <a:cs typeface="+mn-cs"/>
              </a:defRPr>
            </a:pPr>
            <a:endParaRPr lang="en-US"/>
          </a:p>
        </c:txPr>
        <c:crossAx val="-1758514912"/>
        <c:crosses val="autoZero"/>
        <c:auto val="1"/>
        <c:lblAlgn val="ctr"/>
        <c:lblOffset val="100"/>
        <c:noMultiLvlLbl val="0"/>
      </c:catAx>
      <c:valAx>
        <c:axId val="-1758514912"/>
        <c:scaling>
          <c:orientation val="minMax"/>
        </c:scaling>
        <c:delete val="1"/>
        <c:axPos val="l"/>
        <c:numFmt formatCode="&quot;$&quot;#,##0_);[Red]\(&quot;$&quot;#,##0\)" sourceLinked="1"/>
        <c:majorTickMark val="none"/>
        <c:minorTickMark val="none"/>
        <c:tickLblPos val="nextTo"/>
        <c:crossAx val="-1758515456"/>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2015-16(P)</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7"/>
                <c:pt idx="0">
                  <c:v>Petroleum  products</c:v>
                </c:pt>
                <c:pt idx="1">
                  <c:v>Base metals</c:v>
                </c:pt>
                <c:pt idx="2">
                  <c:v>Ores &amp; minerals</c:v>
                </c:pt>
                <c:pt idx="3">
                  <c:v>Transport equipment</c:v>
                </c:pt>
                <c:pt idx="4">
                  <c:v>Agri &amp; allied products</c:v>
                </c:pt>
                <c:pt idx="5">
                  <c:v>Marine products</c:v>
                </c:pt>
                <c:pt idx="6">
                  <c:v>Leather mfg</c:v>
                </c:pt>
              </c:strCache>
            </c:strRef>
          </c:cat>
          <c:val>
            <c:numRef>
              <c:f>Sheet1!$B$2:$B$8</c:f>
              <c:numCache>
                <c:formatCode>General</c:formatCode>
                <c:ptCount val="7"/>
                <c:pt idx="0">
                  <c:v>-50.6</c:v>
                </c:pt>
                <c:pt idx="1">
                  <c:v>-22.5</c:v>
                </c:pt>
                <c:pt idx="2">
                  <c:v>-22</c:v>
                </c:pt>
                <c:pt idx="3">
                  <c:v>-21.6</c:v>
                </c:pt>
                <c:pt idx="4">
                  <c:v>-21.5</c:v>
                </c:pt>
                <c:pt idx="5">
                  <c:v>-14.8</c:v>
                </c:pt>
                <c:pt idx="6">
                  <c:v>-11.3</c:v>
                </c:pt>
              </c:numCache>
            </c:numRef>
          </c:val>
          <c:extLst>
            <c:ext xmlns:c16="http://schemas.microsoft.com/office/drawing/2014/chart" uri="{C3380CC4-5D6E-409C-BE32-E72D297353CC}">
              <c16:uniqueId val="{00000004-F3BC-4456-925F-DB0970393F20}"/>
            </c:ext>
          </c:extLst>
        </c:ser>
        <c:dLbls>
          <c:showLegendKey val="0"/>
          <c:showVal val="1"/>
          <c:showCatName val="0"/>
          <c:showSerName val="0"/>
          <c:showPercent val="0"/>
          <c:showBubbleSize val="0"/>
        </c:dLbls>
        <c:gapWidth val="75"/>
        <c:axId val="-1758515456"/>
        <c:axId val="-1758514912"/>
      </c:barChart>
      <c:catAx>
        <c:axId val="-175851545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000" b="0" i="0" u="none" strike="noStrike" kern="1200" cap="all" baseline="0">
                <a:solidFill>
                  <a:schemeClr val="tx1"/>
                </a:solidFill>
                <a:latin typeface="+mn-lt"/>
                <a:ea typeface="+mn-ea"/>
                <a:cs typeface="+mn-cs"/>
              </a:defRPr>
            </a:pPr>
            <a:endParaRPr lang="en-US"/>
          </a:p>
        </c:txPr>
        <c:crossAx val="-1758514912"/>
        <c:crosses val="autoZero"/>
        <c:auto val="1"/>
        <c:lblAlgn val="ctr"/>
        <c:lblOffset val="100"/>
        <c:noMultiLvlLbl val="0"/>
      </c:catAx>
      <c:valAx>
        <c:axId val="-17585149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7585154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dirty="0"/>
              <a:t>Received from world Billion $</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Received Billion $</c:v>
                </c:pt>
              </c:strCache>
            </c:strRef>
          </c:tx>
          <c:spPr>
            <a:solidFill>
              <a:srgbClr val="FFC000"/>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dPt>
            <c:idx val="0"/>
            <c:invertIfNegative val="0"/>
            <c:bubble3D val="0"/>
            <c:extLst>
              <c:ext xmlns:c16="http://schemas.microsoft.com/office/drawing/2014/chart" uri="{C3380CC4-5D6E-409C-BE32-E72D297353CC}">
                <c16:uniqueId val="{00000004-3A39-4F1E-87AB-11AD209CD3A2}"/>
              </c:ext>
            </c:extLst>
          </c:dPt>
          <c:dPt>
            <c:idx val="1"/>
            <c:invertIfNegative val="0"/>
            <c:bubble3D val="0"/>
            <c:extLst>
              <c:ext xmlns:c16="http://schemas.microsoft.com/office/drawing/2014/chart" uri="{C3380CC4-5D6E-409C-BE32-E72D297353CC}">
                <c16:uniqueId val="{00000005-3A39-4F1E-87AB-11AD209CD3A2}"/>
              </c:ext>
            </c:extLst>
          </c:dPt>
          <c:dPt>
            <c:idx val="2"/>
            <c:invertIfNegative val="0"/>
            <c:bubble3D val="0"/>
            <c:extLst>
              <c:ext xmlns:c16="http://schemas.microsoft.com/office/drawing/2014/chart" uri="{C3380CC4-5D6E-409C-BE32-E72D297353CC}">
                <c16:uniqueId val="{00000006-3A39-4F1E-87AB-11AD209CD3A2}"/>
              </c:ext>
            </c:extLst>
          </c:dPt>
          <c:dPt>
            <c:idx val="3"/>
            <c:invertIfNegative val="0"/>
            <c:bubble3D val="0"/>
            <c:extLst>
              <c:ext xmlns:c16="http://schemas.microsoft.com/office/drawing/2014/chart" uri="{C3380CC4-5D6E-409C-BE32-E72D297353CC}">
                <c16:uniqueId val="{00000007-3A39-4F1E-87AB-11AD209CD3A2}"/>
              </c:ext>
            </c:extLst>
          </c:dPt>
          <c:dPt>
            <c:idx val="4"/>
            <c:invertIfNegative val="0"/>
            <c:bubble3D val="0"/>
            <c:extLst>
              <c:ext xmlns:c16="http://schemas.microsoft.com/office/drawing/2014/chart" uri="{C3380CC4-5D6E-409C-BE32-E72D297353CC}">
                <c16:uniqueId val="{00000008-3A39-4F1E-87AB-11AD209CD3A2}"/>
              </c:ext>
            </c:extLst>
          </c:dPt>
          <c:dPt>
            <c:idx val="5"/>
            <c:invertIfNegative val="0"/>
            <c:bubble3D val="0"/>
            <c:extLst>
              <c:ext xmlns:c16="http://schemas.microsoft.com/office/drawing/2014/chart" uri="{C3380CC4-5D6E-409C-BE32-E72D297353CC}">
                <c16:uniqueId val="{00000009-3A39-4F1E-87AB-11AD209CD3A2}"/>
              </c:ext>
            </c:extLst>
          </c:dPt>
          <c:dPt>
            <c:idx val="6"/>
            <c:invertIfNegative val="0"/>
            <c:bubble3D val="0"/>
            <c:extLst>
              <c:ext xmlns:c16="http://schemas.microsoft.com/office/drawing/2014/chart" uri="{C3380CC4-5D6E-409C-BE32-E72D297353CC}">
                <c16:uniqueId val="{0000000A-3A39-4F1E-87AB-11AD209CD3A2}"/>
              </c:ext>
            </c:extLst>
          </c:dPt>
          <c:dPt>
            <c:idx val="7"/>
            <c:invertIfNegative val="0"/>
            <c:bubble3D val="0"/>
            <c:extLst>
              <c:ext xmlns:c16="http://schemas.microsoft.com/office/drawing/2014/chart" uri="{C3380CC4-5D6E-409C-BE32-E72D297353CC}">
                <c16:uniqueId val="{0000000B-3A39-4F1E-87AB-11AD209CD3A2}"/>
              </c:ext>
            </c:extLst>
          </c:dPt>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4000" b="0" i="0" u="none" strike="noStrike" kern="1200" baseline="0">
                    <a:solidFill>
                      <a:schemeClr val="lt1"/>
                    </a:solidFill>
                    <a:latin typeface="Franklin Gothic Medium Cond" panose="020B06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solidFill>
                    <a:schemeClr val="accent1">
                      <a:alpha val="30000"/>
                    </a:schemeClr>
                  </a:solidFill>
                  <a:ln>
                    <a:solidFill>
                      <a:schemeClr val="lt1">
                        <a:alpha val="50000"/>
                      </a:schemeClr>
                    </a:solidFill>
                    <a:round/>
                  </a:ln>
                </c15:spPr>
                <c15:showLeaderLines val="1"/>
                <c15:leaderLines>
                  <c:spPr>
                    <a:ln w="9525">
                      <a:solidFill>
                        <a:schemeClr val="lt1">
                          <a:lumMod val="50000"/>
                        </a:schemeClr>
                      </a:solidFill>
                      <a:round/>
                    </a:ln>
                    <a:effectLst/>
                  </c:spPr>
                </c15:leaderLines>
              </c:ext>
            </c:extLst>
          </c:dLbls>
          <c:cat>
            <c:strRef>
              <c:f>Sheet1!$A$2:$A$4</c:f>
              <c:strCache>
                <c:ptCount val="3"/>
                <c:pt idx="0">
                  <c:v>Phillipines</c:v>
                </c:pt>
                <c:pt idx="1">
                  <c:v>China</c:v>
                </c:pt>
                <c:pt idx="2">
                  <c:v>India</c:v>
                </c:pt>
              </c:strCache>
            </c:strRef>
          </c:cat>
          <c:val>
            <c:numRef>
              <c:f>Sheet1!$B$2:$B$4</c:f>
              <c:numCache>
                <c:formatCode>General</c:formatCode>
                <c:ptCount val="3"/>
                <c:pt idx="0">
                  <c:v>30</c:v>
                </c:pt>
                <c:pt idx="1">
                  <c:v>64</c:v>
                </c:pt>
                <c:pt idx="2">
                  <c:v>72</c:v>
                </c:pt>
              </c:numCache>
            </c:numRef>
          </c:val>
          <c:extLst>
            <c:ext xmlns:c16="http://schemas.microsoft.com/office/drawing/2014/chart" uri="{C3380CC4-5D6E-409C-BE32-E72D297353CC}">
              <c16:uniqueId val="{0000000C-3A39-4F1E-87AB-11AD209CD3A2}"/>
            </c:ext>
          </c:extLst>
        </c:ser>
        <c:dLbls>
          <c:showLegendKey val="0"/>
          <c:showVal val="1"/>
          <c:showCatName val="0"/>
          <c:showSerName val="0"/>
          <c:showPercent val="0"/>
          <c:showBubbleSize val="0"/>
        </c:dLbls>
        <c:gapWidth val="84"/>
        <c:gapDepth val="53"/>
        <c:shape val="box"/>
        <c:axId val="-909830256"/>
        <c:axId val="-909829712"/>
        <c:axId val="0"/>
      </c:bar3DChart>
      <c:catAx>
        <c:axId val="-909830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lt1">
                    <a:lumMod val="75000"/>
                  </a:schemeClr>
                </a:solidFill>
                <a:latin typeface="Franklin Gothic Medium Cond" panose="020B0606030402020204" pitchFamily="34" charset="0"/>
                <a:ea typeface="+mn-ea"/>
                <a:cs typeface="+mn-cs"/>
              </a:defRPr>
            </a:pPr>
            <a:endParaRPr lang="en-US"/>
          </a:p>
        </c:txPr>
        <c:crossAx val="-909829712"/>
        <c:crosses val="autoZero"/>
        <c:auto val="1"/>
        <c:lblAlgn val="l"/>
        <c:lblOffset val="100"/>
        <c:noMultiLvlLbl val="0"/>
      </c:catAx>
      <c:valAx>
        <c:axId val="-909829712"/>
        <c:scaling>
          <c:orientation val="minMax"/>
        </c:scaling>
        <c:delete val="1"/>
        <c:axPos val="b"/>
        <c:numFmt formatCode="General" sourceLinked="1"/>
        <c:majorTickMark val="out"/>
        <c:minorTickMark val="none"/>
        <c:tickLblPos val="nextTo"/>
        <c:crossAx val="-909830256"/>
        <c:crosses val="autoZero"/>
        <c:crossBetween val="between"/>
      </c:valAx>
      <c:spPr>
        <a:noFill/>
        <a:ln>
          <a:noFill/>
        </a:ln>
        <a:effectLst/>
      </c:spPr>
    </c:plotArea>
    <c:plotVisOnly val="1"/>
    <c:dispBlanksAs val="gap"/>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dirty="0"/>
              <a:t>Sent to world Billion $</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Sent Billion $</c:v>
                </c:pt>
              </c:strCache>
            </c:strRef>
          </c:tx>
          <c:spPr>
            <a:solidFill>
              <a:srgbClr val="FFC000"/>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dPt>
            <c:idx val="0"/>
            <c:invertIfNegative val="0"/>
            <c:bubble3D val="0"/>
            <c:extLst>
              <c:ext xmlns:c16="http://schemas.microsoft.com/office/drawing/2014/chart" uri="{C3380CC4-5D6E-409C-BE32-E72D297353CC}">
                <c16:uniqueId val="{00000000-1E4F-402D-8625-04603A43C7EA}"/>
              </c:ext>
            </c:extLst>
          </c:dPt>
          <c:dPt>
            <c:idx val="1"/>
            <c:invertIfNegative val="0"/>
            <c:bubble3D val="0"/>
            <c:extLst>
              <c:ext xmlns:c16="http://schemas.microsoft.com/office/drawing/2014/chart" uri="{C3380CC4-5D6E-409C-BE32-E72D297353CC}">
                <c16:uniqueId val="{00000001-1E4F-402D-8625-04603A43C7EA}"/>
              </c:ext>
            </c:extLst>
          </c:dPt>
          <c:dPt>
            <c:idx val="2"/>
            <c:invertIfNegative val="0"/>
            <c:bubble3D val="0"/>
            <c:extLst>
              <c:ext xmlns:c16="http://schemas.microsoft.com/office/drawing/2014/chart" uri="{C3380CC4-5D6E-409C-BE32-E72D297353CC}">
                <c16:uniqueId val="{00000002-1E4F-402D-8625-04603A43C7EA}"/>
              </c:ext>
            </c:extLst>
          </c:dPt>
          <c:dPt>
            <c:idx val="3"/>
            <c:invertIfNegative val="0"/>
            <c:bubble3D val="0"/>
            <c:extLst>
              <c:ext xmlns:c16="http://schemas.microsoft.com/office/drawing/2014/chart" uri="{C3380CC4-5D6E-409C-BE32-E72D297353CC}">
                <c16:uniqueId val="{00000003-1E4F-402D-8625-04603A43C7EA}"/>
              </c:ext>
            </c:extLst>
          </c:dPt>
          <c:dPt>
            <c:idx val="4"/>
            <c:invertIfNegative val="0"/>
            <c:bubble3D val="0"/>
            <c:extLst>
              <c:ext xmlns:c16="http://schemas.microsoft.com/office/drawing/2014/chart" uri="{C3380CC4-5D6E-409C-BE32-E72D297353CC}">
                <c16:uniqueId val="{00000004-1E4F-402D-8625-04603A43C7EA}"/>
              </c:ext>
            </c:extLst>
          </c:dPt>
          <c:dPt>
            <c:idx val="5"/>
            <c:invertIfNegative val="0"/>
            <c:bubble3D val="0"/>
            <c:extLst>
              <c:ext xmlns:c16="http://schemas.microsoft.com/office/drawing/2014/chart" uri="{C3380CC4-5D6E-409C-BE32-E72D297353CC}">
                <c16:uniqueId val="{00000005-1E4F-402D-8625-04603A43C7EA}"/>
              </c:ext>
            </c:extLst>
          </c:dPt>
          <c:dPt>
            <c:idx val="6"/>
            <c:invertIfNegative val="0"/>
            <c:bubble3D val="0"/>
            <c:extLst>
              <c:ext xmlns:c16="http://schemas.microsoft.com/office/drawing/2014/chart" uri="{C3380CC4-5D6E-409C-BE32-E72D297353CC}">
                <c16:uniqueId val="{00000006-1E4F-402D-8625-04603A43C7EA}"/>
              </c:ext>
            </c:extLst>
          </c:dPt>
          <c:dPt>
            <c:idx val="7"/>
            <c:invertIfNegative val="0"/>
            <c:bubble3D val="0"/>
            <c:extLst>
              <c:ext xmlns:c16="http://schemas.microsoft.com/office/drawing/2014/chart" uri="{C3380CC4-5D6E-409C-BE32-E72D297353CC}">
                <c16:uniqueId val="{00000007-1E4F-402D-8625-04603A43C7EA}"/>
              </c:ext>
            </c:extLst>
          </c:dPt>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4000" b="0" i="0" u="none" strike="noStrike" kern="1200" baseline="0">
                    <a:solidFill>
                      <a:schemeClr val="lt1"/>
                    </a:solidFill>
                    <a:latin typeface="Franklin Gothic Medium Cond" panose="020B06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solidFill>
                    <a:schemeClr val="accent1">
                      <a:alpha val="30000"/>
                    </a:schemeClr>
                  </a:solidFill>
                  <a:ln>
                    <a:solidFill>
                      <a:schemeClr val="lt1">
                        <a:alpha val="50000"/>
                      </a:schemeClr>
                    </a:solidFill>
                    <a:round/>
                  </a:ln>
                </c15:spPr>
                <c15:showLeaderLines val="1"/>
                <c15:leaderLines>
                  <c:spPr>
                    <a:ln w="9525">
                      <a:solidFill>
                        <a:schemeClr val="lt1">
                          <a:lumMod val="50000"/>
                        </a:schemeClr>
                      </a:solidFill>
                      <a:round/>
                    </a:ln>
                    <a:effectLst/>
                  </c:spPr>
                </c15:leaderLines>
              </c:ext>
            </c:extLst>
          </c:dLbls>
          <c:cat>
            <c:strRef>
              <c:f>Sheet1!$A$2:$A$4</c:f>
              <c:strCache>
                <c:ptCount val="3"/>
                <c:pt idx="0">
                  <c:v>Russia</c:v>
                </c:pt>
                <c:pt idx="1">
                  <c:v>Saudi</c:v>
                </c:pt>
                <c:pt idx="2">
                  <c:v>USA</c:v>
                </c:pt>
              </c:strCache>
            </c:strRef>
          </c:cat>
          <c:val>
            <c:numRef>
              <c:f>Sheet1!$B$2:$B$4</c:f>
              <c:numCache>
                <c:formatCode>General</c:formatCode>
                <c:ptCount val="3"/>
                <c:pt idx="0">
                  <c:v>33</c:v>
                </c:pt>
                <c:pt idx="1">
                  <c:v>37</c:v>
                </c:pt>
                <c:pt idx="2">
                  <c:v>56</c:v>
                </c:pt>
              </c:numCache>
            </c:numRef>
          </c:val>
          <c:extLst>
            <c:ext xmlns:c16="http://schemas.microsoft.com/office/drawing/2014/chart" uri="{C3380CC4-5D6E-409C-BE32-E72D297353CC}">
              <c16:uniqueId val="{00000008-1E4F-402D-8625-04603A43C7EA}"/>
            </c:ext>
          </c:extLst>
        </c:ser>
        <c:dLbls>
          <c:showLegendKey val="0"/>
          <c:showVal val="1"/>
          <c:showCatName val="0"/>
          <c:showSerName val="0"/>
          <c:showPercent val="0"/>
          <c:showBubbleSize val="0"/>
        </c:dLbls>
        <c:gapWidth val="84"/>
        <c:gapDepth val="53"/>
        <c:shape val="box"/>
        <c:axId val="-909830256"/>
        <c:axId val="-909829712"/>
        <c:axId val="0"/>
      </c:bar3DChart>
      <c:catAx>
        <c:axId val="-909830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lt1">
                    <a:lumMod val="75000"/>
                  </a:schemeClr>
                </a:solidFill>
                <a:latin typeface="Franklin Gothic Medium Cond" panose="020B0606030402020204" pitchFamily="34" charset="0"/>
                <a:ea typeface="+mn-ea"/>
                <a:cs typeface="+mn-cs"/>
              </a:defRPr>
            </a:pPr>
            <a:endParaRPr lang="en-US"/>
          </a:p>
        </c:txPr>
        <c:crossAx val="-909829712"/>
        <c:crosses val="autoZero"/>
        <c:auto val="1"/>
        <c:lblAlgn val="l"/>
        <c:lblOffset val="100"/>
        <c:noMultiLvlLbl val="0"/>
      </c:catAx>
      <c:valAx>
        <c:axId val="-909829712"/>
        <c:scaling>
          <c:orientation val="minMax"/>
        </c:scaling>
        <c:delete val="1"/>
        <c:axPos val="b"/>
        <c:numFmt formatCode="General" sourceLinked="1"/>
        <c:majorTickMark val="out"/>
        <c:minorTickMark val="none"/>
        <c:tickLblPos val="nextTo"/>
        <c:crossAx val="-909830256"/>
        <c:crosses val="autoZero"/>
        <c:crossBetween val="between"/>
      </c:valAx>
      <c:spPr>
        <a:noFill/>
        <a:ln>
          <a:noFill/>
        </a:ln>
        <a:effectLst/>
      </c:spPr>
    </c:plotArea>
    <c:plotVisOnly val="1"/>
    <c:dispBlanksAs val="gap"/>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-4.8</c:v>
                </c:pt>
                <c:pt idx="1">
                  <c:v>-1.7</c:v>
                </c:pt>
                <c:pt idx="2">
                  <c:v>-1.3</c:v>
                </c:pt>
                <c:pt idx="3">
                  <c:v>-1.4</c:v>
                </c:pt>
              </c:numCache>
            </c:numRef>
          </c:val>
          <c:extLst>
            <c:ext xmlns:c16="http://schemas.microsoft.com/office/drawing/2014/chart" uri="{C3380CC4-5D6E-409C-BE32-E72D297353CC}">
              <c16:uniqueId val="{00000004-2FD2-4628-841F-699CA2C220A1}"/>
            </c:ext>
          </c:extLst>
        </c:ser>
        <c:dLbls>
          <c:dLblPos val="outEnd"/>
          <c:showLegendKey val="0"/>
          <c:showVal val="1"/>
          <c:showCatName val="0"/>
          <c:showSerName val="0"/>
          <c:showPercent val="0"/>
          <c:showBubbleSize val="0"/>
        </c:dLbls>
        <c:gapWidth val="0"/>
        <c:axId val="-1758515456"/>
        <c:axId val="-1758514912"/>
      </c:barChart>
      <c:catAx>
        <c:axId val="-17585154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3200" dirty="0"/>
                  <a:t>CAD as % of GDP</a:t>
                </a:r>
              </a:p>
            </c:rich>
          </c:tx>
          <c:layout>
            <c:manualLayout>
              <c:xMode val="edge"/>
              <c:yMode val="edge"/>
              <c:x val="0.62731714935620853"/>
              <c:y val="0.57178506026543274"/>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58514912"/>
        <c:crosses val="autoZero"/>
        <c:auto val="1"/>
        <c:lblAlgn val="ctr"/>
        <c:lblOffset val="100"/>
        <c:noMultiLvlLbl val="0"/>
      </c:catAx>
      <c:valAx>
        <c:axId val="-1758514912"/>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8515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CAD Billion$</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Franklin Gothic Medium Cond" panose="020B06060304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Sheet1!$A$2:$A$5</c:f>
              <c:numCache>
                <c:formatCode>General</c:formatCode>
                <c:ptCount val="4"/>
                <c:pt idx="0">
                  <c:v>2011</c:v>
                </c:pt>
                <c:pt idx="1">
                  <c:v>2012</c:v>
                </c:pt>
                <c:pt idx="2">
                  <c:v>2013</c:v>
                </c:pt>
                <c:pt idx="3">
                  <c:v>2014</c:v>
                </c:pt>
              </c:numCache>
            </c:numRef>
          </c:cat>
          <c:val>
            <c:numRef>
              <c:f>Sheet1!$B$2:$B$5</c:f>
              <c:numCache>
                <c:formatCode>General</c:formatCode>
                <c:ptCount val="4"/>
                <c:pt idx="0">
                  <c:v>-78.2</c:v>
                </c:pt>
                <c:pt idx="1">
                  <c:v>-88.2</c:v>
                </c:pt>
                <c:pt idx="2">
                  <c:v>-32.4</c:v>
                </c:pt>
                <c:pt idx="3">
                  <c:v>-26.8</c:v>
                </c:pt>
              </c:numCache>
            </c:numRef>
          </c:val>
          <c:extLst>
            <c:ext xmlns:c16="http://schemas.microsoft.com/office/drawing/2014/chart" uri="{C3380CC4-5D6E-409C-BE32-E72D297353CC}">
              <c16:uniqueId val="{00000004-A866-4CEE-8688-7DEF3B905FF3}"/>
            </c:ext>
          </c:extLst>
        </c:ser>
        <c:dLbls>
          <c:dLblPos val="outEnd"/>
          <c:showLegendKey val="0"/>
          <c:showVal val="1"/>
          <c:showCatName val="0"/>
          <c:showSerName val="0"/>
          <c:showPercent val="0"/>
          <c:showBubbleSize val="0"/>
        </c:dLbls>
        <c:gapWidth val="80"/>
        <c:overlap val="25"/>
        <c:axId val="2061933872"/>
        <c:axId val="2061932784"/>
      </c:barChart>
      <c:catAx>
        <c:axId val="20619338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cap="none" spc="20" normalizeH="0" baseline="0">
                <a:solidFill>
                  <a:schemeClr val="tx1"/>
                </a:solidFill>
                <a:latin typeface="Franklin Gothic Medium Cond" panose="020B0606030402020204" pitchFamily="34" charset="0"/>
                <a:ea typeface="+mn-ea"/>
                <a:cs typeface="+mn-cs"/>
              </a:defRPr>
            </a:pPr>
            <a:endParaRPr lang="en-US"/>
          </a:p>
        </c:txPr>
        <c:crossAx val="2061932784"/>
        <c:crosses val="autoZero"/>
        <c:auto val="1"/>
        <c:lblAlgn val="ctr"/>
        <c:lblOffset val="100"/>
        <c:noMultiLvlLbl val="0"/>
      </c:catAx>
      <c:valAx>
        <c:axId val="2061932784"/>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2061933872"/>
        <c:crosses val="autoZero"/>
        <c:crossBetween val="between"/>
      </c:valAx>
      <c:spPr>
        <a:noFill/>
        <a:ln>
          <a:noFill/>
        </a:ln>
        <a:effectLst/>
      </c:spPr>
    </c:plotArea>
    <c:legend>
      <c:legendPos val="b"/>
      <c:layout>
        <c:manualLayout>
          <c:xMode val="edge"/>
          <c:yMode val="edge"/>
          <c:x val="0.60488423081904541"/>
          <c:y val="0.57452107501393834"/>
          <c:w val="0.20745914972394383"/>
          <c:h val="0.16179022401456261"/>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dirty="0"/>
              <a:t>Defense</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67B-4721-B77E-807803A810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D6A0-46C7-9237-8CECA38D3908}"/>
              </c:ext>
            </c:extLst>
          </c:dPt>
          <c:dLbls>
            <c:dLbl>
              <c:idx val="1"/>
              <c:tx>
                <c:rich>
                  <a:bodyPr/>
                  <a:lstStyle/>
                  <a:p>
                    <a:r>
                      <a:rPr lang="en-US" baseline="0"/>
                      <a:t>Foreign</a:t>
                    </a:r>
                    <a:r>
                      <a:rPr lang="en-US" baseline="0" dirty="0"/>
                      <a:t>
</a:t>
                    </a:r>
                    <a:fld id="{0A1F66FF-3855-4DFE-8007-7DF1EFDABFF9}" type="PERCENTAGE">
                      <a:rPr lang="en-US" baseline="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6A0-46C7-9237-8CECA38D390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Desi</c:v>
                </c:pt>
                <c:pt idx="1">
                  <c:v>Foreign Investment</c:v>
                </c:pt>
              </c:strCache>
            </c:strRef>
          </c:cat>
          <c:val>
            <c:numRef>
              <c:f>Sheet1!$B$2:$B$3</c:f>
              <c:numCache>
                <c:formatCode>General</c:formatCode>
                <c:ptCount val="2"/>
                <c:pt idx="0">
                  <c:v>51</c:v>
                </c:pt>
                <c:pt idx="1">
                  <c:v>49</c:v>
                </c:pt>
              </c:numCache>
            </c:numRef>
          </c:val>
          <c:extLst>
            <c:ext xmlns:c16="http://schemas.microsoft.com/office/drawing/2014/chart" uri="{C3380CC4-5D6E-409C-BE32-E72D297353CC}">
              <c16:uniqueId val="{00000000-D6A0-46C7-9237-8CECA38D390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6.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iagrams/_rels/data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ata1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image" Target="../media/image89.jpeg"/></Relationships>
</file>

<file path=ppt/diagrams/_rels/data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image" Target="../media/image103.jpeg"/><Relationship Id="rId5" Type="http://schemas.openxmlformats.org/officeDocument/2006/relationships/image" Target="../media/image107.jpeg"/><Relationship Id="rId4" Type="http://schemas.openxmlformats.org/officeDocument/2006/relationships/image" Target="../media/image106.png"/></Relationships>
</file>

<file path=ppt/diagrams/_rels/data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ata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ata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5.png"/></Relationships>
</file>

<file path=ppt/diagrams/_rels/data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7.png"/></Relationships>
</file>

<file path=ppt/diagrams/_rels/data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42.png"/><Relationship Id="rId5" Type="http://schemas.openxmlformats.org/officeDocument/2006/relationships/image" Target="../media/image68.png"/><Relationship Id="rId4" Type="http://schemas.openxmlformats.org/officeDocument/2006/relationships/image" Target="../media/image44.png"/></Relationships>
</file>

<file path=ppt/diagrams/_rels/data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7.png"/><Relationship Id="rId1"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rawing1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image" Target="../media/image89.jpeg"/></Relationships>
</file>

<file path=ppt/diagrams/_rels/drawing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image" Target="../media/image103.jpeg"/><Relationship Id="rId5" Type="http://schemas.openxmlformats.org/officeDocument/2006/relationships/image" Target="../media/image107.jpeg"/><Relationship Id="rId4" Type="http://schemas.openxmlformats.org/officeDocument/2006/relationships/image" Target="../media/image106.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42.png"/><Relationship Id="rId5" Type="http://schemas.openxmlformats.org/officeDocument/2006/relationships/image" Target="../media/image68.png"/><Relationship Id="rId4" Type="http://schemas.openxmlformats.org/officeDocument/2006/relationships/image" Target="../media/image44.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7.png"/><Relationship Id="rId1"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2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2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2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a:solidFill>
          <a:schemeClr val="accent2">
            <a:alpha val="40000"/>
          </a:schemeClr>
        </a:solidFill>
      </dgm:spPr>
      <dgm:t>
        <a:bodyPr/>
        <a:lstStyle/>
        <a:p>
          <a:r>
            <a:rPr lang="en-US" sz="12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dgm:t>
        <a:bodyPr/>
        <a:lstStyle/>
        <a:p>
          <a:r>
            <a:rPr lang="en-US" sz="12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dgm:t>
        <a:bodyPr/>
        <a:lstStyle/>
        <a:p>
          <a:r>
            <a:rPr lang="en-US" sz="1200" dirty="0">
              <a:latin typeface="Franklin Gothic Medium Cond" panose="020B0606030402020204" pitchFamily="34" charset="0"/>
            </a:rPr>
            <a:t>5.Infra</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2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200" dirty="0">
              <a:latin typeface="Franklin Gothic Medium Cond" panose="020B0606030402020204" pitchFamily="34" charset="0"/>
            </a:rPr>
            <a:t>V2C3-Monetary </a:t>
          </a:r>
          <a:r>
            <a:rPr lang="en-US" sz="1200" dirty="0" err="1">
              <a:latin typeface="Franklin Gothic Medium Cond" panose="020B0606030402020204" pitchFamily="34" charset="0"/>
            </a:rPr>
            <a:t>mgmt+FI</a:t>
          </a:r>
          <a:endParaRPr lang="en-US" sz="12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a:solidFill>
          <a:schemeClr val="accent2">
            <a:alpha val="40000"/>
          </a:schemeClr>
        </a:solidFill>
      </dgm:spPr>
      <dgm:t>
        <a:bodyPr/>
        <a:lstStyle/>
        <a:p>
          <a:r>
            <a:rPr lang="en-US" sz="12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dgm:t>
        <a:bodyPr/>
        <a:lstStyle/>
        <a:p>
          <a:r>
            <a:rPr lang="en-US" sz="12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dgm:t>
        <a:bodyPr/>
        <a:lstStyle/>
        <a:p>
          <a:r>
            <a:rPr lang="en-US" sz="12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2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dgm:t>
        <a:bodyPr/>
        <a:lstStyle/>
        <a:p>
          <a:r>
            <a:rPr lang="en-US" sz="12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2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2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a:solidFill>
          <a:schemeClr val="accent2">
            <a:alpha val="40000"/>
          </a:schemeClr>
        </a:solidFill>
      </dgm:spPr>
      <dgm:t>
        <a:bodyPr/>
        <a:lstStyle/>
        <a:p>
          <a:r>
            <a:rPr lang="en-US" sz="12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dgm:t>
        <a:bodyPr/>
        <a:lstStyle/>
        <a:p>
          <a:r>
            <a:rPr lang="en-US" sz="12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dgm:t>
        <a:bodyPr/>
        <a:lstStyle/>
        <a:p>
          <a:r>
            <a:rPr lang="en-US" sz="12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2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2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2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dgm:t>
        <a:bodyPr/>
        <a:lstStyle/>
        <a:p>
          <a:r>
            <a:rPr lang="en-US" sz="12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dgm:t>
        <a:bodyPr/>
        <a:lstStyle/>
        <a:p>
          <a:r>
            <a:rPr lang="en-US" sz="1200">
              <a:latin typeface="Franklin Gothic Medium Cond" panose="020B0606030402020204" pitchFamily="34" charset="0"/>
            </a:rPr>
            <a:t>B6. Rural infra-employment</a:t>
          </a:r>
          <a:endParaRPr lang="en-US" sz="12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dgm:t>
        <a:bodyPr/>
        <a:lstStyle/>
        <a:p>
          <a:r>
            <a:rPr lang="en-US" sz="12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200">
              <a:latin typeface="Franklin Gothic Medium Cond" panose="020B0606030402020204" pitchFamily="34" charset="0"/>
            </a:rPr>
            <a:t>B8. Social Sector &amp; healthcare</a:t>
          </a:r>
          <a:endParaRPr lang="en-US" sz="12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2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200" dirty="0">
              <a:latin typeface="Franklin Gothic Medium Cond" panose="020B0606030402020204" pitchFamily="34" charset="0"/>
            </a:rPr>
            <a:t>V2C1- </a:t>
          </a:r>
          <a:r>
            <a:rPr lang="en-US" sz="1200" dirty="0" err="1">
              <a:latin typeface="Franklin Gothic Medium Cond" panose="020B0606030402020204" pitchFamily="34" charset="0"/>
            </a:rPr>
            <a:t>Chakravyuh</a:t>
          </a:r>
          <a:r>
            <a:rPr lang="en-US" sz="12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200" dirty="0">
              <a:latin typeface="Franklin Gothic Medium Cond" panose="020B0606030402020204" pitchFamily="34" charset="0"/>
            </a:rPr>
            <a:t>V1C1- Twin </a:t>
          </a:r>
          <a:r>
            <a:rPr lang="en-US" sz="1200" dirty="0" err="1">
              <a:latin typeface="Franklin Gothic Medium Cond" panose="020B0606030402020204" pitchFamily="34" charset="0"/>
            </a:rPr>
            <a:t>Balancesheet</a:t>
          </a:r>
          <a:endParaRPr lang="en-US" sz="12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08D90BD8-59F3-42C0-B7ED-91D225DA59B2}">
      <dgm:prSet phldrT="[Text]" custT="1"/>
      <dgm:spPr>
        <a:solidFill>
          <a:schemeClr val="accent2">
            <a:alpha val="40000"/>
          </a:schemeClr>
        </a:solidFill>
      </dgm:spPr>
      <dgm:t>
        <a:bodyPr/>
        <a:lstStyle/>
        <a:p>
          <a:r>
            <a:rPr lang="en-US" sz="1200" dirty="0">
              <a:latin typeface="Franklin Gothic Medium Cond" panose="020B0606030402020204" pitchFamily="34" charset="0"/>
            </a:rPr>
            <a:t>IYB:7-Commerce </a:t>
          </a:r>
        </a:p>
      </dgm:t>
    </dgm:pt>
    <dgm:pt modelId="{F0607A84-9CF9-4FA8-8EAA-79D00E224A1E}" type="parTrans" cxnId="{2E3FD1B7-79A9-452E-B669-EC9E8DC138B9}">
      <dgm:prSet/>
      <dgm:spPr/>
    </dgm:pt>
    <dgm:pt modelId="{1E3B89F7-B650-43FF-BAD8-272E2BC0D9C6}" type="sibTrans" cxnId="{2E3FD1B7-79A9-452E-B669-EC9E8DC138B9}">
      <dgm:prSet/>
      <dgm:spPr/>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dgm:spPr>
    </dgm:pt>
  </dgm:ptLst>
  <dgm:cxnLst>
    <dgm:cxn modelId="{7387D924-DD91-45D9-8A82-11356DB1104F}" type="presOf" srcId="{2741AFDF-7DBB-4108-8A20-0357D5FBD3B8}" destId="{4FB2F746-532C-4309-8B4E-F312973D9749}" srcOrd="0" destOrd="0" presId="urn:microsoft.com/office/officeart/2008/layout/PictureStrips"/>
    <dgm:cxn modelId="{2E3FD1B7-79A9-452E-B669-EC9E8DC138B9}" srcId="{A3B89C89-4B08-4EF5-A029-FC7E4822579A}" destId="{08D90BD8-59F3-42C0-B7ED-91D225DA59B2}" srcOrd="2" destOrd="0" parTransId="{F0607A84-9CF9-4FA8-8EAA-79D00E224A1E}" sibTransId="{1E3B89F7-B650-43FF-BAD8-272E2BC0D9C6}"/>
    <dgm:cxn modelId="{3E49A1C2-6BA0-4DD5-89F9-A53C2F1C55BB}" srcId="{A3B89C89-4B08-4EF5-A029-FC7E4822579A}" destId="{0744C19B-0B5D-4711-B257-9D97127B4F9F}" srcOrd="1" destOrd="0" parTransId="{1E931B19-3453-461C-9D0C-4281C538055D}" sibTransId="{7A82BE83-F78D-48FA-8DE4-1403C9F297B9}"/>
    <dgm:cxn modelId="{3615F57A-B450-4607-8539-68756D45AFF2}" srcId="{BC25EFE1-2BFA-45D1-BED1-5AF39D46D79C}" destId="{B7AD1FFF-B029-4A8A-823C-7AB2B1045695}" srcOrd="1" destOrd="0" parTransId="{61378FEB-CEAD-4C42-97D2-62C5535F7C38}" sibTransId="{61472A65-C028-44E8-95E0-48655DCCD8BA}"/>
    <dgm:cxn modelId="{C99E42B2-207B-4FA3-B1EC-4B56CDD73546}" srcId="{D8F21E9C-24CD-4C7E-865E-FE55F4AC12B3}" destId="{2741AFDF-7DBB-4108-8A20-0357D5FBD3B8}" srcOrd="3" destOrd="0" parTransId="{36468447-117C-4ADF-A168-060C12FE37C0}" sibTransId="{EF5125ED-C530-4CEB-9EA6-7ADF35D8B229}"/>
    <dgm:cxn modelId="{AC271854-BB09-46E0-9079-30D365C1928A}" srcId="{A3B89C89-4B08-4EF5-A029-FC7E4822579A}" destId="{B2E3D999-58E9-4B84-9641-6B6BEF7E84B8}" srcOrd="0" destOrd="0" parTransId="{782EF43C-2547-477F-8294-E8511CD17070}" sibTransId="{720F0E1B-E23D-4D3A-95FE-7B2B857289FD}"/>
    <dgm:cxn modelId="{549110F5-206D-435B-9473-16569739B334}" type="presOf" srcId="{A3B89C89-4B08-4EF5-A029-FC7E4822579A}" destId="{4C82949F-ACB9-4CB0-8B82-11470D469081}" srcOrd="0" destOrd="0"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87793F06-9BBD-4E4D-9561-58B077A0E336}" srcId="{D8F21E9C-24CD-4C7E-865E-FE55F4AC12B3}" destId="{42B6273D-8E60-40EC-97B9-4A300407A2FC}" srcOrd="5" destOrd="0" parTransId="{C0356875-84C0-489A-B63B-BFF5B04A4851}" sibTransId="{277BE20E-C465-4576-BBB8-BBC7E0598DA2}"/>
    <dgm:cxn modelId="{9ACDF564-816E-4675-A274-E95A3594B607}" type="presOf" srcId="{109D06B3-3977-4BE9-ADC9-081F8DC6D437}" destId="{27DC3CCF-CB49-4639-B22A-9537C5637A0E}"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C99AA9FD-66BB-4C3A-B1FE-27809D718D18}" srcId="{1131737C-80FA-4CF1-AA8B-6A1C724BF69E}" destId="{875CCB48-619D-4867-B3B0-735934FFAED0}" srcOrd="3" destOrd="0" parTransId="{9F320CF8-8049-4A82-9464-5D499DA75396}" sibTransId="{146867E1-1533-437F-AC05-4495E4860F54}"/>
    <dgm:cxn modelId="{C2DBF334-B678-4954-A7D3-344DDE3C71C2}" type="presOf" srcId="{B533A736-F711-4644-8B46-DBB1DA87F081}" destId="{D30A6708-E747-4D6B-A834-05BEEE843CAD}" srcOrd="0" destOrd="1" presId="urn:microsoft.com/office/officeart/2008/layout/PictureStrips"/>
    <dgm:cxn modelId="{CC4CE637-04BD-46CA-B311-7E3B31FF8B50}" type="presOf" srcId="{08D90BD8-59F3-42C0-B7ED-91D225DA59B2}" destId="{4C82949F-ACB9-4CB0-8B82-11470D469081}" srcOrd="0" destOrd="3" presId="urn:microsoft.com/office/officeart/2008/layout/PictureStrips"/>
    <dgm:cxn modelId="{8D973C2A-0C5B-4D18-BA5A-1B40B2A8488A}" srcId="{42B6273D-8E60-40EC-97B9-4A300407A2FC}" destId="{57FA2017-16E7-4371-B6F3-063921792455}" srcOrd="2" destOrd="0" parTransId="{13D9A99F-A338-43C4-A762-34FF1D579BB6}" sibTransId="{B73F0BC8-D99D-4231-990A-B33043C7F39A}"/>
    <dgm:cxn modelId="{3D6D5FB9-FB28-4282-AC9F-5F33599BBC21}" type="presOf" srcId="{35993145-4752-47C2-8618-BD6153380560}" destId="{D30A6708-E747-4D6B-A834-05BEEE843CAD}" srcOrd="0" destOrd="4"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BCE46B0-DCD5-479D-83DE-51267D88B15B}" type="presOf" srcId="{8DF3DC07-F847-4865-B160-F3E66800BBBA}" destId="{7B899415-82AB-4523-934F-637CC30EA05B}" srcOrd="0" destOrd="1" presId="urn:microsoft.com/office/officeart/2008/layout/PictureStrips"/>
    <dgm:cxn modelId="{8611047D-5AC1-43A9-B2FA-CD9F21B835E7}" srcId="{2741AFDF-7DBB-4108-8A20-0357D5FBD3B8}" destId="{4225B320-F39C-4207-95C8-B65C38B1814F}" srcOrd="1" destOrd="0" parTransId="{85530262-753E-4FE4-94CF-73F58733DDDC}" sibTransId="{1DCAE974-C1C9-49E9-B172-41DF763E67C7}"/>
    <dgm:cxn modelId="{F5848163-99CF-486A-936B-EC492319CCB4}" srcId="{1131737C-80FA-4CF1-AA8B-6A1C724BF69E}" destId="{109D06B3-3977-4BE9-ADC9-081F8DC6D437}" srcOrd="0" destOrd="0" parTransId="{72C82EE9-39F0-43F3-A28B-2B26B0B2B3A5}" sibTransId="{59ED329F-B71E-4E20-9F80-8587F2DA075C}"/>
    <dgm:cxn modelId="{2750B932-4ABF-4D9B-85D6-2C7A74FEE48B}" type="presOf" srcId="{7C078AF5-D8F0-402F-9DA9-2A971D66855B}" destId="{46FDCE37-C8F8-444B-B0ED-0077A8879C03}" srcOrd="0" destOrd="2" presId="urn:microsoft.com/office/officeart/2008/layout/PictureStrips"/>
    <dgm:cxn modelId="{EDA3BAA3-78E7-4AC3-B4CC-2B7AE0E192DD}" srcId="{DB87FF95-AE72-426C-925E-B58F1E8198D3}" destId="{97D7B9B6-4F87-4F91-8576-B110C5EA65FB}" srcOrd="1" destOrd="0" parTransId="{CBC0217B-83F4-48AA-A3BE-4214B3D08EFB}" sibTransId="{71B2362F-2354-43F9-A730-341394E8FBD8}"/>
    <dgm:cxn modelId="{3B1C1A7F-1EDD-4E71-8699-9CB97501D176}" srcId="{DB87FF95-AE72-426C-925E-B58F1E8198D3}" destId="{3B9431ED-CB65-41D4-83A6-222D9BF57D98}" srcOrd="2" destOrd="0" parTransId="{FF78BD42-0557-4DDB-94B2-1771AC47334D}" sibTransId="{E73258BE-5846-4C39-B60D-ED584B483587}"/>
    <dgm:cxn modelId="{45176469-7A23-4DEE-B982-61522B0D8229}" type="presOf" srcId="{DB87FF95-AE72-426C-925E-B58F1E8198D3}" destId="{D30A6708-E747-4D6B-A834-05BEEE843CAD}" srcOrd="0" destOrd="0" presId="urn:microsoft.com/office/officeart/2008/layout/PictureStrips"/>
    <dgm:cxn modelId="{F9D97685-6A48-4479-ABE9-76055FF6F19E}" srcId="{BC25EFE1-2BFA-45D1-BED1-5AF39D46D79C}" destId="{8DF3DC07-F847-4865-B160-F3E66800BBBA}" srcOrd="0" destOrd="0" parTransId="{ACB8FC04-CA90-4402-95E7-810E7065D027}" sibTransId="{7416F495-C426-4358-866D-E60E07C557E6}"/>
    <dgm:cxn modelId="{A9BC6DB4-B69A-437E-A6AF-F5984B35FFB0}" type="presOf" srcId="{69F3BD5C-16E4-46C4-B15D-498063728332}" destId="{46FDCE37-C8F8-444B-B0ED-0077A8879C03}" srcOrd="0" destOrd="1"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44B3AECC-7DFE-48B2-AAB5-0D6B6607AC92}" type="presOf" srcId="{B2E3D999-58E9-4B84-9641-6B6BEF7E84B8}" destId="{4C82949F-ACB9-4CB0-8B82-11470D469081}" srcOrd="0" destOrd="1"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CA79B195-F39D-4D4D-95F4-7C922D34FE04}" type="presOf" srcId="{EA92E14B-2C43-4CA7-A5C3-09FCD15B3108}" destId="{4FB2F746-532C-4309-8B4E-F312973D9749}" srcOrd="0" destOrd="1" presId="urn:microsoft.com/office/officeart/2008/layout/PictureStrips"/>
    <dgm:cxn modelId="{2613B6FD-4498-4491-802A-357A131CA91B}" type="presOf" srcId="{D54E2821-54A6-4903-8A68-6091278AE9D7}" destId="{27DC3CCF-CB49-4639-B22A-9537C5637A0E}" srcOrd="0" destOrd="2"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84EBFF29-FAD6-400F-8598-D44739A98705}" srcId="{1131737C-80FA-4CF1-AA8B-6A1C724BF69E}" destId="{D81D5189-D361-4899-9CC5-98F26FBE19E2}" srcOrd="2" destOrd="0" parTransId="{5B512509-2AD2-4AAB-8203-59F6C19AA5C0}" sibTransId="{E91AAED1-56F2-4761-8BE9-B46AE5B2B8E3}"/>
    <dgm:cxn modelId="{8B44A243-AA30-4F8B-90AF-EB34D7C1B593}" type="presOf" srcId="{875CCB48-619D-4867-B3B0-735934FFAED0}" destId="{27DC3CCF-CB49-4639-B22A-9537C5637A0E}" srcOrd="0" destOrd="4" presId="urn:microsoft.com/office/officeart/2008/layout/PictureStrips"/>
    <dgm:cxn modelId="{B4E58144-AE1B-4619-AB56-650268641424}" srcId="{42B6273D-8E60-40EC-97B9-4A300407A2FC}" destId="{69F3BD5C-16E4-46C4-B15D-498063728332}" srcOrd="0" destOrd="0" parTransId="{40184917-81E4-4774-BD11-3D457781CDBC}" sibTransId="{94867AE4-D7DC-410D-85AC-6DE9FFF606DC}"/>
    <dgm:cxn modelId="{3A974CA0-0BB2-453B-A372-F7F63EE74FB5}" srcId="{D8F21E9C-24CD-4C7E-865E-FE55F4AC12B3}" destId="{DB87FF95-AE72-426C-925E-B58F1E8198D3}" srcOrd="1" destOrd="0" parTransId="{CE004886-1AB0-4519-A7DE-585B0C283BA0}" sibTransId="{17734E8F-C091-40EB-8542-65713367BC76}"/>
    <dgm:cxn modelId="{E3660CF3-02DC-4011-A690-0C939B9AEEE7}" type="presOf" srcId="{CD3EE110-E2F5-4745-AD39-09447C5F4D9B}" destId="{7B899415-82AB-4523-934F-637CC30EA05B}" srcOrd="0" destOrd="3" presId="urn:microsoft.com/office/officeart/2008/layout/PictureStrips"/>
    <dgm:cxn modelId="{4BEE30E3-7D6C-4E7D-B0A6-202653ADAE0E}" type="presOf" srcId="{90B84122-EC9A-4BC0-B502-22AF7A0867C6}" destId="{4FB2F746-532C-4309-8B4E-F312973D9749}" srcOrd="0" destOrd="3"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F6C4E585-C8D8-4F00-82B4-A5E60D3BC8CE}" type="presOf" srcId="{57FA2017-16E7-4371-B6F3-063921792455}" destId="{46FDCE37-C8F8-444B-B0ED-0077A8879C03}" srcOrd="0" destOrd="3"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D673CCE2-939A-441C-8634-D27BBD031C5A}" srcId="{2741AFDF-7DBB-4108-8A20-0357D5FBD3B8}" destId="{90B84122-EC9A-4BC0-B502-22AF7A0867C6}" srcOrd="2" destOrd="0" parTransId="{1B04EB68-4341-48E6-9127-86E65E501454}" sibTransId="{8DDF017D-410A-47E0-8D47-E83295F80FA3}"/>
    <dgm:cxn modelId="{D3A0F0D3-9335-4F10-A000-4DFEFCD6B7E0}" srcId="{DB87FF95-AE72-426C-925E-B58F1E8198D3}" destId="{35993145-4752-47C2-8618-BD6153380560}" srcOrd="3" destOrd="0" parTransId="{02687A52-C65B-4D87-8B72-0F259E35063E}" sibTransId="{48C0D0B7-CAC5-4AA4-957F-36DB4D0B1A37}"/>
    <dgm:cxn modelId="{68E27915-6EF7-4D91-A12D-3AF7F241FCFD}" srcId="{1131737C-80FA-4CF1-AA8B-6A1C724BF69E}" destId="{D54E2821-54A6-4903-8A68-6091278AE9D7}" srcOrd="1" destOrd="0" parTransId="{801018A8-46CD-4887-BD5A-35AFACB28FEA}" sibTransId="{939A749F-47DF-443A-A7C0-865C06F7C3C7}"/>
    <dgm:cxn modelId="{A4444EC3-E4B5-4E33-835D-D18675D35F3C}" srcId="{42B6273D-8E60-40EC-97B9-4A300407A2FC}" destId="{35D02632-5D17-439C-B553-A3B99AB71E7E}" srcOrd="3" destOrd="0" parTransId="{A11B318C-7025-4F19-8CC2-42ADED1B83F9}" sibTransId="{D733AB11-AE7A-45B0-BBBA-67905C086F48}"/>
    <dgm:cxn modelId="{3E461EFF-A7DB-4E6C-A513-1E3123E64BB4}" type="presOf" srcId="{97D7B9B6-4F87-4F91-8576-B110C5EA65FB}" destId="{D30A6708-E747-4D6B-A834-05BEEE843CAD}" srcOrd="0" destOrd="2"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3DC33378-4A11-4C1D-B7DA-EC038A3F5706}" type="presOf" srcId="{D8F21E9C-24CD-4C7E-865E-FE55F4AC12B3}" destId="{1E7C762B-66E6-4A0F-BF0D-E6FF34D3DBA5}" srcOrd="0" destOrd="0"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92FD5B5B-1504-4450-BB73-EC9DFB65BA8C}" srcId="{BC25EFE1-2BFA-45D1-BED1-5AF39D46D79C}" destId="{374A29B1-6E20-441A-B767-1E24B64479BE}" srcOrd="3" destOrd="0" parTransId="{0C35EDB6-9BA2-4C28-A3A5-9E9D5036C0B7}" sibTransId="{E12EBFD8-2152-489A-937D-7C49B638513C}"/>
    <dgm:cxn modelId="{747D3375-2E89-49DF-97B5-102860E794AF}" srcId="{D8F21E9C-24CD-4C7E-865E-FE55F4AC12B3}" destId="{A3B89C89-4B08-4EF5-A029-FC7E4822579A}" srcOrd="2" destOrd="0" parTransId="{59D1987A-2AD0-48A4-808D-6DB3A42C75CD}" sibTransId="{DE93F483-BCF9-4EED-B492-C3A2AD1CFD0B}"/>
    <dgm:cxn modelId="{0F128A66-19C5-43A4-A640-E2F5ADBBB797}" type="presOf" srcId="{374A29B1-6E20-441A-B767-1E24B64479BE}" destId="{7B899415-82AB-4523-934F-637CC30EA05B}" srcOrd="0" destOrd="4" presId="urn:microsoft.com/office/officeart/2008/layout/PictureStrips"/>
    <dgm:cxn modelId="{5849E4A7-E192-4408-8421-9D800A8DE796}" srcId="{DB87FF95-AE72-426C-925E-B58F1E8198D3}" destId="{B533A736-F711-4644-8B46-DBB1DA87F081}" srcOrd="0" destOrd="0" parTransId="{E592FA78-5ACD-4724-AA07-81E2303F206E}" sibTransId="{36E008AB-A384-4E05-A49A-C56DB9B0429E}"/>
    <dgm:cxn modelId="{F1448BA1-EDD0-4D18-8FF3-A7CE0400B996}" srcId="{BC25EFE1-2BFA-45D1-BED1-5AF39D46D79C}" destId="{CD3EE110-E2F5-4745-AD39-09447C5F4D9B}" srcOrd="2" destOrd="0" parTransId="{A4821708-CF66-4C34-8497-1E5E7D26ADB9}" sibTransId="{45EC0A6D-D5D8-4EB2-8E36-FC194E92A983}"/>
    <dgm:cxn modelId="{EC28EBB9-B1BC-419F-BA75-AC3A29E28212}" srcId="{D8F21E9C-24CD-4C7E-865E-FE55F4AC12B3}" destId="{BC25EFE1-2BFA-45D1-BED1-5AF39D46D79C}" srcOrd="0" destOrd="0" parTransId="{03C5B51A-EE90-4DC5-A2B3-6610E3AE4081}" sibTransId="{2452F0F7-CA91-4F59-A564-1BB9BDA5CBBE}"/>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FCF89F-66B7-4A55-9A98-4D884649D50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9820CAB-EE90-48FB-BEA9-4E5B2F8A30F2}">
      <dgm:prSet phldrT="[Text]"/>
      <dgm:spPr/>
      <dgm:t>
        <a:bodyPr/>
        <a:lstStyle/>
        <a:p>
          <a:r>
            <a:rPr lang="en-US" dirty="0"/>
            <a:t>Export</a:t>
          </a:r>
        </a:p>
      </dgm:t>
    </dgm:pt>
    <dgm:pt modelId="{3143AE0E-306B-41E9-82DC-B8B13F78748A}" type="parTrans" cxnId="{A4F839E1-6B9C-4AE5-BA18-0F3BF043D850}">
      <dgm:prSet/>
      <dgm:spPr/>
      <dgm:t>
        <a:bodyPr/>
        <a:lstStyle/>
        <a:p>
          <a:endParaRPr lang="en-US"/>
        </a:p>
      </dgm:t>
    </dgm:pt>
    <dgm:pt modelId="{B5A320F9-CCEA-4AB0-A0BE-4834A7727738}" type="sibTrans" cxnId="{A4F839E1-6B9C-4AE5-BA18-0F3BF043D850}">
      <dgm:prSet/>
      <dgm:spPr/>
      <dgm:t>
        <a:bodyPr/>
        <a:lstStyle/>
        <a:p>
          <a:endParaRPr lang="en-US"/>
        </a:p>
      </dgm:t>
    </dgm:pt>
    <dgm:pt modelId="{CDBF4215-CD43-41CA-82BF-B97826BE6FCE}">
      <dgm:prSet phldrT="[Text]"/>
      <dgm:spPr/>
      <dgm:t>
        <a:bodyPr/>
        <a:lstStyle/>
        <a:p>
          <a:r>
            <a:rPr lang="en-US" dirty="0"/>
            <a:t>USA</a:t>
          </a:r>
        </a:p>
      </dgm:t>
    </dgm:pt>
    <dgm:pt modelId="{574F8D54-2586-4F3A-B1AF-C75067818778}" type="parTrans" cxnId="{F4284CFC-5AB7-4231-A24E-422A6B074821}">
      <dgm:prSet/>
      <dgm:spPr/>
      <dgm:t>
        <a:bodyPr/>
        <a:lstStyle/>
        <a:p>
          <a:endParaRPr lang="en-US"/>
        </a:p>
      </dgm:t>
    </dgm:pt>
    <dgm:pt modelId="{B2B653E5-DE9B-4AA2-862A-60E944726283}" type="sibTrans" cxnId="{F4284CFC-5AB7-4231-A24E-422A6B074821}">
      <dgm:prSet/>
      <dgm:spPr/>
      <dgm:t>
        <a:bodyPr/>
        <a:lstStyle/>
        <a:p>
          <a:endParaRPr lang="en-US"/>
        </a:p>
      </dgm:t>
    </dgm:pt>
    <dgm:pt modelId="{A8175A85-A689-4F53-9A5D-95261E5F2EBC}">
      <dgm:prSet phldrT="[Text]"/>
      <dgm:spPr/>
      <dgm:t>
        <a:bodyPr/>
        <a:lstStyle/>
        <a:p>
          <a:r>
            <a:rPr lang="en-US" dirty="0"/>
            <a:t>UAE</a:t>
          </a:r>
        </a:p>
      </dgm:t>
    </dgm:pt>
    <dgm:pt modelId="{322CC3A9-2E6A-4F1F-9FAF-A13B2B2EAB83}" type="parTrans" cxnId="{1B05D06E-BBB4-4837-B22E-F7BFC0AFA661}">
      <dgm:prSet/>
      <dgm:spPr/>
      <dgm:t>
        <a:bodyPr/>
        <a:lstStyle/>
        <a:p>
          <a:endParaRPr lang="en-US"/>
        </a:p>
      </dgm:t>
    </dgm:pt>
    <dgm:pt modelId="{93FA68FC-1F0C-4B4B-85FF-28D90A0CCB00}" type="sibTrans" cxnId="{1B05D06E-BBB4-4837-B22E-F7BFC0AFA661}">
      <dgm:prSet/>
      <dgm:spPr/>
      <dgm:t>
        <a:bodyPr/>
        <a:lstStyle/>
        <a:p>
          <a:endParaRPr lang="en-US"/>
        </a:p>
      </dgm:t>
    </dgm:pt>
    <dgm:pt modelId="{92DA58A1-062F-4755-96B1-38D38CF234D9}">
      <dgm:prSet phldrT="[Text]"/>
      <dgm:spPr/>
      <dgm:t>
        <a:bodyPr/>
        <a:lstStyle/>
        <a:p>
          <a:r>
            <a:rPr lang="en-US" dirty="0"/>
            <a:t>Hong Kong</a:t>
          </a:r>
        </a:p>
      </dgm:t>
    </dgm:pt>
    <dgm:pt modelId="{E8E44B87-BF7B-4575-9EBA-12FDE5439AF9}" type="parTrans" cxnId="{6DA07FC4-F8D1-425E-B238-2AD122169066}">
      <dgm:prSet/>
      <dgm:spPr/>
      <dgm:t>
        <a:bodyPr/>
        <a:lstStyle/>
        <a:p>
          <a:endParaRPr lang="en-US"/>
        </a:p>
      </dgm:t>
    </dgm:pt>
    <dgm:pt modelId="{B2509CA0-F317-412A-ADB6-0774F853BFE2}" type="sibTrans" cxnId="{6DA07FC4-F8D1-425E-B238-2AD122169066}">
      <dgm:prSet/>
      <dgm:spPr/>
      <dgm:t>
        <a:bodyPr/>
        <a:lstStyle/>
        <a:p>
          <a:endParaRPr lang="en-US"/>
        </a:p>
      </dgm:t>
    </dgm:pt>
    <dgm:pt modelId="{445F2388-1258-412B-ABA1-7956EA42C458}">
      <dgm:prSet phldrT="[Text]"/>
      <dgm:spPr/>
      <dgm:t>
        <a:bodyPr/>
        <a:lstStyle/>
        <a:p>
          <a:r>
            <a:rPr lang="en-US" dirty="0"/>
            <a:t>China</a:t>
          </a:r>
        </a:p>
      </dgm:t>
    </dgm:pt>
    <dgm:pt modelId="{481FCCC9-5C8B-4A3A-87BB-05698BEEB721}" type="parTrans" cxnId="{840C3CCC-8315-4AF6-9122-A9F8A031D4A8}">
      <dgm:prSet/>
      <dgm:spPr/>
      <dgm:t>
        <a:bodyPr/>
        <a:lstStyle/>
        <a:p>
          <a:endParaRPr lang="en-US"/>
        </a:p>
      </dgm:t>
    </dgm:pt>
    <dgm:pt modelId="{2ABD8219-5DE2-482C-A7B3-90AA2F6EEEFA}" type="sibTrans" cxnId="{840C3CCC-8315-4AF6-9122-A9F8A031D4A8}">
      <dgm:prSet/>
      <dgm:spPr/>
      <dgm:t>
        <a:bodyPr/>
        <a:lstStyle/>
        <a:p>
          <a:endParaRPr lang="en-US"/>
        </a:p>
      </dgm:t>
    </dgm:pt>
    <dgm:pt modelId="{8EF7CD82-8A76-49B0-9B8B-16E05331FB23}">
      <dgm:prSet phldrT="[Text]"/>
      <dgm:spPr/>
      <dgm:t>
        <a:bodyPr/>
        <a:lstStyle/>
        <a:p>
          <a:r>
            <a:rPr lang="en-US" dirty="0"/>
            <a:t>Saudi</a:t>
          </a:r>
        </a:p>
      </dgm:t>
    </dgm:pt>
    <dgm:pt modelId="{89263F6E-9C25-4206-91CE-AE1AB7D2811D}" type="parTrans" cxnId="{F16F4E47-5EED-4539-8575-0795FCB68D38}">
      <dgm:prSet/>
      <dgm:spPr/>
      <dgm:t>
        <a:bodyPr/>
        <a:lstStyle/>
        <a:p>
          <a:endParaRPr lang="en-US"/>
        </a:p>
      </dgm:t>
    </dgm:pt>
    <dgm:pt modelId="{774AC079-3281-449C-A8B3-1915780BBE80}" type="sibTrans" cxnId="{F16F4E47-5EED-4539-8575-0795FCB68D38}">
      <dgm:prSet/>
      <dgm:spPr/>
      <dgm:t>
        <a:bodyPr/>
        <a:lstStyle/>
        <a:p>
          <a:endParaRPr lang="en-US"/>
        </a:p>
      </dgm:t>
    </dgm:pt>
    <dgm:pt modelId="{43133905-AB15-4B88-A0FA-DDB552D94D2F}">
      <dgm:prSet phldrT="[Text]"/>
      <dgm:spPr/>
      <dgm:t>
        <a:bodyPr/>
        <a:lstStyle/>
        <a:p>
          <a:r>
            <a:rPr lang="en-US" dirty="0"/>
            <a:t>Import</a:t>
          </a:r>
        </a:p>
      </dgm:t>
    </dgm:pt>
    <dgm:pt modelId="{D10F0CEB-6536-44B1-932F-AC98B219122E}" type="parTrans" cxnId="{5CFFD6DA-7E92-4CBF-85F8-F510B9373D25}">
      <dgm:prSet/>
      <dgm:spPr/>
      <dgm:t>
        <a:bodyPr/>
        <a:lstStyle/>
        <a:p>
          <a:endParaRPr lang="en-US"/>
        </a:p>
      </dgm:t>
    </dgm:pt>
    <dgm:pt modelId="{EB64BE07-D82C-4C5A-A90F-B6CEF9742F82}" type="sibTrans" cxnId="{5CFFD6DA-7E92-4CBF-85F8-F510B9373D25}">
      <dgm:prSet/>
      <dgm:spPr/>
      <dgm:t>
        <a:bodyPr/>
        <a:lstStyle/>
        <a:p>
          <a:endParaRPr lang="en-US"/>
        </a:p>
      </dgm:t>
    </dgm:pt>
    <dgm:pt modelId="{395D6B0E-611B-4442-8675-CF08387BEDE3}">
      <dgm:prSet phldrT="[Text]"/>
      <dgm:spPr/>
      <dgm:t>
        <a:bodyPr/>
        <a:lstStyle/>
        <a:p>
          <a:r>
            <a:rPr lang="en-US" dirty="0"/>
            <a:t>China</a:t>
          </a:r>
        </a:p>
      </dgm:t>
    </dgm:pt>
    <dgm:pt modelId="{AE13D653-A695-4736-A2B7-EEF4802791CF}" type="parTrans" cxnId="{1253B5B0-8FED-4D43-89A9-75A57530E247}">
      <dgm:prSet/>
      <dgm:spPr/>
      <dgm:t>
        <a:bodyPr/>
        <a:lstStyle/>
        <a:p>
          <a:endParaRPr lang="en-US"/>
        </a:p>
      </dgm:t>
    </dgm:pt>
    <dgm:pt modelId="{CC3F4FF5-89D8-4626-83CE-8DC5088C2138}" type="sibTrans" cxnId="{1253B5B0-8FED-4D43-89A9-75A57530E247}">
      <dgm:prSet/>
      <dgm:spPr/>
      <dgm:t>
        <a:bodyPr/>
        <a:lstStyle/>
        <a:p>
          <a:endParaRPr lang="en-US"/>
        </a:p>
      </dgm:t>
    </dgm:pt>
    <dgm:pt modelId="{B9E312DF-0DE2-457D-B4F3-162844A0115B}">
      <dgm:prSet phldrT="[Text]"/>
      <dgm:spPr/>
      <dgm:t>
        <a:bodyPr/>
        <a:lstStyle/>
        <a:p>
          <a:r>
            <a:rPr lang="en-US" dirty="0"/>
            <a:t>Saudi</a:t>
          </a:r>
        </a:p>
      </dgm:t>
    </dgm:pt>
    <dgm:pt modelId="{2EA1259A-1144-48CD-A05D-FA6086D1A5B3}" type="parTrans" cxnId="{112ACD21-509B-48FE-AD8D-4839131D4C44}">
      <dgm:prSet/>
      <dgm:spPr/>
      <dgm:t>
        <a:bodyPr/>
        <a:lstStyle/>
        <a:p>
          <a:endParaRPr lang="en-US"/>
        </a:p>
      </dgm:t>
    </dgm:pt>
    <dgm:pt modelId="{7938BFDC-E9F4-45B4-AB67-C631EC906F17}" type="sibTrans" cxnId="{112ACD21-509B-48FE-AD8D-4839131D4C44}">
      <dgm:prSet/>
      <dgm:spPr/>
      <dgm:t>
        <a:bodyPr/>
        <a:lstStyle/>
        <a:p>
          <a:endParaRPr lang="en-US"/>
        </a:p>
      </dgm:t>
    </dgm:pt>
    <dgm:pt modelId="{D31AA6E8-ED2D-4FB6-8A8D-77074F82AF0D}">
      <dgm:prSet phldrT="[Text]"/>
      <dgm:spPr/>
      <dgm:t>
        <a:bodyPr/>
        <a:lstStyle/>
        <a:p>
          <a:r>
            <a:rPr lang="en-US" dirty="0"/>
            <a:t>UAE</a:t>
          </a:r>
        </a:p>
      </dgm:t>
    </dgm:pt>
    <dgm:pt modelId="{0A71B0A2-1503-481E-9381-C95DC6D4F37A}" type="parTrans" cxnId="{A833D6FA-3C36-4F26-9311-CF46FE79F9A2}">
      <dgm:prSet/>
      <dgm:spPr/>
      <dgm:t>
        <a:bodyPr/>
        <a:lstStyle/>
        <a:p>
          <a:endParaRPr lang="en-US"/>
        </a:p>
      </dgm:t>
    </dgm:pt>
    <dgm:pt modelId="{C69145F7-DCD1-4E5E-929E-3142F40C8736}" type="sibTrans" cxnId="{A833D6FA-3C36-4F26-9311-CF46FE79F9A2}">
      <dgm:prSet/>
      <dgm:spPr/>
      <dgm:t>
        <a:bodyPr/>
        <a:lstStyle/>
        <a:p>
          <a:endParaRPr lang="en-US"/>
        </a:p>
      </dgm:t>
    </dgm:pt>
    <dgm:pt modelId="{04730157-D73D-4FA0-BA2E-D3D00D8FB339}">
      <dgm:prSet phldrT="[Text]"/>
      <dgm:spPr/>
      <dgm:t>
        <a:bodyPr/>
        <a:lstStyle/>
        <a:p>
          <a:r>
            <a:rPr lang="en-US" dirty="0"/>
            <a:t>Switzerland</a:t>
          </a:r>
        </a:p>
      </dgm:t>
    </dgm:pt>
    <dgm:pt modelId="{933C03ED-D7D1-4F80-BF5D-0BDC64E05C9D}" type="parTrans" cxnId="{405042A1-F2A7-42B5-BCAE-CE0555B71310}">
      <dgm:prSet/>
      <dgm:spPr/>
      <dgm:t>
        <a:bodyPr/>
        <a:lstStyle/>
        <a:p>
          <a:endParaRPr lang="en-US"/>
        </a:p>
      </dgm:t>
    </dgm:pt>
    <dgm:pt modelId="{7A154609-D432-40E1-AADD-2F17B4963886}" type="sibTrans" cxnId="{405042A1-F2A7-42B5-BCAE-CE0555B71310}">
      <dgm:prSet/>
      <dgm:spPr/>
      <dgm:t>
        <a:bodyPr/>
        <a:lstStyle/>
        <a:p>
          <a:endParaRPr lang="en-US"/>
        </a:p>
      </dgm:t>
    </dgm:pt>
    <dgm:pt modelId="{5F54B0B3-67BC-4203-AAAC-9FB94A04139F}">
      <dgm:prSet phldrT="[Text]"/>
      <dgm:spPr/>
      <dgm:t>
        <a:bodyPr/>
        <a:lstStyle/>
        <a:p>
          <a:r>
            <a:rPr lang="en-US" dirty="0"/>
            <a:t>USA</a:t>
          </a:r>
        </a:p>
      </dgm:t>
    </dgm:pt>
    <dgm:pt modelId="{01479EDF-21D2-4B4A-8F84-69C4DD3F2D7F}" type="parTrans" cxnId="{A58D88F8-EA28-4392-95C8-284D91769945}">
      <dgm:prSet/>
      <dgm:spPr/>
      <dgm:t>
        <a:bodyPr/>
        <a:lstStyle/>
        <a:p>
          <a:endParaRPr lang="en-US"/>
        </a:p>
      </dgm:t>
    </dgm:pt>
    <dgm:pt modelId="{C2345A69-F3D9-40DF-A8ED-C1C517677C8A}" type="sibTrans" cxnId="{A58D88F8-EA28-4392-95C8-284D91769945}">
      <dgm:prSet/>
      <dgm:spPr/>
      <dgm:t>
        <a:bodyPr/>
        <a:lstStyle/>
        <a:p>
          <a:endParaRPr lang="en-US"/>
        </a:p>
      </dgm:t>
    </dgm:pt>
    <dgm:pt modelId="{640300F4-912E-4F31-971A-070A1409FBFB}" type="pres">
      <dgm:prSet presAssocID="{51FCF89F-66B7-4A55-9A98-4D884649D508}" presName="Name0" presStyleCnt="0">
        <dgm:presLayoutVars>
          <dgm:dir/>
          <dgm:animLvl val="lvl"/>
          <dgm:resizeHandles val="exact"/>
        </dgm:presLayoutVars>
      </dgm:prSet>
      <dgm:spPr/>
    </dgm:pt>
    <dgm:pt modelId="{55DD5386-70B6-4E4E-83D8-91FD535A5D1B}" type="pres">
      <dgm:prSet presAssocID="{89820CAB-EE90-48FB-BEA9-4E5B2F8A30F2}" presName="composite" presStyleCnt="0"/>
      <dgm:spPr/>
    </dgm:pt>
    <dgm:pt modelId="{E134FD17-4E27-41CD-8EBA-24EFA7838CBA}" type="pres">
      <dgm:prSet presAssocID="{89820CAB-EE90-48FB-BEA9-4E5B2F8A30F2}" presName="parTx" presStyleLbl="alignNode1" presStyleIdx="0" presStyleCnt="2">
        <dgm:presLayoutVars>
          <dgm:chMax val="0"/>
          <dgm:chPref val="0"/>
          <dgm:bulletEnabled val="1"/>
        </dgm:presLayoutVars>
      </dgm:prSet>
      <dgm:spPr/>
    </dgm:pt>
    <dgm:pt modelId="{BD6361FC-D20B-491B-9829-C91BDA9CB20F}" type="pres">
      <dgm:prSet presAssocID="{89820CAB-EE90-48FB-BEA9-4E5B2F8A30F2}" presName="desTx" presStyleLbl="alignAccFollowNode1" presStyleIdx="0" presStyleCnt="2">
        <dgm:presLayoutVars>
          <dgm:bulletEnabled val="1"/>
        </dgm:presLayoutVars>
      </dgm:prSet>
      <dgm:spPr/>
    </dgm:pt>
    <dgm:pt modelId="{B3DA8980-6FAF-4D94-AC94-194375C8E5E6}" type="pres">
      <dgm:prSet presAssocID="{B5A320F9-CCEA-4AB0-A0BE-4834A7727738}" presName="space" presStyleCnt="0"/>
      <dgm:spPr/>
    </dgm:pt>
    <dgm:pt modelId="{922C2421-2CFB-4CF1-8D94-A000885B8FC6}" type="pres">
      <dgm:prSet presAssocID="{43133905-AB15-4B88-A0FA-DDB552D94D2F}" presName="composite" presStyleCnt="0"/>
      <dgm:spPr/>
    </dgm:pt>
    <dgm:pt modelId="{1038213D-2833-4A99-91A8-5928731D91EC}" type="pres">
      <dgm:prSet presAssocID="{43133905-AB15-4B88-A0FA-DDB552D94D2F}" presName="parTx" presStyleLbl="alignNode1" presStyleIdx="1" presStyleCnt="2">
        <dgm:presLayoutVars>
          <dgm:chMax val="0"/>
          <dgm:chPref val="0"/>
          <dgm:bulletEnabled val="1"/>
        </dgm:presLayoutVars>
      </dgm:prSet>
      <dgm:spPr/>
    </dgm:pt>
    <dgm:pt modelId="{9706CF82-2313-4E85-906C-2D84B9A3CD36}" type="pres">
      <dgm:prSet presAssocID="{43133905-AB15-4B88-A0FA-DDB552D94D2F}" presName="desTx" presStyleLbl="alignAccFollowNode1" presStyleIdx="1" presStyleCnt="2">
        <dgm:presLayoutVars>
          <dgm:bulletEnabled val="1"/>
        </dgm:presLayoutVars>
      </dgm:prSet>
      <dgm:spPr/>
    </dgm:pt>
  </dgm:ptLst>
  <dgm:cxnLst>
    <dgm:cxn modelId="{1B05D06E-BBB4-4837-B22E-F7BFC0AFA661}" srcId="{89820CAB-EE90-48FB-BEA9-4E5B2F8A30F2}" destId="{A8175A85-A689-4F53-9A5D-95261E5F2EBC}" srcOrd="1" destOrd="0" parTransId="{322CC3A9-2E6A-4F1F-9FAF-A13B2B2EAB83}" sibTransId="{93FA68FC-1F0C-4B4B-85FF-28D90A0CCB00}"/>
    <dgm:cxn modelId="{5CFFD6DA-7E92-4CBF-85F8-F510B9373D25}" srcId="{51FCF89F-66B7-4A55-9A98-4D884649D508}" destId="{43133905-AB15-4B88-A0FA-DDB552D94D2F}" srcOrd="1" destOrd="0" parTransId="{D10F0CEB-6536-44B1-932F-AC98B219122E}" sibTransId="{EB64BE07-D82C-4C5A-A90F-B6CEF9742F82}"/>
    <dgm:cxn modelId="{7A5F1AEC-3776-4484-9255-5E3EFACD2CE0}" type="presOf" srcId="{43133905-AB15-4B88-A0FA-DDB552D94D2F}" destId="{1038213D-2833-4A99-91A8-5928731D91EC}" srcOrd="0" destOrd="0" presId="urn:microsoft.com/office/officeart/2005/8/layout/hList1"/>
    <dgm:cxn modelId="{112ACD21-509B-48FE-AD8D-4839131D4C44}" srcId="{43133905-AB15-4B88-A0FA-DDB552D94D2F}" destId="{B9E312DF-0DE2-457D-B4F3-162844A0115B}" srcOrd="1" destOrd="0" parTransId="{2EA1259A-1144-48CD-A05D-FA6086D1A5B3}" sibTransId="{7938BFDC-E9F4-45B4-AB67-C631EC906F17}"/>
    <dgm:cxn modelId="{584B5976-A534-4B0A-B021-D4768B60AAEC}" type="presOf" srcId="{5F54B0B3-67BC-4203-AAAC-9FB94A04139F}" destId="{9706CF82-2313-4E85-906C-2D84B9A3CD36}" srcOrd="0" destOrd="4" presId="urn:microsoft.com/office/officeart/2005/8/layout/hList1"/>
    <dgm:cxn modelId="{98569EB7-5E56-4C9B-99E2-011C99551DE4}" type="presOf" srcId="{D31AA6E8-ED2D-4FB6-8A8D-77074F82AF0D}" destId="{9706CF82-2313-4E85-906C-2D84B9A3CD36}" srcOrd="0" destOrd="2" presId="urn:microsoft.com/office/officeart/2005/8/layout/hList1"/>
    <dgm:cxn modelId="{840C3CCC-8315-4AF6-9122-A9F8A031D4A8}" srcId="{89820CAB-EE90-48FB-BEA9-4E5B2F8A30F2}" destId="{445F2388-1258-412B-ABA1-7956EA42C458}" srcOrd="3" destOrd="0" parTransId="{481FCCC9-5C8B-4A3A-87BB-05698BEEB721}" sibTransId="{2ABD8219-5DE2-482C-A7B3-90AA2F6EEEFA}"/>
    <dgm:cxn modelId="{6DA07FC4-F8D1-425E-B238-2AD122169066}" srcId="{89820CAB-EE90-48FB-BEA9-4E5B2F8A30F2}" destId="{92DA58A1-062F-4755-96B1-38D38CF234D9}" srcOrd="2" destOrd="0" parTransId="{E8E44B87-BF7B-4575-9EBA-12FDE5439AF9}" sibTransId="{B2509CA0-F317-412A-ADB6-0774F853BFE2}"/>
    <dgm:cxn modelId="{89D5DC8D-0352-4EC8-B2AE-867E8B2CF7DC}" type="presOf" srcId="{92DA58A1-062F-4755-96B1-38D38CF234D9}" destId="{BD6361FC-D20B-491B-9829-C91BDA9CB20F}" srcOrd="0" destOrd="2" presId="urn:microsoft.com/office/officeart/2005/8/layout/hList1"/>
    <dgm:cxn modelId="{C0B2E826-B093-4CCA-B367-E25ECE459A68}" type="presOf" srcId="{8EF7CD82-8A76-49B0-9B8B-16E05331FB23}" destId="{BD6361FC-D20B-491B-9829-C91BDA9CB20F}" srcOrd="0" destOrd="4" presId="urn:microsoft.com/office/officeart/2005/8/layout/hList1"/>
    <dgm:cxn modelId="{A833D6FA-3C36-4F26-9311-CF46FE79F9A2}" srcId="{43133905-AB15-4B88-A0FA-DDB552D94D2F}" destId="{D31AA6E8-ED2D-4FB6-8A8D-77074F82AF0D}" srcOrd="2" destOrd="0" parTransId="{0A71B0A2-1503-481E-9381-C95DC6D4F37A}" sibTransId="{C69145F7-DCD1-4E5E-929E-3142F40C8736}"/>
    <dgm:cxn modelId="{A58D88F8-EA28-4392-95C8-284D91769945}" srcId="{43133905-AB15-4B88-A0FA-DDB552D94D2F}" destId="{5F54B0B3-67BC-4203-AAAC-9FB94A04139F}" srcOrd="4" destOrd="0" parTransId="{01479EDF-21D2-4B4A-8F84-69C4DD3F2D7F}" sibTransId="{C2345A69-F3D9-40DF-A8ED-C1C517677C8A}"/>
    <dgm:cxn modelId="{3AC0727C-3DC4-48AE-B622-87A757B43BAA}" type="presOf" srcId="{CDBF4215-CD43-41CA-82BF-B97826BE6FCE}" destId="{BD6361FC-D20B-491B-9829-C91BDA9CB20F}" srcOrd="0" destOrd="0" presId="urn:microsoft.com/office/officeart/2005/8/layout/hList1"/>
    <dgm:cxn modelId="{5C307FAF-4405-4555-B52D-4CAFC038649F}" type="presOf" srcId="{395D6B0E-611B-4442-8675-CF08387BEDE3}" destId="{9706CF82-2313-4E85-906C-2D84B9A3CD36}" srcOrd="0" destOrd="0" presId="urn:microsoft.com/office/officeart/2005/8/layout/hList1"/>
    <dgm:cxn modelId="{1139EFD3-1EEF-4F21-981F-D6C7FFE098E5}" type="presOf" srcId="{04730157-D73D-4FA0-BA2E-D3D00D8FB339}" destId="{9706CF82-2313-4E85-906C-2D84B9A3CD36}" srcOrd="0" destOrd="3" presId="urn:microsoft.com/office/officeart/2005/8/layout/hList1"/>
    <dgm:cxn modelId="{37F126E8-5784-4780-B4C2-3469693381F0}" type="presOf" srcId="{B9E312DF-0DE2-457D-B4F3-162844A0115B}" destId="{9706CF82-2313-4E85-906C-2D84B9A3CD36}" srcOrd="0" destOrd="1" presId="urn:microsoft.com/office/officeart/2005/8/layout/hList1"/>
    <dgm:cxn modelId="{5E5BC928-15E7-4A40-9B22-E88D71647000}" type="presOf" srcId="{445F2388-1258-412B-ABA1-7956EA42C458}" destId="{BD6361FC-D20B-491B-9829-C91BDA9CB20F}" srcOrd="0" destOrd="3" presId="urn:microsoft.com/office/officeart/2005/8/layout/hList1"/>
    <dgm:cxn modelId="{405042A1-F2A7-42B5-BCAE-CE0555B71310}" srcId="{43133905-AB15-4B88-A0FA-DDB552D94D2F}" destId="{04730157-D73D-4FA0-BA2E-D3D00D8FB339}" srcOrd="3" destOrd="0" parTransId="{933C03ED-D7D1-4F80-BF5D-0BDC64E05C9D}" sibTransId="{7A154609-D432-40E1-AADD-2F17B4963886}"/>
    <dgm:cxn modelId="{A4F839E1-6B9C-4AE5-BA18-0F3BF043D850}" srcId="{51FCF89F-66B7-4A55-9A98-4D884649D508}" destId="{89820CAB-EE90-48FB-BEA9-4E5B2F8A30F2}" srcOrd="0" destOrd="0" parTransId="{3143AE0E-306B-41E9-82DC-B8B13F78748A}" sibTransId="{B5A320F9-CCEA-4AB0-A0BE-4834A7727738}"/>
    <dgm:cxn modelId="{ACA26C7E-1F7F-497E-850C-3AA1A9257243}" type="presOf" srcId="{A8175A85-A689-4F53-9A5D-95261E5F2EBC}" destId="{BD6361FC-D20B-491B-9829-C91BDA9CB20F}" srcOrd="0" destOrd="1" presId="urn:microsoft.com/office/officeart/2005/8/layout/hList1"/>
    <dgm:cxn modelId="{F4284CFC-5AB7-4231-A24E-422A6B074821}" srcId="{89820CAB-EE90-48FB-BEA9-4E5B2F8A30F2}" destId="{CDBF4215-CD43-41CA-82BF-B97826BE6FCE}" srcOrd="0" destOrd="0" parTransId="{574F8D54-2586-4F3A-B1AF-C75067818778}" sibTransId="{B2B653E5-DE9B-4AA2-862A-60E944726283}"/>
    <dgm:cxn modelId="{1253B5B0-8FED-4D43-89A9-75A57530E247}" srcId="{43133905-AB15-4B88-A0FA-DDB552D94D2F}" destId="{395D6B0E-611B-4442-8675-CF08387BEDE3}" srcOrd="0" destOrd="0" parTransId="{AE13D653-A695-4736-A2B7-EEF4802791CF}" sibTransId="{CC3F4FF5-89D8-4626-83CE-8DC5088C2138}"/>
    <dgm:cxn modelId="{F16F4E47-5EED-4539-8575-0795FCB68D38}" srcId="{89820CAB-EE90-48FB-BEA9-4E5B2F8A30F2}" destId="{8EF7CD82-8A76-49B0-9B8B-16E05331FB23}" srcOrd="4" destOrd="0" parTransId="{89263F6E-9C25-4206-91CE-AE1AB7D2811D}" sibTransId="{774AC079-3281-449C-A8B3-1915780BBE80}"/>
    <dgm:cxn modelId="{44160A0E-9BF3-495D-A447-AD065EE7B3B2}" type="presOf" srcId="{51FCF89F-66B7-4A55-9A98-4D884649D508}" destId="{640300F4-912E-4F31-971A-070A1409FBFB}" srcOrd="0" destOrd="0" presId="urn:microsoft.com/office/officeart/2005/8/layout/hList1"/>
    <dgm:cxn modelId="{83EF0867-9723-4B94-BB1C-A6C9E15AEA07}" type="presOf" srcId="{89820CAB-EE90-48FB-BEA9-4E5B2F8A30F2}" destId="{E134FD17-4E27-41CD-8EBA-24EFA7838CBA}" srcOrd="0" destOrd="0" presId="urn:microsoft.com/office/officeart/2005/8/layout/hList1"/>
    <dgm:cxn modelId="{DE495FF0-1820-4FEB-B277-C0DC540DAB65}" type="presParOf" srcId="{640300F4-912E-4F31-971A-070A1409FBFB}" destId="{55DD5386-70B6-4E4E-83D8-91FD535A5D1B}" srcOrd="0" destOrd="0" presId="urn:microsoft.com/office/officeart/2005/8/layout/hList1"/>
    <dgm:cxn modelId="{EB4D2534-2346-475D-9E22-316A74C69C6E}" type="presParOf" srcId="{55DD5386-70B6-4E4E-83D8-91FD535A5D1B}" destId="{E134FD17-4E27-41CD-8EBA-24EFA7838CBA}" srcOrd="0" destOrd="0" presId="urn:microsoft.com/office/officeart/2005/8/layout/hList1"/>
    <dgm:cxn modelId="{0D4D59F5-6E4B-446B-9EDE-F93FE1FBB1A1}" type="presParOf" srcId="{55DD5386-70B6-4E4E-83D8-91FD535A5D1B}" destId="{BD6361FC-D20B-491B-9829-C91BDA9CB20F}" srcOrd="1" destOrd="0" presId="urn:microsoft.com/office/officeart/2005/8/layout/hList1"/>
    <dgm:cxn modelId="{5072F0F5-9E69-436A-B28B-021E10017606}" type="presParOf" srcId="{640300F4-912E-4F31-971A-070A1409FBFB}" destId="{B3DA8980-6FAF-4D94-AC94-194375C8E5E6}" srcOrd="1" destOrd="0" presId="urn:microsoft.com/office/officeart/2005/8/layout/hList1"/>
    <dgm:cxn modelId="{7CC4A7AA-BCFB-47C6-9665-B8097C9BFAC6}" type="presParOf" srcId="{640300F4-912E-4F31-971A-070A1409FBFB}" destId="{922C2421-2CFB-4CF1-8D94-A000885B8FC6}" srcOrd="2" destOrd="0" presId="urn:microsoft.com/office/officeart/2005/8/layout/hList1"/>
    <dgm:cxn modelId="{41F47EE2-721F-4237-9CA3-2CB20A83AC81}" type="presParOf" srcId="{922C2421-2CFB-4CF1-8D94-A000885B8FC6}" destId="{1038213D-2833-4A99-91A8-5928731D91EC}" srcOrd="0" destOrd="0" presId="urn:microsoft.com/office/officeart/2005/8/layout/hList1"/>
    <dgm:cxn modelId="{C26BDB0F-EA5B-48D1-935B-5B30F1B931B7}" type="presParOf" srcId="{922C2421-2CFB-4CF1-8D94-A000885B8FC6}" destId="{9706CF82-2313-4E85-906C-2D84B9A3CD3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4B7400-DFD7-4966-AB4D-47FA302C6E74}"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CA28B3-0D2D-4932-A49A-F9544A6F784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BoP #; ECB</a:t>
          </a:r>
        </a:p>
      </dgm:t>
    </dgm:pt>
    <dgm:pt modelId="{5F6269B5-50F7-4605-B186-FD1510D17AE7}" type="parTrans" cxnId="{F6BA087C-8CAE-449E-A53F-CB85A3C74D2E}">
      <dgm:prSet/>
      <dgm:spPr/>
      <dgm:t>
        <a:bodyPr/>
        <a:lstStyle/>
        <a:p>
          <a:endParaRPr lang="en-US"/>
        </a:p>
      </dgm:t>
    </dgm:pt>
    <dgm:pt modelId="{8F5DC3B7-F9C2-4D44-9053-385B64D0D64A}" type="sibTrans" cxnId="{F6BA087C-8CAE-449E-A53F-CB85A3C74D2E}">
      <dgm:prSet/>
      <dgm:spPr/>
      <dgm:t>
        <a:bodyPr/>
        <a:lstStyle/>
        <a:p>
          <a:endParaRPr lang="en-US"/>
        </a:p>
      </dgm:t>
    </dgm:pt>
    <dgm:pt modelId="{2022AC2F-93E8-4968-84DE-82085E4197F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Gold Schemes</a:t>
          </a:r>
        </a:p>
      </dgm:t>
    </dgm:pt>
    <dgm:pt modelId="{578C66A7-EA59-439C-9119-9CBF4F58C800}" type="parTrans" cxnId="{68CC396F-43C8-4FAB-8D7F-A7635D8C06D7}">
      <dgm:prSet/>
      <dgm:spPr/>
      <dgm:t>
        <a:bodyPr/>
        <a:lstStyle/>
        <a:p>
          <a:endParaRPr lang="en-US"/>
        </a:p>
      </dgm:t>
    </dgm:pt>
    <dgm:pt modelId="{46C3934E-64DB-40F4-A4D3-5A06B9C16E49}" type="sibTrans" cxnId="{68CC396F-43C8-4FAB-8D7F-A7635D8C06D7}">
      <dgm:prSet/>
      <dgm:spPr/>
      <dgm:t>
        <a:bodyPr/>
        <a:lstStyle/>
        <a:p>
          <a:endParaRPr lang="en-US"/>
        </a:p>
      </dgm:t>
    </dgm:pt>
    <dgm:pt modelId="{273882B7-813A-4340-B6A6-1EEC32D919A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IMF Reforms</a:t>
          </a:r>
        </a:p>
      </dgm:t>
    </dgm:pt>
    <dgm:pt modelId="{25D2D31C-3D24-4FC3-9EF7-DD9F49F7E259}" type="parTrans" cxnId="{8DBAD14D-DA85-472F-88C3-023E97CF4229}">
      <dgm:prSet/>
      <dgm:spPr/>
      <dgm:t>
        <a:bodyPr/>
        <a:lstStyle/>
        <a:p>
          <a:endParaRPr lang="en-US"/>
        </a:p>
      </dgm:t>
    </dgm:pt>
    <dgm:pt modelId="{EE58F845-585A-4ED5-AA2C-11311A8E6DE5}" type="sibTrans" cxnId="{8DBAD14D-DA85-472F-88C3-023E97CF4229}">
      <dgm:prSet/>
      <dgm:spPr/>
      <dgm:t>
        <a:bodyPr/>
        <a:lstStyle/>
        <a:p>
          <a:endParaRPr lang="en-US"/>
        </a:p>
      </dgm:t>
    </dgm:pt>
    <dgm:pt modelId="{07823F49-C7B8-46D4-B605-5ACEBEF88D4C}">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WTO Nairobi</a:t>
          </a:r>
        </a:p>
      </dgm:t>
    </dgm:pt>
    <dgm:pt modelId="{0311D1E2-EB97-4199-AECA-BC94035C7CCA}" type="parTrans" cxnId="{1E270A90-5EBC-42CC-BB1B-519C172640EE}">
      <dgm:prSet/>
      <dgm:spPr/>
      <dgm:t>
        <a:bodyPr/>
        <a:lstStyle/>
        <a:p>
          <a:endParaRPr lang="en-US"/>
        </a:p>
      </dgm:t>
    </dgm:pt>
    <dgm:pt modelId="{71C98758-B769-4256-8587-888EB04D61EF}" type="sibTrans" cxnId="{1E270A90-5EBC-42CC-BB1B-519C172640EE}">
      <dgm:prSet/>
      <dgm:spPr/>
      <dgm:t>
        <a:bodyPr/>
        <a:lstStyle/>
        <a:p>
          <a:endParaRPr lang="en-US"/>
        </a:p>
      </dgm:t>
    </dgm:pt>
    <dgm:pt modelId="{F8424A66-08B9-4328-AE39-F456F931716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Mauritius DTAA</a:t>
          </a:r>
        </a:p>
      </dgm:t>
    </dgm:pt>
    <dgm:pt modelId="{3069EDDA-6586-43A3-B75A-44726E0478EA}" type="parTrans" cxnId="{FB58A1D5-2605-49DB-AB1F-CD2AAE66BCDA}">
      <dgm:prSet/>
      <dgm:spPr/>
      <dgm:t>
        <a:bodyPr/>
        <a:lstStyle/>
        <a:p>
          <a:endParaRPr lang="en-US"/>
        </a:p>
      </dgm:t>
    </dgm:pt>
    <dgm:pt modelId="{9E10A5AA-E1B1-403F-A0B6-4F18938919D2}" type="sibTrans" cxnId="{FB58A1D5-2605-49DB-AB1F-CD2AAE66BCDA}">
      <dgm:prSet/>
      <dgm:spPr/>
      <dgm:t>
        <a:bodyPr/>
        <a:lstStyle/>
        <a:p>
          <a:endParaRPr lang="en-US"/>
        </a:p>
      </dgm:t>
    </dgm:pt>
    <dgm:pt modelId="{1F4641A2-6DBE-4ABD-8628-8C9825D39058}">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E-Commerce</a:t>
          </a:r>
        </a:p>
      </dgm:t>
    </dgm:pt>
    <dgm:pt modelId="{2EFD391A-CAF4-43AA-92FF-B1964BDB320C}" type="parTrans" cxnId="{B1907EDC-5DE2-4852-98D2-ABCDAEAEAC9C}">
      <dgm:prSet/>
      <dgm:spPr/>
      <dgm:t>
        <a:bodyPr/>
        <a:lstStyle/>
        <a:p>
          <a:endParaRPr lang="en-US"/>
        </a:p>
      </dgm:t>
    </dgm:pt>
    <dgm:pt modelId="{AEB41F1D-4AD3-430E-9A51-23400A479A5B}" type="sibTrans" cxnId="{B1907EDC-5DE2-4852-98D2-ABCDAEAEAC9C}">
      <dgm:prSet/>
      <dgm:spPr/>
      <dgm:t>
        <a:bodyPr/>
        <a:lstStyle/>
        <a:p>
          <a:endParaRPr lang="en-US"/>
        </a:p>
      </dgm:t>
    </dgm:pt>
    <dgm:pt modelId="{383438D9-3FDD-4677-8DAE-56DEC0D6238C}" type="pres">
      <dgm:prSet presAssocID="{4B4B7400-DFD7-4966-AB4D-47FA302C6E74}" presName="Name0" presStyleCnt="0">
        <dgm:presLayoutVars>
          <dgm:dir/>
          <dgm:resizeHandles val="exact"/>
        </dgm:presLayoutVars>
      </dgm:prSet>
      <dgm:spPr/>
    </dgm:pt>
    <dgm:pt modelId="{BE68A7D7-864C-4A19-BA45-C1A9057BAA5C}" type="pres">
      <dgm:prSet presAssocID="{F4CA28B3-0D2D-4932-A49A-F9544A6F7844}" presName="composite" presStyleCnt="0"/>
      <dgm:spPr/>
    </dgm:pt>
    <dgm:pt modelId="{97E6A84B-8E25-41CD-9850-FD86272F1725}" type="pres">
      <dgm:prSet presAssocID="{F4CA28B3-0D2D-4932-A49A-F9544A6F7844}" presName="rect1" presStyleLbl="bgShp" presStyleIdx="0" presStyleCnt="6"/>
      <dgm:spPr>
        <a:blipFill rotWithShape="1">
          <a:blip xmlns:r="http://schemas.openxmlformats.org/officeDocument/2006/relationships" r:embed="rId1"/>
          <a:stretch>
            <a:fillRect/>
          </a:stretch>
        </a:blipFill>
      </dgm:spPr>
    </dgm:pt>
    <dgm:pt modelId="{F828D516-ACC8-4B1A-9078-7C5A0A3C8731}" type="pres">
      <dgm:prSet presAssocID="{F4CA28B3-0D2D-4932-A49A-F9544A6F7844}" presName="rect2" presStyleLbl="trBgShp" presStyleIdx="0" presStyleCnt="6">
        <dgm:presLayoutVars>
          <dgm:bulletEnabled val="1"/>
        </dgm:presLayoutVars>
      </dgm:prSet>
      <dgm:spPr/>
    </dgm:pt>
    <dgm:pt modelId="{518D078E-0113-4D7D-B6E4-7A4D6430E7EA}" type="pres">
      <dgm:prSet presAssocID="{8F5DC3B7-F9C2-4D44-9053-385B64D0D64A}" presName="sibTrans" presStyleCnt="0"/>
      <dgm:spPr/>
    </dgm:pt>
    <dgm:pt modelId="{39C47126-B3F6-4128-B475-5625E00A234E}" type="pres">
      <dgm:prSet presAssocID="{2022AC2F-93E8-4968-84DE-82085E4197F4}" presName="composite" presStyleCnt="0"/>
      <dgm:spPr/>
    </dgm:pt>
    <dgm:pt modelId="{F72EB10F-7F8B-456F-B802-EBC46AF5502E}" type="pres">
      <dgm:prSet presAssocID="{2022AC2F-93E8-4968-84DE-82085E4197F4}" presName="rect1" presStyleLbl="bgShp" presStyleIdx="1" presStyleCnt="6"/>
      <dgm:spPr>
        <a:blipFill rotWithShape="1">
          <a:blip xmlns:r="http://schemas.openxmlformats.org/officeDocument/2006/relationships" r:embed="rId2"/>
          <a:stretch>
            <a:fillRect/>
          </a:stretch>
        </a:blipFill>
      </dgm:spPr>
    </dgm:pt>
    <dgm:pt modelId="{74526B74-4845-467F-B2FC-DCFAA06302E4}" type="pres">
      <dgm:prSet presAssocID="{2022AC2F-93E8-4968-84DE-82085E4197F4}" presName="rect2" presStyleLbl="trBgShp" presStyleIdx="1" presStyleCnt="6">
        <dgm:presLayoutVars>
          <dgm:bulletEnabled val="1"/>
        </dgm:presLayoutVars>
      </dgm:prSet>
      <dgm:spPr/>
    </dgm:pt>
    <dgm:pt modelId="{27147F2E-AEBE-4CCC-8FEC-5EFFC93CE946}" type="pres">
      <dgm:prSet presAssocID="{46C3934E-64DB-40F4-A4D3-5A06B9C16E49}" presName="sibTrans" presStyleCnt="0"/>
      <dgm:spPr/>
    </dgm:pt>
    <dgm:pt modelId="{2584F347-6F02-46C9-92D6-C1BD9E36179B}" type="pres">
      <dgm:prSet presAssocID="{F8424A66-08B9-4328-AE39-F456F931716A}" presName="composite" presStyleCnt="0"/>
      <dgm:spPr/>
    </dgm:pt>
    <dgm:pt modelId="{9F8747FE-E35D-4BD9-911D-6C37FBE69B9B}" type="pres">
      <dgm:prSet presAssocID="{F8424A66-08B9-4328-AE39-F456F931716A}" presName="rect1" presStyleLbl="bgShp" presStyleIdx="2" presStyleCnt="6"/>
      <dgm:spPr>
        <a:blipFill rotWithShape="1">
          <a:blip xmlns:r="http://schemas.openxmlformats.org/officeDocument/2006/relationships" r:embed="rId3"/>
          <a:stretch>
            <a:fillRect/>
          </a:stretch>
        </a:blipFill>
      </dgm:spPr>
    </dgm:pt>
    <dgm:pt modelId="{711BB1EE-5FB5-42F2-822A-D8394ECAE21E}" type="pres">
      <dgm:prSet presAssocID="{F8424A66-08B9-4328-AE39-F456F931716A}" presName="rect2" presStyleLbl="trBgShp" presStyleIdx="2" presStyleCnt="6">
        <dgm:presLayoutVars>
          <dgm:bulletEnabled val="1"/>
        </dgm:presLayoutVars>
      </dgm:prSet>
      <dgm:spPr/>
    </dgm:pt>
    <dgm:pt modelId="{3BFDAA5A-0DC7-4542-BE1A-690C65F82B83}" type="pres">
      <dgm:prSet presAssocID="{9E10A5AA-E1B1-403F-A0B6-4F18938919D2}" presName="sibTrans" presStyleCnt="0"/>
      <dgm:spPr/>
    </dgm:pt>
    <dgm:pt modelId="{FC38E37D-A099-491E-8022-52D993AF4D22}" type="pres">
      <dgm:prSet presAssocID="{1F4641A2-6DBE-4ABD-8628-8C9825D39058}" presName="composite" presStyleCnt="0"/>
      <dgm:spPr/>
    </dgm:pt>
    <dgm:pt modelId="{4A1B3F21-7A6B-4284-B54E-AB3C87ADAE2C}" type="pres">
      <dgm:prSet presAssocID="{1F4641A2-6DBE-4ABD-8628-8C9825D39058}" presName="rect1" presStyleLbl="bgShp" presStyleIdx="3" presStyleCnt="6"/>
      <dgm:spPr>
        <a:blipFill rotWithShape="1">
          <a:blip xmlns:r="http://schemas.openxmlformats.org/officeDocument/2006/relationships" r:embed="rId4"/>
          <a:stretch>
            <a:fillRect/>
          </a:stretch>
        </a:blipFill>
      </dgm:spPr>
    </dgm:pt>
    <dgm:pt modelId="{603BFD22-0D88-4E45-8232-E4A0CAB04C4A}" type="pres">
      <dgm:prSet presAssocID="{1F4641A2-6DBE-4ABD-8628-8C9825D39058}" presName="rect2" presStyleLbl="trBgShp" presStyleIdx="3" presStyleCnt="6">
        <dgm:presLayoutVars>
          <dgm:bulletEnabled val="1"/>
        </dgm:presLayoutVars>
      </dgm:prSet>
      <dgm:spPr/>
    </dgm:pt>
    <dgm:pt modelId="{AE0E4754-568F-456C-9B6F-E057745AF9C7}" type="pres">
      <dgm:prSet presAssocID="{AEB41F1D-4AD3-430E-9A51-23400A479A5B}" presName="sibTrans" presStyleCnt="0"/>
      <dgm:spPr/>
    </dgm:pt>
    <dgm:pt modelId="{5A07A132-2D2B-4630-B3A3-846BA3877637}" type="pres">
      <dgm:prSet presAssocID="{273882B7-813A-4340-B6A6-1EEC32D919AA}" presName="composite" presStyleCnt="0"/>
      <dgm:spPr/>
    </dgm:pt>
    <dgm:pt modelId="{2BD6E712-BCFC-4968-A08D-562656743B6F}" type="pres">
      <dgm:prSet presAssocID="{273882B7-813A-4340-B6A6-1EEC32D919AA}" presName="rect1" presStyleLbl="bgShp" presStyleIdx="4" presStyleCnt="6"/>
      <dgm:spPr>
        <a:blipFill rotWithShape="1">
          <a:blip xmlns:r="http://schemas.openxmlformats.org/officeDocument/2006/relationships" r:embed="rId5"/>
          <a:stretch>
            <a:fillRect/>
          </a:stretch>
        </a:blipFill>
      </dgm:spPr>
    </dgm:pt>
    <dgm:pt modelId="{2CB2C7DA-4297-426E-BA3F-971B9C3C3A86}" type="pres">
      <dgm:prSet presAssocID="{273882B7-813A-4340-B6A6-1EEC32D919AA}" presName="rect2" presStyleLbl="trBgShp" presStyleIdx="4" presStyleCnt="6">
        <dgm:presLayoutVars>
          <dgm:bulletEnabled val="1"/>
        </dgm:presLayoutVars>
      </dgm:prSet>
      <dgm:spPr/>
    </dgm:pt>
    <dgm:pt modelId="{570A5454-F1C1-4894-9F0C-3188999E2E82}" type="pres">
      <dgm:prSet presAssocID="{EE58F845-585A-4ED5-AA2C-11311A8E6DE5}" presName="sibTrans" presStyleCnt="0"/>
      <dgm:spPr/>
    </dgm:pt>
    <dgm:pt modelId="{EB782EEE-249A-49A0-89CF-A99482A682D2}" type="pres">
      <dgm:prSet presAssocID="{07823F49-C7B8-46D4-B605-5ACEBEF88D4C}" presName="composite" presStyleCnt="0"/>
      <dgm:spPr/>
    </dgm:pt>
    <dgm:pt modelId="{E3E91838-DB22-4EBA-A81B-9A2522CEA875}" type="pres">
      <dgm:prSet presAssocID="{07823F49-C7B8-46D4-B605-5ACEBEF88D4C}" presName="rect1" presStyleLbl="bgShp" presStyleIdx="5" presStyleCnt="6"/>
      <dgm:spPr>
        <a:blipFill rotWithShape="1">
          <a:blip xmlns:r="http://schemas.openxmlformats.org/officeDocument/2006/relationships" r:embed="rId6"/>
          <a:stretch>
            <a:fillRect/>
          </a:stretch>
        </a:blipFill>
      </dgm:spPr>
    </dgm:pt>
    <dgm:pt modelId="{33B5F2EC-33F7-42F2-84E5-A0F8AEF396CD}" type="pres">
      <dgm:prSet presAssocID="{07823F49-C7B8-46D4-B605-5ACEBEF88D4C}" presName="rect2" presStyleLbl="trBgShp" presStyleIdx="5" presStyleCnt="6">
        <dgm:presLayoutVars>
          <dgm:bulletEnabled val="1"/>
        </dgm:presLayoutVars>
      </dgm:prSet>
      <dgm:spPr/>
    </dgm:pt>
  </dgm:ptLst>
  <dgm:cxnLst>
    <dgm:cxn modelId="{F6BA087C-8CAE-449E-A53F-CB85A3C74D2E}" srcId="{4B4B7400-DFD7-4966-AB4D-47FA302C6E74}" destId="{F4CA28B3-0D2D-4932-A49A-F9544A6F7844}" srcOrd="0" destOrd="0" parTransId="{5F6269B5-50F7-4605-B186-FD1510D17AE7}" sibTransId="{8F5DC3B7-F9C2-4D44-9053-385B64D0D64A}"/>
    <dgm:cxn modelId="{8DBAD14D-DA85-472F-88C3-023E97CF4229}" srcId="{4B4B7400-DFD7-4966-AB4D-47FA302C6E74}" destId="{273882B7-813A-4340-B6A6-1EEC32D919AA}" srcOrd="4" destOrd="0" parTransId="{25D2D31C-3D24-4FC3-9EF7-DD9F49F7E259}" sibTransId="{EE58F845-585A-4ED5-AA2C-11311A8E6DE5}"/>
    <dgm:cxn modelId="{2E821B28-D58F-485B-8439-E09A5A00E0E4}" type="presOf" srcId="{1F4641A2-6DBE-4ABD-8628-8C9825D39058}" destId="{603BFD22-0D88-4E45-8232-E4A0CAB04C4A}" srcOrd="0" destOrd="0" presId="urn:microsoft.com/office/officeart/2008/layout/BendingPictureSemiTransparentText"/>
    <dgm:cxn modelId="{26763452-29EB-42B4-94DF-0900A2CE2242}" type="presOf" srcId="{07823F49-C7B8-46D4-B605-5ACEBEF88D4C}" destId="{33B5F2EC-33F7-42F2-84E5-A0F8AEF396CD}" srcOrd="0" destOrd="0" presId="urn:microsoft.com/office/officeart/2008/layout/BendingPictureSemiTransparentText"/>
    <dgm:cxn modelId="{C2DD3263-0C63-4D81-AAED-78254E070EED}" type="presOf" srcId="{273882B7-813A-4340-B6A6-1EEC32D919AA}" destId="{2CB2C7DA-4297-426E-BA3F-971B9C3C3A86}" srcOrd="0" destOrd="0" presId="urn:microsoft.com/office/officeart/2008/layout/BendingPictureSemiTransparentText"/>
    <dgm:cxn modelId="{68CC396F-43C8-4FAB-8D7F-A7635D8C06D7}" srcId="{4B4B7400-DFD7-4966-AB4D-47FA302C6E74}" destId="{2022AC2F-93E8-4968-84DE-82085E4197F4}" srcOrd="1" destOrd="0" parTransId="{578C66A7-EA59-439C-9119-9CBF4F58C800}" sibTransId="{46C3934E-64DB-40F4-A4D3-5A06B9C16E49}"/>
    <dgm:cxn modelId="{34EA602D-3DAF-4B84-B8D8-1D0E35CFC7A9}" type="presOf" srcId="{2022AC2F-93E8-4968-84DE-82085E4197F4}" destId="{74526B74-4845-467F-B2FC-DCFAA06302E4}" srcOrd="0" destOrd="0" presId="urn:microsoft.com/office/officeart/2008/layout/BendingPictureSemiTransparentText"/>
    <dgm:cxn modelId="{B1907EDC-5DE2-4852-98D2-ABCDAEAEAC9C}" srcId="{4B4B7400-DFD7-4966-AB4D-47FA302C6E74}" destId="{1F4641A2-6DBE-4ABD-8628-8C9825D39058}" srcOrd="3" destOrd="0" parTransId="{2EFD391A-CAF4-43AA-92FF-B1964BDB320C}" sibTransId="{AEB41F1D-4AD3-430E-9A51-23400A479A5B}"/>
    <dgm:cxn modelId="{2DD850CE-F3BA-4484-BCA8-B53841D849B2}" type="presOf" srcId="{4B4B7400-DFD7-4966-AB4D-47FA302C6E74}" destId="{383438D9-3FDD-4677-8DAE-56DEC0D6238C}" srcOrd="0" destOrd="0" presId="urn:microsoft.com/office/officeart/2008/layout/BendingPictureSemiTransparentText"/>
    <dgm:cxn modelId="{1E270A90-5EBC-42CC-BB1B-519C172640EE}" srcId="{4B4B7400-DFD7-4966-AB4D-47FA302C6E74}" destId="{07823F49-C7B8-46D4-B605-5ACEBEF88D4C}" srcOrd="5" destOrd="0" parTransId="{0311D1E2-EB97-4199-AECA-BC94035C7CCA}" sibTransId="{71C98758-B769-4256-8587-888EB04D61EF}"/>
    <dgm:cxn modelId="{FB58A1D5-2605-49DB-AB1F-CD2AAE66BCDA}" srcId="{4B4B7400-DFD7-4966-AB4D-47FA302C6E74}" destId="{F8424A66-08B9-4328-AE39-F456F931716A}" srcOrd="2" destOrd="0" parTransId="{3069EDDA-6586-43A3-B75A-44726E0478EA}" sibTransId="{9E10A5AA-E1B1-403F-A0B6-4F18938919D2}"/>
    <dgm:cxn modelId="{95E7ACDF-53FB-42D9-81C2-E12D62482860}" type="presOf" srcId="{F8424A66-08B9-4328-AE39-F456F931716A}" destId="{711BB1EE-5FB5-42F2-822A-D8394ECAE21E}" srcOrd="0" destOrd="0" presId="urn:microsoft.com/office/officeart/2008/layout/BendingPictureSemiTransparentText"/>
    <dgm:cxn modelId="{B44AA22F-548F-4BD7-A245-79729E1595E3}" type="presOf" srcId="{F4CA28B3-0D2D-4932-A49A-F9544A6F7844}" destId="{F828D516-ACC8-4B1A-9078-7C5A0A3C8731}" srcOrd="0" destOrd="0" presId="urn:microsoft.com/office/officeart/2008/layout/BendingPictureSemiTransparentText"/>
    <dgm:cxn modelId="{1C39E3A4-6A8D-44CA-8C7E-82DF6F3EBEC1}" type="presParOf" srcId="{383438D9-3FDD-4677-8DAE-56DEC0D6238C}" destId="{BE68A7D7-864C-4A19-BA45-C1A9057BAA5C}" srcOrd="0" destOrd="0" presId="urn:microsoft.com/office/officeart/2008/layout/BendingPictureSemiTransparentText"/>
    <dgm:cxn modelId="{CFDAA9FD-3FD7-4C62-B17E-1CE5FC5C6E29}" type="presParOf" srcId="{BE68A7D7-864C-4A19-BA45-C1A9057BAA5C}" destId="{97E6A84B-8E25-41CD-9850-FD86272F1725}" srcOrd="0" destOrd="0" presId="urn:microsoft.com/office/officeart/2008/layout/BendingPictureSemiTransparentText"/>
    <dgm:cxn modelId="{A2F23216-0248-4B41-9033-54C9199A18D0}" type="presParOf" srcId="{BE68A7D7-864C-4A19-BA45-C1A9057BAA5C}" destId="{F828D516-ACC8-4B1A-9078-7C5A0A3C8731}" srcOrd="1" destOrd="0" presId="urn:microsoft.com/office/officeart/2008/layout/BendingPictureSemiTransparentText"/>
    <dgm:cxn modelId="{8A02AA1A-0DE8-457F-8871-B413B9FDD7B0}" type="presParOf" srcId="{383438D9-3FDD-4677-8DAE-56DEC0D6238C}" destId="{518D078E-0113-4D7D-B6E4-7A4D6430E7EA}" srcOrd="1" destOrd="0" presId="urn:microsoft.com/office/officeart/2008/layout/BendingPictureSemiTransparentText"/>
    <dgm:cxn modelId="{5FD30771-9E1B-4F73-A032-A87E8F895AB5}" type="presParOf" srcId="{383438D9-3FDD-4677-8DAE-56DEC0D6238C}" destId="{39C47126-B3F6-4128-B475-5625E00A234E}" srcOrd="2" destOrd="0" presId="urn:microsoft.com/office/officeart/2008/layout/BendingPictureSemiTransparentText"/>
    <dgm:cxn modelId="{6151F9D7-4E48-4580-A1D5-B0BC46310D8C}" type="presParOf" srcId="{39C47126-B3F6-4128-B475-5625E00A234E}" destId="{F72EB10F-7F8B-456F-B802-EBC46AF5502E}" srcOrd="0" destOrd="0" presId="urn:microsoft.com/office/officeart/2008/layout/BendingPictureSemiTransparentText"/>
    <dgm:cxn modelId="{96C2CEFE-FB38-4DFB-82D9-EB0B920687EB}" type="presParOf" srcId="{39C47126-B3F6-4128-B475-5625E00A234E}" destId="{74526B74-4845-467F-B2FC-DCFAA06302E4}" srcOrd="1" destOrd="0" presId="urn:microsoft.com/office/officeart/2008/layout/BendingPictureSemiTransparentText"/>
    <dgm:cxn modelId="{BE3FD413-AEF8-425A-9F21-508758BD3429}" type="presParOf" srcId="{383438D9-3FDD-4677-8DAE-56DEC0D6238C}" destId="{27147F2E-AEBE-4CCC-8FEC-5EFFC93CE946}" srcOrd="3" destOrd="0" presId="urn:microsoft.com/office/officeart/2008/layout/BendingPictureSemiTransparentText"/>
    <dgm:cxn modelId="{8946DA1B-366C-4F2E-B0D9-C257A35661E3}" type="presParOf" srcId="{383438D9-3FDD-4677-8DAE-56DEC0D6238C}" destId="{2584F347-6F02-46C9-92D6-C1BD9E36179B}" srcOrd="4" destOrd="0" presId="urn:microsoft.com/office/officeart/2008/layout/BendingPictureSemiTransparentText"/>
    <dgm:cxn modelId="{EB0FBD4B-83AC-4F27-B996-C76D978A4782}" type="presParOf" srcId="{2584F347-6F02-46C9-92D6-C1BD9E36179B}" destId="{9F8747FE-E35D-4BD9-911D-6C37FBE69B9B}" srcOrd="0" destOrd="0" presId="urn:microsoft.com/office/officeart/2008/layout/BendingPictureSemiTransparentText"/>
    <dgm:cxn modelId="{69A7EBD6-2535-4113-AB27-97D66FD4FD74}" type="presParOf" srcId="{2584F347-6F02-46C9-92D6-C1BD9E36179B}" destId="{711BB1EE-5FB5-42F2-822A-D8394ECAE21E}" srcOrd="1" destOrd="0" presId="urn:microsoft.com/office/officeart/2008/layout/BendingPictureSemiTransparentText"/>
    <dgm:cxn modelId="{B5FBAC5E-C3C2-4B5F-860B-84F5E597DAC2}" type="presParOf" srcId="{383438D9-3FDD-4677-8DAE-56DEC0D6238C}" destId="{3BFDAA5A-0DC7-4542-BE1A-690C65F82B83}" srcOrd="5" destOrd="0" presId="urn:microsoft.com/office/officeart/2008/layout/BendingPictureSemiTransparentText"/>
    <dgm:cxn modelId="{C8DE670D-1635-4CCA-9FAC-BC44AF104170}" type="presParOf" srcId="{383438D9-3FDD-4677-8DAE-56DEC0D6238C}" destId="{FC38E37D-A099-491E-8022-52D993AF4D22}" srcOrd="6" destOrd="0" presId="urn:microsoft.com/office/officeart/2008/layout/BendingPictureSemiTransparentText"/>
    <dgm:cxn modelId="{EFFB74C0-C899-445B-AFB9-10D5E71D015F}" type="presParOf" srcId="{FC38E37D-A099-491E-8022-52D993AF4D22}" destId="{4A1B3F21-7A6B-4284-B54E-AB3C87ADAE2C}" srcOrd="0" destOrd="0" presId="urn:microsoft.com/office/officeart/2008/layout/BendingPictureSemiTransparentText"/>
    <dgm:cxn modelId="{44AEB8E0-4666-4E97-A6DA-6EDD04BFA620}" type="presParOf" srcId="{FC38E37D-A099-491E-8022-52D993AF4D22}" destId="{603BFD22-0D88-4E45-8232-E4A0CAB04C4A}" srcOrd="1" destOrd="0" presId="urn:microsoft.com/office/officeart/2008/layout/BendingPictureSemiTransparentText"/>
    <dgm:cxn modelId="{8C7543A1-7DA2-458B-9DDB-8B856E09BDA1}" type="presParOf" srcId="{383438D9-3FDD-4677-8DAE-56DEC0D6238C}" destId="{AE0E4754-568F-456C-9B6F-E057745AF9C7}" srcOrd="7" destOrd="0" presId="urn:microsoft.com/office/officeart/2008/layout/BendingPictureSemiTransparentText"/>
    <dgm:cxn modelId="{8BDA5811-D286-4A73-9C2D-30F16DB6181B}" type="presParOf" srcId="{383438D9-3FDD-4677-8DAE-56DEC0D6238C}" destId="{5A07A132-2D2B-4630-B3A3-846BA3877637}" srcOrd="8" destOrd="0" presId="urn:microsoft.com/office/officeart/2008/layout/BendingPictureSemiTransparentText"/>
    <dgm:cxn modelId="{07F358B2-1D43-442D-BA5C-922BC91C1AFE}" type="presParOf" srcId="{5A07A132-2D2B-4630-B3A3-846BA3877637}" destId="{2BD6E712-BCFC-4968-A08D-562656743B6F}" srcOrd="0" destOrd="0" presId="urn:microsoft.com/office/officeart/2008/layout/BendingPictureSemiTransparentText"/>
    <dgm:cxn modelId="{B40F135A-EBE1-44B5-9EA5-626389C517A2}" type="presParOf" srcId="{5A07A132-2D2B-4630-B3A3-846BA3877637}" destId="{2CB2C7DA-4297-426E-BA3F-971B9C3C3A86}" srcOrd="1" destOrd="0" presId="urn:microsoft.com/office/officeart/2008/layout/BendingPictureSemiTransparentText"/>
    <dgm:cxn modelId="{E002CD13-35ED-44BE-883F-B4079CE545A1}" type="presParOf" srcId="{383438D9-3FDD-4677-8DAE-56DEC0D6238C}" destId="{570A5454-F1C1-4894-9F0C-3188999E2E82}" srcOrd="9" destOrd="0" presId="urn:microsoft.com/office/officeart/2008/layout/BendingPictureSemiTransparentText"/>
    <dgm:cxn modelId="{DF27C183-31F3-4F26-A4F3-B1FFD1306558}" type="presParOf" srcId="{383438D9-3FDD-4677-8DAE-56DEC0D6238C}" destId="{EB782EEE-249A-49A0-89CF-A99482A682D2}" srcOrd="10" destOrd="0" presId="urn:microsoft.com/office/officeart/2008/layout/BendingPictureSemiTransparentText"/>
    <dgm:cxn modelId="{481C38CE-86C0-4C60-A64F-8B2C5CDB7144}" type="presParOf" srcId="{EB782EEE-249A-49A0-89CF-A99482A682D2}" destId="{E3E91838-DB22-4EBA-A81B-9A2522CEA875}" srcOrd="0" destOrd="0" presId="urn:microsoft.com/office/officeart/2008/layout/BendingPictureSemiTransparentText"/>
    <dgm:cxn modelId="{576F4DBF-F51D-4155-950E-D886B9B9AF96}" type="presParOf" srcId="{EB782EEE-249A-49A0-89CF-A99482A682D2}" destId="{33B5F2EC-33F7-42F2-84E5-A0F8AEF396CD}"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5572E9-AB5D-4B7B-9C61-B66BF0EE4A72}"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3E333CB6-03F3-4731-A087-02A35CFA6276}">
      <dgm:prSet phldrT="[Text]"/>
      <dgm:spPr/>
      <dgm:t>
        <a:bodyPr/>
        <a:lstStyle/>
        <a:p>
          <a:r>
            <a:rPr lang="en-US" dirty="0"/>
            <a:t>FPI</a:t>
          </a:r>
        </a:p>
      </dgm:t>
    </dgm:pt>
    <dgm:pt modelId="{B2A67C0D-60EB-47A4-A4F9-50FB6A34FF0F}" type="parTrans" cxnId="{80A3041A-2887-408A-B521-3952AAD4BDAA}">
      <dgm:prSet/>
      <dgm:spPr/>
      <dgm:t>
        <a:bodyPr/>
        <a:lstStyle/>
        <a:p>
          <a:endParaRPr lang="en-US"/>
        </a:p>
      </dgm:t>
    </dgm:pt>
    <dgm:pt modelId="{13FA7B81-7AC1-4DE3-A8A8-B3FDC99EE816}" type="sibTrans" cxnId="{80A3041A-2887-408A-B521-3952AAD4BDAA}">
      <dgm:prSet/>
      <dgm:spPr/>
      <dgm:t>
        <a:bodyPr/>
        <a:lstStyle/>
        <a:p>
          <a:endParaRPr lang="en-US"/>
        </a:p>
      </dgm:t>
    </dgm:pt>
    <dgm:pt modelId="{BD3DAC4C-343D-4777-9CE9-C818B50BF60B}">
      <dgm:prSet phldrT="[Text]"/>
      <dgm:spPr/>
      <dgm:t>
        <a:bodyPr/>
        <a:lstStyle/>
        <a:p>
          <a:r>
            <a:rPr lang="en-US" dirty="0"/>
            <a:t>FDI</a:t>
          </a:r>
        </a:p>
      </dgm:t>
    </dgm:pt>
    <dgm:pt modelId="{DB422B78-1B7F-4C1E-BCE0-7D5421589CC2}" type="parTrans" cxnId="{C5482D28-18EA-47C2-B564-9DB6B584B6A7}">
      <dgm:prSet/>
      <dgm:spPr/>
      <dgm:t>
        <a:bodyPr/>
        <a:lstStyle/>
        <a:p>
          <a:endParaRPr lang="en-US"/>
        </a:p>
      </dgm:t>
    </dgm:pt>
    <dgm:pt modelId="{6269AC7E-6029-4DF4-9714-317CA59F0803}" type="sibTrans" cxnId="{C5482D28-18EA-47C2-B564-9DB6B584B6A7}">
      <dgm:prSet/>
      <dgm:spPr/>
      <dgm:t>
        <a:bodyPr/>
        <a:lstStyle/>
        <a:p>
          <a:endParaRPr lang="en-US"/>
        </a:p>
      </dgm:t>
    </dgm:pt>
    <dgm:pt modelId="{86625DE6-9A81-468D-8AB9-3D20F6FD3B11}">
      <dgm:prSet phldrT="[Text]"/>
      <dgm:spPr/>
      <dgm:t>
        <a:bodyPr/>
        <a:lstStyle/>
        <a:p>
          <a:r>
            <a:rPr lang="en-US" dirty="0"/>
            <a:t>&gt;10 Equity  Investment</a:t>
          </a:r>
        </a:p>
      </dgm:t>
    </dgm:pt>
    <dgm:pt modelId="{A5BF2AFB-2E82-4E31-8ABF-1096E16AE3E6}" type="parTrans" cxnId="{57B4D0B9-7885-43CE-B458-6972F558500D}">
      <dgm:prSet/>
      <dgm:spPr/>
      <dgm:t>
        <a:bodyPr/>
        <a:lstStyle/>
        <a:p>
          <a:endParaRPr lang="en-US"/>
        </a:p>
      </dgm:t>
    </dgm:pt>
    <dgm:pt modelId="{1A7B3C64-5700-43E9-A02B-6D7879E025FD}" type="sibTrans" cxnId="{57B4D0B9-7885-43CE-B458-6972F558500D}">
      <dgm:prSet/>
      <dgm:spPr/>
      <dgm:t>
        <a:bodyPr/>
        <a:lstStyle/>
        <a:p>
          <a:endParaRPr lang="en-US"/>
        </a:p>
      </dgm:t>
    </dgm:pt>
    <dgm:pt modelId="{33BFC3FC-6D6A-4C69-BC8D-8CE21C388839}">
      <dgm:prSet phldrT="[Text]"/>
      <dgm:spPr/>
      <dgm:t>
        <a:bodyPr/>
        <a:lstStyle/>
        <a:p>
          <a:r>
            <a:rPr lang="en-US" dirty="0"/>
            <a:t>ADR/GDR: American/ Global Depository Receipts</a:t>
          </a:r>
        </a:p>
      </dgm:t>
    </dgm:pt>
    <dgm:pt modelId="{C03124B3-9946-4C7D-99CB-46CE7EA1960D}" type="parTrans" cxnId="{1A4AF0E2-47D7-4470-AC02-575DDCBBEEE7}">
      <dgm:prSet/>
      <dgm:spPr/>
      <dgm:t>
        <a:bodyPr/>
        <a:lstStyle/>
        <a:p>
          <a:endParaRPr lang="en-US"/>
        </a:p>
      </dgm:t>
    </dgm:pt>
    <dgm:pt modelId="{1D245A33-DEE0-46BA-9038-DB2D6D9C0EA6}" type="sibTrans" cxnId="{1A4AF0E2-47D7-4470-AC02-575DDCBBEEE7}">
      <dgm:prSet/>
      <dgm:spPr/>
      <dgm:t>
        <a:bodyPr/>
        <a:lstStyle/>
        <a:p>
          <a:endParaRPr lang="en-US"/>
        </a:p>
      </dgm:t>
    </dgm:pt>
    <dgm:pt modelId="{9D0045A6-0EFC-4298-8913-FD17EE601C30}">
      <dgm:prSet phldrT="[Text]"/>
      <dgm:spPr/>
      <dgm:t>
        <a:bodyPr/>
        <a:lstStyle/>
        <a:p>
          <a:r>
            <a:rPr lang="en-US" dirty="0"/>
            <a:t>FII, QFI, FVCI (Venture), </a:t>
          </a:r>
          <a:r>
            <a:rPr lang="en-US" dirty="0">
              <a:solidFill>
                <a:srgbClr val="FF0000"/>
              </a:solidFill>
            </a:rPr>
            <a:t>NRI</a:t>
          </a:r>
        </a:p>
      </dgm:t>
    </dgm:pt>
    <dgm:pt modelId="{5C4C7BFE-8A80-49BB-B68B-BDB46C2728F6}" type="parTrans" cxnId="{A6BD89BB-0D53-4CC0-BD75-FE85A6A207BE}">
      <dgm:prSet/>
      <dgm:spPr/>
      <dgm:t>
        <a:bodyPr/>
        <a:lstStyle/>
        <a:p>
          <a:endParaRPr lang="en-US"/>
        </a:p>
      </dgm:t>
    </dgm:pt>
    <dgm:pt modelId="{B3E1491D-E618-4164-8667-361A6AC8FA7E}" type="sibTrans" cxnId="{A6BD89BB-0D53-4CC0-BD75-FE85A6A207BE}">
      <dgm:prSet/>
      <dgm:spPr/>
      <dgm:t>
        <a:bodyPr/>
        <a:lstStyle/>
        <a:p>
          <a:endParaRPr lang="en-US"/>
        </a:p>
      </dgm:t>
    </dgm:pt>
    <dgm:pt modelId="{F4D78543-B4EE-4C4D-B9AA-B0E936D389B9}">
      <dgm:prSet phldrT="[Text]"/>
      <dgm:spPr/>
      <dgm:t>
        <a:bodyPr/>
        <a:lstStyle/>
        <a:p>
          <a:r>
            <a:rPr lang="en-US" dirty="0"/>
            <a:t>Foreign Currency Convertible Bonds or FCCBs</a:t>
          </a:r>
        </a:p>
      </dgm:t>
    </dgm:pt>
    <dgm:pt modelId="{80F922B3-934E-4D45-A177-698B49C5E6D7}" type="parTrans" cxnId="{D2DDBA81-DF81-4DAB-BD9B-6578FF03C963}">
      <dgm:prSet/>
      <dgm:spPr/>
      <dgm:t>
        <a:bodyPr/>
        <a:lstStyle/>
        <a:p>
          <a:endParaRPr lang="en-US"/>
        </a:p>
      </dgm:t>
    </dgm:pt>
    <dgm:pt modelId="{69EBB0F1-FC95-4051-B380-78B74B26376E}" type="sibTrans" cxnId="{D2DDBA81-DF81-4DAB-BD9B-6578FF03C963}">
      <dgm:prSet/>
      <dgm:spPr/>
      <dgm:t>
        <a:bodyPr/>
        <a:lstStyle/>
        <a:p>
          <a:endParaRPr lang="en-US"/>
        </a:p>
      </dgm:t>
    </dgm:pt>
    <dgm:pt modelId="{9914EC40-8EBB-4447-9EB1-0F4B7DEE15E6}" type="pres">
      <dgm:prSet presAssocID="{945572E9-AB5D-4B7B-9C61-B66BF0EE4A72}" presName="linearFlow" presStyleCnt="0">
        <dgm:presLayoutVars>
          <dgm:dir/>
          <dgm:animLvl val="lvl"/>
          <dgm:resizeHandles/>
        </dgm:presLayoutVars>
      </dgm:prSet>
      <dgm:spPr/>
    </dgm:pt>
    <dgm:pt modelId="{DDBD6BD9-9F5F-48D3-B104-587317873FC0}" type="pres">
      <dgm:prSet presAssocID="{3E333CB6-03F3-4731-A087-02A35CFA6276}" presName="compositeNode" presStyleCnt="0">
        <dgm:presLayoutVars>
          <dgm:bulletEnabled val="1"/>
        </dgm:presLayoutVars>
      </dgm:prSet>
      <dgm:spPr/>
    </dgm:pt>
    <dgm:pt modelId="{CEA1A9D6-E864-449C-AB3B-578102029DA3}" type="pres">
      <dgm:prSet presAssocID="{3E333CB6-03F3-4731-A087-02A35CFA6276}" presName="image" presStyleLbl="fgImgPlace1" presStyleIdx="0" presStyleCnt="2" custLinFactNeighborX="1496"/>
      <dgm:spPr>
        <a:blipFill rotWithShape="1">
          <a:blip xmlns:r="http://schemas.openxmlformats.org/officeDocument/2006/relationships" r:embed="rId1"/>
          <a:stretch>
            <a:fillRect/>
          </a:stretch>
        </a:blipFill>
      </dgm:spPr>
    </dgm:pt>
    <dgm:pt modelId="{28819F72-D7D6-46B2-AFAE-66AE02646EAD}" type="pres">
      <dgm:prSet presAssocID="{3E333CB6-03F3-4731-A087-02A35CFA6276}" presName="childNode" presStyleLbl="node1" presStyleIdx="0" presStyleCnt="2">
        <dgm:presLayoutVars>
          <dgm:bulletEnabled val="1"/>
        </dgm:presLayoutVars>
      </dgm:prSet>
      <dgm:spPr/>
    </dgm:pt>
    <dgm:pt modelId="{E08A11F7-957C-4C91-B8EB-4B4BC5D15991}" type="pres">
      <dgm:prSet presAssocID="{3E333CB6-03F3-4731-A087-02A35CFA6276}" presName="parentNode" presStyleLbl="revTx" presStyleIdx="0" presStyleCnt="2">
        <dgm:presLayoutVars>
          <dgm:chMax val="0"/>
          <dgm:bulletEnabled val="1"/>
        </dgm:presLayoutVars>
      </dgm:prSet>
      <dgm:spPr/>
    </dgm:pt>
    <dgm:pt modelId="{8135C945-8CD1-432F-ACDF-F571500FA661}" type="pres">
      <dgm:prSet presAssocID="{13FA7B81-7AC1-4DE3-A8A8-B3FDC99EE816}" presName="sibTrans" presStyleCnt="0"/>
      <dgm:spPr/>
    </dgm:pt>
    <dgm:pt modelId="{0B32602F-2A1F-489D-AC92-03530F2A7D59}" type="pres">
      <dgm:prSet presAssocID="{BD3DAC4C-343D-4777-9CE9-C818B50BF60B}" presName="compositeNode" presStyleCnt="0">
        <dgm:presLayoutVars>
          <dgm:bulletEnabled val="1"/>
        </dgm:presLayoutVars>
      </dgm:prSet>
      <dgm:spPr/>
    </dgm:pt>
    <dgm:pt modelId="{08DAACF3-3532-4668-858C-CBA33C9ADEA5}" type="pres">
      <dgm:prSet presAssocID="{BD3DAC4C-343D-4777-9CE9-C818B50BF60B}" presName="image" presStyleLbl="fgImgPlace1" presStyleIdx="1" presStyleCnt="2" custScaleY="49675"/>
      <dgm:spPr>
        <a:blipFill rotWithShape="1">
          <a:blip xmlns:r="http://schemas.openxmlformats.org/officeDocument/2006/relationships" r:embed="rId2"/>
          <a:stretch>
            <a:fillRect/>
          </a:stretch>
        </a:blipFill>
      </dgm:spPr>
    </dgm:pt>
    <dgm:pt modelId="{FBAC6659-B2D0-494F-A1E2-E4F533C39EA7}" type="pres">
      <dgm:prSet presAssocID="{BD3DAC4C-343D-4777-9CE9-C818B50BF60B}" presName="childNode" presStyleLbl="node1" presStyleIdx="1" presStyleCnt="2">
        <dgm:presLayoutVars>
          <dgm:bulletEnabled val="1"/>
        </dgm:presLayoutVars>
      </dgm:prSet>
      <dgm:spPr/>
    </dgm:pt>
    <dgm:pt modelId="{98FFE1FD-0001-4598-BCB5-9A7B49ADC74E}" type="pres">
      <dgm:prSet presAssocID="{BD3DAC4C-343D-4777-9CE9-C818B50BF60B}" presName="parentNode" presStyleLbl="revTx" presStyleIdx="1" presStyleCnt="2">
        <dgm:presLayoutVars>
          <dgm:chMax val="0"/>
          <dgm:bulletEnabled val="1"/>
        </dgm:presLayoutVars>
      </dgm:prSet>
      <dgm:spPr/>
    </dgm:pt>
  </dgm:ptLst>
  <dgm:cxnLst>
    <dgm:cxn modelId="{1A4AF0E2-47D7-4470-AC02-575DDCBBEEE7}" srcId="{3E333CB6-03F3-4731-A087-02A35CFA6276}" destId="{33BFC3FC-6D6A-4C69-BC8D-8CE21C388839}" srcOrd="1" destOrd="0" parTransId="{C03124B3-9946-4C7D-99CB-46CE7EA1960D}" sibTransId="{1D245A33-DEE0-46BA-9038-DB2D6D9C0EA6}"/>
    <dgm:cxn modelId="{57B4D0B9-7885-43CE-B458-6972F558500D}" srcId="{BD3DAC4C-343D-4777-9CE9-C818B50BF60B}" destId="{86625DE6-9A81-468D-8AB9-3D20F6FD3B11}" srcOrd="0" destOrd="0" parTransId="{A5BF2AFB-2E82-4E31-8ABF-1096E16AE3E6}" sibTransId="{1A7B3C64-5700-43E9-A02B-6D7879E025FD}"/>
    <dgm:cxn modelId="{15CA5FA1-B863-4198-B70E-4576B701C825}" type="presOf" srcId="{BD3DAC4C-343D-4777-9CE9-C818B50BF60B}" destId="{98FFE1FD-0001-4598-BCB5-9A7B49ADC74E}" srcOrd="0" destOrd="0" presId="urn:microsoft.com/office/officeart/2005/8/layout/hList2"/>
    <dgm:cxn modelId="{F578F632-7A10-4A71-A05B-EC078799E1C3}" type="presOf" srcId="{945572E9-AB5D-4B7B-9C61-B66BF0EE4A72}" destId="{9914EC40-8EBB-4447-9EB1-0F4B7DEE15E6}" srcOrd="0" destOrd="0" presId="urn:microsoft.com/office/officeart/2005/8/layout/hList2"/>
    <dgm:cxn modelId="{5885E37C-3168-4C53-AD80-A9BCBB0B04DB}" type="presOf" srcId="{33BFC3FC-6D6A-4C69-BC8D-8CE21C388839}" destId="{28819F72-D7D6-46B2-AFAE-66AE02646EAD}" srcOrd="0" destOrd="1" presId="urn:microsoft.com/office/officeart/2005/8/layout/hList2"/>
    <dgm:cxn modelId="{D0DFD560-3C09-407D-8230-3326B9B6D8B9}" type="presOf" srcId="{F4D78543-B4EE-4C4D-B9AA-B0E936D389B9}" destId="{28819F72-D7D6-46B2-AFAE-66AE02646EAD}" srcOrd="0" destOrd="2" presId="urn:microsoft.com/office/officeart/2005/8/layout/hList2"/>
    <dgm:cxn modelId="{A6BD89BB-0D53-4CC0-BD75-FE85A6A207BE}" srcId="{3E333CB6-03F3-4731-A087-02A35CFA6276}" destId="{9D0045A6-0EFC-4298-8913-FD17EE601C30}" srcOrd="0" destOrd="0" parTransId="{5C4C7BFE-8A80-49BB-B68B-BDB46C2728F6}" sibTransId="{B3E1491D-E618-4164-8667-361A6AC8FA7E}"/>
    <dgm:cxn modelId="{ECB43B1B-1979-40DF-9D7E-EEC7D78ED4CC}" type="presOf" srcId="{86625DE6-9A81-468D-8AB9-3D20F6FD3B11}" destId="{FBAC6659-B2D0-494F-A1E2-E4F533C39EA7}" srcOrd="0" destOrd="0" presId="urn:microsoft.com/office/officeart/2005/8/layout/hList2"/>
    <dgm:cxn modelId="{80A3041A-2887-408A-B521-3952AAD4BDAA}" srcId="{945572E9-AB5D-4B7B-9C61-B66BF0EE4A72}" destId="{3E333CB6-03F3-4731-A087-02A35CFA6276}" srcOrd="0" destOrd="0" parTransId="{B2A67C0D-60EB-47A4-A4F9-50FB6A34FF0F}" sibTransId="{13FA7B81-7AC1-4DE3-A8A8-B3FDC99EE816}"/>
    <dgm:cxn modelId="{D2DDBA81-DF81-4DAB-BD9B-6578FF03C963}" srcId="{3E333CB6-03F3-4731-A087-02A35CFA6276}" destId="{F4D78543-B4EE-4C4D-B9AA-B0E936D389B9}" srcOrd="2" destOrd="0" parTransId="{80F922B3-934E-4D45-A177-698B49C5E6D7}" sibTransId="{69EBB0F1-FC95-4051-B380-78B74B26376E}"/>
    <dgm:cxn modelId="{A10D7C90-EF11-427E-B3DA-C3ADA283474F}" type="presOf" srcId="{9D0045A6-0EFC-4298-8913-FD17EE601C30}" destId="{28819F72-D7D6-46B2-AFAE-66AE02646EAD}" srcOrd="0" destOrd="0" presId="urn:microsoft.com/office/officeart/2005/8/layout/hList2"/>
    <dgm:cxn modelId="{C5482D28-18EA-47C2-B564-9DB6B584B6A7}" srcId="{945572E9-AB5D-4B7B-9C61-B66BF0EE4A72}" destId="{BD3DAC4C-343D-4777-9CE9-C818B50BF60B}" srcOrd="1" destOrd="0" parTransId="{DB422B78-1B7F-4C1E-BCE0-7D5421589CC2}" sibTransId="{6269AC7E-6029-4DF4-9714-317CA59F0803}"/>
    <dgm:cxn modelId="{C0605D2C-9951-4E3D-959D-46382E05B117}" type="presOf" srcId="{3E333CB6-03F3-4731-A087-02A35CFA6276}" destId="{E08A11F7-957C-4C91-B8EB-4B4BC5D15991}" srcOrd="0" destOrd="0" presId="urn:microsoft.com/office/officeart/2005/8/layout/hList2"/>
    <dgm:cxn modelId="{E4D5AB73-3072-43D4-90E5-64C42A8B7E30}" type="presParOf" srcId="{9914EC40-8EBB-4447-9EB1-0F4B7DEE15E6}" destId="{DDBD6BD9-9F5F-48D3-B104-587317873FC0}" srcOrd="0" destOrd="0" presId="urn:microsoft.com/office/officeart/2005/8/layout/hList2"/>
    <dgm:cxn modelId="{C7FD7A13-60E2-4DCC-82B0-E93C302CBEA7}" type="presParOf" srcId="{DDBD6BD9-9F5F-48D3-B104-587317873FC0}" destId="{CEA1A9D6-E864-449C-AB3B-578102029DA3}" srcOrd="0" destOrd="0" presId="urn:microsoft.com/office/officeart/2005/8/layout/hList2"/>
    <dgm:cxn modelId="{91CA6529-C401-426B-8A1B-5E41807BA297}" type="presParOf" srcId="{DDBD6BD9-9F5F-48D3-B104-587317873FC0}" destId="{28819F72-D7D6-46B2-AFAE-66AE02646EAD}" srcOrd="1" destOrd="0" presId="urn:microsoft.com/office/officeart/2005/8/layout/hList2"/>
    <dgm:cxn modelId="{51C93C53-23C9-4D91-979A-A49CA6144DF8}" type="presParOf" srcId="{DDBD6BD9-9F5F-48D3-B104-587317873FC0}" destId="{E08A11F7-957C-4C91-B8EB-4B4BC5D15991}" srcOrd="2" destOrd="0" presId="urn:microsoft.com/office/officeart/2005/8/layout/hList2"/>
    <dgm:cxn modelId="{1ED5AEAA-AA12-4000-B885-B3A9C1BAB7DB}" type="presParOf" srcId="{9914EC40-8EBB-4447-9EB1-0F4B7DEE15E6}" destId="{8135C945-8CD1-432F-ACDF-F571500FA661}" srcOrd="1" destOrd="0" presId="urn:microsoft.com/office/officeart/2005/8/layout/hList2"/>
    <dgm:cxn modelId="{A4F3F167-C768-4862-9674-6C9F1B8A795A}" type="presParOf" srcId="{9914EC40-8EBB-4447-9EB1-0F4B7DEE15E6}" destId="{0B32602F-2A1F-489D-AC92-03530F2A7D59}" srcOrd="2" destOrd="0" presId="urn:microsoft.com/office/officeart/2005/8/layout/hList2"/>
    <dgm:cxn modelId="{E4E18B7C-1E31-4A6D-9886-4170213A14C5}" type="presParOf" srcId="{0B32602F-2A1F-489D-AC92-03530F2A7D59}" destId="{08DAACF3-3532-4668-858C-CBA33C9ADEA5}" srcOrd="0" destOrd="0" presId="urn:microsoft.com/office/officeart/2005/8/layout/hList2"/>
    <dgm:cxn modelId="{90122263-FD50-437A-B317-908F5E7666E2}" type="presParOf" srcId="{0B32602F-2A1F-489D-AC92-03530F2A7D59}" destId="{FBAC6659-B2D0-494F-A1E2-E4F533C39EA7}" srcOrd="1" destOrd="0" presId="urn:microsoft.com/office/officeart/2005/8/layout/hList2"/>
    <dgm:cxn modelId="{07200410-852F-4E45-8F41-177550C32DF5}" type="presParOf" srcId="{0B32602F-2A1F-489D-AC92-03530F2A7D59}" destId="{98FFE1FD-0001-4598-BCB5-9A7B49ADC74E}"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F3A94C4-C2ED-4648-93CF-C6C15E07D5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5215201-D074-445D-A490-8028CB270988}">
      <dgm:prSet phldrT="[Text]"/>
      <dgm:spPr/>
      <dgm:t>
        <a:bodyPr/>
        <a:lstStyle/>
        <a:p>
          <a:r>
            <a:rPr lang="en-US" dirty="0" err="1"/>
            <a:t>Agri</a:t>
          </a:r>
          <a:r>
            <a:rPr lang="en-US" dirty="0"/>
            <a:t>, Animal</a:t>
          </a:r>
        </a:p>
      </dgm:t>
    </dgm:pt>
    <dgm:pt modelId="{28D1712A-6B2D-4CB5-AD79-6185B607B3E6}" type="parTrans" cxnId="{BA1A3F2F-5821-4879-B1A2-7F6E72EF3412}">
      <dgm:prSet/>
      <dgm:spPr/>
      <dgm:t>
        <a:bodyPr/>
        <a:lstStyle/>
        <a:p>
          <a:endParaRPr lang="en-US"/>
        </a:p>
      </dgm:t>
    </dgm:pt>
    <dgm:pt modelId="{39F8FAFE-8328-4201-A6FC-641E2E2F2A46}" type="sibTrans" cxnId="{BA1A3F2F-5821-4879-B1A2-7F6E72EF3412}">
      <dgm:prSet/>
      <dgm:spPr/>
      <dgm:t>
        <a:bodyPr/>
        <a:lstStyle/>
        <a:p>
          <a:endParaRPr lang="en-US"/>
        </a:p>
      </dgm:t>
    </dgm:pt>
    <dgm:pt modelId="{AEBF41E8-16F0-4903-89BD-2CBCC4A32A8E}">
      <dgm:prSet phldrT="[Text]"/>
      <dgm:spPr/>
      <dgm:t>
        <a:bodyPr/>
        <a:lstStyle/>
        <a:p>
          <a:r>
            <a:rPr lang="en-US" dirty="0"/>
            <a:t>Agriculture (Tea- Government route)</a:t>
          </a:r>
        </a:p>
      </dgm:t>
    </dgm:pt>
    <dgm:pt modelId="{4C63E097-AA6F-44DF-98AD-0EDA66064338}" type="parTrans" cxnId="{1078BD92-FC92-482C-A8B2-B5018E3B1462}">
      <dgm:prSet/>
      <dgm:spPr/>
      <dgm:t>
        <a:bodyPr/>
        <a:lstStyle/>
        <a:p>
          <a:endParaRPr lang="en-US"/>
        </a:p>
      </dgm:t>
    </dgm:pt>
    <dgm:pt modelId="{A7A17F73-84E9-497C-83FA-7E3402F4EEFE}" type="sibTrans" cxnId="{1078BD92-FC92-482C-A8B2-B5018E3B1462}">
      <dgm:prSet/>
      <dgm:spPr/>
      <dgm:t>
        <a:bodyPr/>
        <a:lstStyle/>
        <a:p>
          <a:endParaRPr lang="en-US"/>
        </a:p>
      </dgm:t>
    </dgm:pt>
    <dgm:pt modelId="{D2BD221C-A5B7-427F-B1C9-4DB68FEF9965}">
      <dgm:prSet phldrT="[Text]"/>
      <dgm:spPr/>
      <dgm:t>
        <a:bodyPr/>
        <a:lstStyle/>
        <a:p>
          <a:r>
            <a:rPr lang="en-US" dirty="0"/>
            <a:t>Manufacturing; Industrial Parks; Railway-infra</a:t>
          </a:r>
        </a:p>
      </dgm:t>
    </dgm:pt>
    <dgm:pt modelId="{7F167ACC-7FAC-44D7-A891-57741A3EAB6E}" type="parTrans" cxnId="{2D1B7E72-4153-4B75-B68D-0CBE47905BF7}">
      <dgm:prSet/>
      <dgm:spPr/>
      <dgm:t>
        <a:bodyPr/>
        <a:lstStyle/>
        <a:p>
          <a:endParaRPr lang="en-US"/>
        </a:p>
      </dgm:t>
    </dgm:pt>
    <dgm:pt modelId="{1178FF43-8424-4A1D-B29F-8450BB02A68E}" type="sibTrans" cxnId="{2D1B7E72-4153-4B75-B68D-0CBE47905BF7}">
      <dgm:prSet/>
      <dgm:spPr/>
      <dgm:t>
        <a:bodyPr/>
        <a:lstStyle/>
        <a:p>
          <a:endParaRPr lang="en-US"/>
        </a:p>
      </dgm:t>
    </dgm:pt>
    <dgm:pt modelId="{36E4F1BB-83DA-479B-95A8-393926A99983}">
      <dgm:prSet/>
      <dgm:spPr/>
      <dgm:t>
        <a:bodyPr/>
        <a:lstStyle/>
        <a:p>
          <a:r>
            <a:rPr lang="en-US" dirty="0"/>
            <a:t>Mining, coal</a:t>
          </a:r>
        </a:p>
      </dgm:t>
    </dgm:pt>
    <dgm:pt modelId="{A3F3491A-8BDE-47EA-BDE5-04F4972097C7}" type="parTrans" cxnId="{DE8BF1C7-12CC-45A5-AB54-25A606E800AA}">
      <dgm:prSet/>
      <dgm:spPr/>
      <dgm:t>
        <a:bodyPr/>
        <a:lstStyle/>
        <a:p>
          <a:endParaRPr lang="en-US"/>
        </a:p>
      </dgm:t>
    </dgm:pt>
    <dgm:pt modelId="{5F69505A-9055-4F7D-98BC-7F16E5B6B85B}" type="sibTrans" cxnId="{DE8BF1C7-12CC-45A5-AB54-25A606E800AA}">
      <dgm:prSet/>
      <dgm:spPr/>
      <dgm:t>
        <a:bodyPr/>
        <a:lstStyle/>
        <a:p>
          <a:endParaRPr lang="en-US"/>
        </a:p>
      </dgm:t>
    </dgm:pt>
    <dgm:pt modelId="{AAF8EC2A-1505-4A6D-8BFB-8FFA1459F0F3}">
      <dgm:prSet/>
      <dgm:spPr/>
      <dgm:t>
        <a:bodyPr/>
        <a:lstStyle/>
        <a:p>
          <a:r>
            <a:rPr lang="en-US" dirty="0"/>
            <a:t>Housing, construction*</a:t>
          </a:r>
        </a:p>
      </dgm:t>
    </dgm:pt>
    <dgm:pt modelId="{55D23C1A-C40A-4AF3-BE2F-4ED7730EFA51}" type="parTrans" cxnId="{178D0B94-D7FA-445D-86EF-FDAE1B57071F}">
      <dgm:prSet/>
      <dgm:spPr/>
      <dgm:t>
        <a:bodyPr/>
        <a:lstStyle/>
        <a:p>
          <a:endParaRPr lang="en-US"/>
        </a:p>
      </dgm:t>
    </dgm:pt>
    <dgm:pt modelId="{23EDE06D-2489-4BBA-BF69-87C3A68B425B}" type="sibTrans" cxnId="{178D0B94-D7FA-445D-86EF-FDAE1B57071F}">
      <dgm:prSet/>
      <dgm:spPr/>
      <dgm:t>
        <a:bodyPr/>
        <a:lstStyle/>
        <a:p>
          <a:endParaRPr lang="en-US"/>
        </a:p>
      </dgm:t>
    </dgm:pt>
    <dgm:pt modelId="{B72A01B8-2731-4CCD-BCE5-739553576EBD}">
      <dgm:prSet/>
      <dgm:spPr/>
      <dgm:t>
        <a:bodyPr/>
        <a:lstStyle/>
        <a:p>
          <a:r>
            <a:rPr lang="en-US" dirty="0"/>
            <a:t>Oil gas exploration</a:t>
          </a:r>
        </a:p>
      </dgm:t>
    </dgm:pt>
    <dgm:pt modelId="{D41634E8-3E82-4887-95BF-59CA7066A084}" type="parTrans" cxnId="{F9FEAA2C-B9CD-4284-B867-0D8B7A6770FE}">
      <dgm:prSet/>
      <dgm:spPr/>
      <dgm:t>
        <a:bodyPr/>
        <a:lstStyle/>
        <a:p>
          <a:endParaRPr lang="en-US"/>
        </a:p>
      </dgm:t>
    </dgm:pt>
    <dgm:pt modelId="{9CC32D0D-F68C-4B75-BAAA-CAC9DC8FE991}" type="sibTrans" cxnId="{F9FEAA2C-B9CD-4284-B867-0D8B7A6770FE}">
      <dgm:prSet/>
      <dgm:spPr/>
      <dgm:t>
        <a:bodyPr/>
        <a:lstStyle/>
        <a:p>
          <a:endParaRPr lang="en-US"/>
        </a:p>
      </dgm:t>
    </dgm:pt>
    <dgm:pt modelId="{E947DF1F-DD5A-4FA1-8B6A-40524533BAA1}">
      <dgm:prSet/>
      <dgm:spPr/>
      <dgm:t>
        <a:bodyPr/>
        <a:lstStyle/>
        <a:p>
          <a:r>
            <a:rPr lang="en-US" dirty="0"/>
            <a:t>Airport Greenfield, brownfield; helicopter, Courier</a:t>
          </a:r>
        </a:p>
      </dgm:t>
    </dgm:pt>
    <dgm:pt modelId="{874CC4C3-1ADF-4CCE-A447-AA9E079C532B}" type="parTrans" cxnId="{4718B2EA-F8FB-4633-AE8D-A1D5E924BD0A}">
      <dgm:prSet/>
      <dgm:spPr/>
      <dgm:t>
        <a:bodyPr/>
        <a:lstStyle/>
        <a:p>
          <a:endParaRPr lang="en-US"/>
        </a:p>
      </dgm:t>
    </dgm:pt>
    <dgm:pt modelId="{410F2EAB-CF2D-46EF-A85E-9CEAB32D1BDA}" type="sibTrans" cxnId="{4718B2EA-F8FB-4633-AE8D-A1D5E924BD0A}">
      <dgm:prSet/>
      <dgm:spPr/>
      <dgm:t>
        <a:bodyPr/>
        <a:lstStyle/>
        <a:p>
          <a:endParaRPr lang="en-US"/>
        </a:p>
      </dgm:t>
    </dgm:pt>
    <dgm:pt modelId="{32DBDD26-7663-42CE-A91C-582756202E4C}">
      <dgm:prSet/>
      <dgm:spPr/>
      <dgm:t>
        <a:bodyPr/>
        <a:lstStyle/>
        <a:p>
          <a:r>
            <a:rPr lang="en-US" dirty="0"/>
            <a:t>Pharma Green field; Brownfield; ,Medical devices</a:t>
          </a:r>
        </a:p>
      </dgm:t>
    </dgm:pt>
    <dgm:pt modelId="{081D5060-7AE4-4CEB-8AFA-02F22A3E529A}" type="parTrans" cxnId="{C50625F5-052D-49DB-98DA-58B70E3B8FBD}">
      <dgm:prSet/>
      <dgm:spPr/>
      <dgm:t>
        <a:bodyPr/>
        <a:lstStyle/>
        <a:p>
          <a:endParaRPr lang="en-US"/>
        </a:p>
      </dgm:t>
    </dgm:pt>
    <dgm:pt modelId="{A65C5B93-DFA5-49DB-B0DF-3C471DD0995B}" type="sibTrans" cxnId="{C50625F5-052D-49DB-98DA-58B70E3B8FBD}">
      <dgm:prSet/>
      <dgm:spPr/>
      <dgm:t>
        <a:bodyPr/>
        <a:lstStyle/>
        <a:p>
          <a:endParaRPr lang="en-US"/>
        </a:p>
      </dgm:t>
    </dgm:pt>
    <dgm:pt modelId="{A2C2FF72-D8CA-48EF-8D0E-A9BBC94F43DC}">
      <dgm:prSet phldrT="[Text]"/>
      <dgm:spPr/>
      <dgm:t>
        <a:bodyPr/>
        <a:lstStyle/>
        <a:p>
          <a:r>
            <a:rPr lang="en-US" dirty="0"/>
            <a:t>NBFC, ARC –SARFAESI; White-label ATM</a:t>
          </a:r>
        </a:p>
      </dgm:t>
    </dgm:pt>
    <dgm:pt modelId="{52EAF88A-0463-4E4F-A410-B455BAB390A7}" type="parTrans" cxnId="{C3EEC1D0-6BF2-4C15-890B-57EC27DBCC74}">
      <dgm:prSet/>
      <dgm:spPr/>
      <dgm:t>
        <a:bodyPr/>
        <a:lstStyle/>
        <a:p>
          <a:endParaRPr lang="en-US"/>
        </a:p>
      </dgm:t>
    </dgm:pt>
    <dgm:pt modelId="{7CF5BC70-9BE2-4930-A438-EDE6D5AC45E2}" type="sibTrans" cxnId="{C3EEC1D0-6BF2-4C15-890B-57EC27DBCC74}">
      <dgm:prSet/>
      <dgm:spPr/>
      <dgm:t>
        <a:bodyPr/>
        <a:lstStyle/>
        <a:p>
          <a:endParaRPr lang="en-US"/>
        </a:p>
      </dgm:t>
    </dgm:pt>
    <dgm:pt modelId="{CA6C9EAA-EDC9-4255-8EB2-0982F1D401A2}">
      <dgm:prSet phldrT="[Text]"/>
      <dgm:spPr/>
      <dgm:t>
        <a:bodyPr/>
        <a:lstStyle/>
        <a:p>
          <a:r>
            <a:rPr lang="en-US" dirty="0" err="1"/>
            <a:t>Sci</a:t>
          </a:r>
          <a:r>
            <a:rPr lang="en-US" dirty="0"/>
            <a:t>-magazine, journals</a:t>
          </a:r>
        </a:p>
      </dgm:t>
    </dgm:pt>
    <dgm:pt modelId="{C0BF8AE8-D8A4-44D8-97BB-F548BB21B583}" type="parTrans" cxnId="{0F4D29EE-5BD0-4FDF-B611-4A1BA557BE38}">
      <dgm:prSet/>
      <dgm:spPr/>
      <dgm:t>
        <a:bodyPr/>
        <a:lstStyle/>
        <a:p>
          <a:endParaRPr lang="en-US"/>
        </a:p>
      </dgm:t>
    </dgm:pt>
    <dgm:pt modelId="{3818CEA0-1653-4689-81C5-29FB34E2B32B}" type="sibTrans" cxnId="{0F4D29EE-5BD0-4FDF-B611-4A1BA557BE38}">
      <dgm:prSet/>
      <dgm:spPr/>
      <dgm:t>
        <a:bodyPr/>
        <a:lstStyle/>
        <a:p>
          <a:endParaRPr lang="en-US"/>
        </a:p>
      </dgm:t>
    </dgm:pt>
    <dgm:pt modelId="{576C0873-C28F-43C8-85A1-A1B8E9BF5362}">
      <dgm:prSet phldrT="[Text]"/>
      <dgm:spPr/>
      <dgm:t>
        <a:bodyPr/>
        <a:lstStyle/>
        <a:p>
          <a:r>
            <a:rPr lang="en-US" dirty="0"/>
            <a:t>Wholesale trading, single brand Retail, B2B-Ecomm, Market place-</a:t>
          </a:r>
          <a:r>
            <a:rPr lang="en-US" dirty="0" err="1"/>
            <a:t>Ecomm</a:t>
          </a:r>
          <a:endParaRPr lang="en-US" dirty="0"/>
        </a:p>
      </dgm:t>
    </dgm:pt>
    <dgm:pt modelId="{F23C4C42-90EF-4432-8BAA-ABFCFED469F8}" type="parTrans" cxnId="{31CB240A-38FB-48C0-9B19-3DEB6EFACDD2}">
      <dgm:prSet/>
      <dgm:spPr/>
    </dgm:pt>
    <dgm:pt modelId="{088A1E08-41D9-47A5-A06A-281589124D97}" type="sibTrans" cxnId="{31CB240A-38FB-48C0-9B19-3DEB6EFACDD2}">
      <dgm:prSet/>
      <dgm:spPr/>
    </dgm:pt>
    <dgm:pt modelId="{A4FB582F-E895-4265-811D-59F47124B451}" type="pres">
      <dgm:prSet presAssocID="{CF3A94C4-C2ED-4648-93CF-C6C15E07D551}" presName="diagram" presStyleCnt="0">
        <dgm:presLayoutVars>
          <dgm:dir/>
          <dgm:resizeHandles val="exact"/>
        </dgm:presLayoutVars>
      </dgm:prSet>
      <dgm:spPr/>
    </dgm:pt>
    <dgm:pt modelId="{B749360F-A496-4C1F-9E20-D93B62DA24B3}" type="pres">
      <dgm:prSet presAssocID="{45215201-D074-445D-A490-8028CB270988}" presName="node" presStyleLbl="node1" presStyleIdx="0" presStyleCnt="11">
        <dgm:presLayoutVars>
          <dgm:bulletEnabled val="1"/>
        </dgm:presLayoutVars>
      </dgm:prSet>
      <dgm:spPr/>
    </dgm:pt>
    <dgm:pt modelId="{F415DA40-B552-4CAA-9798-815C94D06130}" type="pres">
      <dgm:prSet presAssocID="{39F8FAFE-8328-4201-A6FC-641E2E2F2A46}" presName="sibTrans" presStyleCnt="0"/>
      <dgm:spPr/>
    </dgm:pt>
    <dgm:pt modelId="{D4F18E87-9E4E-451D-9013-384915E5964A}" type="pres">
      <dgm:prSet presAssocID="{AEBF41E8-16F0-4903-89BD-2CBCC4A32A8E}" presName="node" presStyleLbl="node1" presStyleIdx="1" presStyleCnt="11">
        <dgm:presLayoutVars>
          <dgm:bulletEnabled val="1"/>
        </dgm:presLayoutVars>
      </dgm:prSet>
      <dgm:spPr/>
    </dgm:pt>
    <dgm:pt modelId="{F70B74F8-8CEC-4BEE-BCEC-4B53CF88F178}" type="pres">
      <dgm:prSet presAssocID="{A7A17F73-84E9-497C-83FA-7E3402F4EEFE}" presName="sibTrans" presStyleCnt="0"/>
      <dgm:spPr/>
    </dgm:pt>
    <dgm:pt modelId="{92B92F11-BB31-47E5-A8B1-12DD90068B65}" type="pres">
      <dgm:prSet presAssocID="{36E4F1BB-83DA-479B-95A8-393926A99983}" presName="node" presStyleLbl="node1" presStyleIdx="2" presStyleCnt="11">
        <dgm:presLayoutVars>
          <dgm:bulletEnabled val="1"/>
        </dgm:presLayoutVars>
      </dgm:prSet>
      <dgm:spPr/>
    </dgm:pt>
    <dgm:pt modelId="{BC7814C4-A9FC-4DD0-8AF1-09648B4DE1EA}" type="pres">
      <dgm:prSet presAssocID="{5F69505A-9055-4F7D-98BC-7F16E5B6B85B}" presName="sibTrans" presStyleCnt="0"/>
      <dgm:spPr/>
    </dgm:pt>
    <dgm:pt modelId="{0D12763A-B0F6-44E8-BE34-BD83043BF6E9}" type="pres">
      <dgm:prSet presAssocID="{AAF8EC2A-1505-4A6D-8BFB-8FFA1459F0F3}" presName="node" presStyleLbl="node1" presStyleIdx="3" presStyleCnt="11">
        <dgm:presLayoutVars>
          <dgm:bulletEnabled val="1"/>
        </dgm:presLayoutVars>
      </dgm:prSet>
      <dgm:spPr/>
    </dgm:pt>
    <dgm:pt modelId="{55A7D848-4031-406A-BAA3-78CEB509B372}" type="pres">
      <dgm:prSet presAssocID="{23EDE06D-2489-4BBA-BF69-87C3A68B425B}" presName="sibTrans" presStyleCnt="0"/>
      <dgm:spPr/>
    </dgm:pt>
    <dgm:pt modelId="{564526F7-6A28-4D84-897B-EF543133F639}" type="pres">
      <dgm:prSet presAssocID="{B72A01B8-2731-4CCD-BCE5-739553576EBD}" presName="node" presStyleLbl="node1" presStyleIdx="4" presStyleCnt="11">
        <dgm:presLayoutVars>
          <dgm:bulletEnabled val="1"/>
        </dgm:presLayoutVars>
      </dgm:prSet>
      <dgm:spPr/>
    </dgm:pt>
    <dgm:pt modelId="{0332E2E4-4C8D-4322-9707-380BA732944A}" type="pres">
      <dgm:prSet presAssocID="{9CC32D0D-F68C-4B75-BAAA-CAC9DC8FE991}" presName="sibTrans" presStyleCnt="0"/>
      <dgm:spPr/>
    </dgm:pt>
    <dgm:pt modelId="{BA66F26A-6E01-4083-8D14-52CB19219658}" type="pres">
      <dgm:prSet presAssocID="{E947DF1F-DD5A-4FA1-8B6A-40524533BAA1}" presName="node" presStyleLbl="node1" presStyleIdx="5" presStyleCnt="11">
        <dgm:presLayoutVars>
          <dgm:bulletEnabled val="1"/>
        </dgm:presLayoutVars>
      </dgm:prSet>
      <dgm:spPr/>
    </dgm:pt>
    <dgm:pt modelId="{33251504-5D58-420D-B146-46E78DB4D791}" type="pres">
      <dgm:prSet presAssocID="{410F2EAB-CF2D-46EF-A85E-9CEAB32D1BDA}" presName="sibTrans" presStyleCnt="0"/>
      <dgm:spPr/>
    </dgm:pt>
    <dgm:pt modelId="{2C60B725-45B5-4B22-8C3A-34317D76930B}" type="pres">
      <dgm:prSet presAssocID="{32DBDD26-7663-42CE-A91C-582756202E4C}" presName="node" presStyleLbl="node1" presStyleIdx="6" presStyleCnt="11">
        <dgm:presLayoutVars>
          <dgm:bulletEnabled val="1"/>
        </dgm:presLayoutVars>
      </dgm:prSet>
      <dgm:spPr/>
    </dgm:pt>
    <dgm:pt modelId="{3605D59E-7953-4499-8431-C881573A0A56}" type="pres">
      <dgm:prSet presAssocID="{A65C5B93-DFA5-49DB-B0DF-3C471DD0995B}" presName="sibTrans" presStyleCnt="0"/>
      <dgm:spPr/>
    </dgm:pt>
    <dgm:pt modelId="{DA93DAB6-C5FA-49C9-9FCD-29DAD7BDAC1C}" type="pres">
      <dgm:prSet presAssocID="{D2BD221C-A5B7-427F-B1C9-4DB68FEF9965}" presName="node" presStyleLbl="node1" presStyleIdx="7" presStyleCnt="11">
        <dgm:presLayoutVars>
          <dgm:bulletEnabled val="1"/>
        </dgm:presLayoutVars>
      </dgm:prSet>
      <dgm:spPr/>
    </dgm:pt>
    <dgm:pt modelId="{E751FBCF-1BD7-4346-8789-2B0814CF5540}" type="pres">
      <dgm:prSet presAssocID="{1178FF43-8424-4A1D-B29F-8450BB02A68E}" presName="sibTrans" presStyleCnt="0"/>
      <dgm:spPr/>
    </dgm:pt>
    <dgm:pt modelId="{36A32A7D-1F2F-4D13-A36C-1E0B0E407FA0}" type="pres">
      <dgm:prSet presAssocID="{A2C2FF72-D8CA-48EF-8D0E-A9BBC94F43DC}" presName="node" presStyleLbl="node1" presStyleIdx="8" presStyleCnt="11">
        <dgm:presLayoutVars>
          <dgm:bulletEnabled val="1"/>
        </dgm:presLayoutVars>
      </dgm:prSet>
      <dgm:spPr/>
    </dgm:pt>
    <dgm:pt modelId="{67C75357-A08A-4D12-BC72-071091F7AA14}" type="pres">
      <dgm:prSet presAssocID="{7CF5BC70-9BE2-4930-A438-EDE6D5AC45E2}" presName="sibTrans" presStyleCnt="0"/>
      <dgm:spPr/>
    </dgm:pt>
    <dgm:pt modelId="{1886873F-BA8D-4AE4-8D42-2A9C75ABAB3D}" type="pres">
      <dgm:prSet presAssocID="{CA6C9EAA-EDC9-4255-8EB2-0982F1D401A2}" presName="node" presStyleLbl="node1" presStyleIdx="9" presStyleCnt="11">
        <dgm:presLayoutVars>
          <dgm:bulletEnabled val="1"/>
        </dgm:presLayoutVars>
      </dgm:prSet>
      <dgm:spPr/>
    </dgm:pt>
    <dgm:pt modelId="{FABF21AF-D001-480D-9FAB-C0F21D9E1E2F}" type="pres">
      <dgm:prSet presAssocID="{3818CEA0-1653-4689-81C5-29FB34E2B32B}" presName="sibTrans" presStyleCnt="0"/>
      <dgm:spPr/>
    </dgm:pt>
    <dgm:pt modelId="{87733171-929B-4018-9CEB-3B3EADA5F878}" type="pres">
      <dgm:prSet presAssocID="{576C0873-C28F-43C8-85A1-A1B8E9BF5362}" presName="node" presStyleLbl="node1" presStyleIdx="10" presStyleCnt="11">
        <dgm:presLayoutVars>
          <dgm:bulletEnabled val="1"/>
        </dgm:presLayoutVars>
      </dgm:prSet>
      <dgm:spPr/>
    </dgm:pt>
  </dgm:ptLst>
  <dgm:cxnLst>
    <dgm:cxn modelId="{1B37D3CB-F634-4011-BD14-32A740437198}" type="presOf" srcId="{AAF8EC2A-1505-4A6D-8BFB-8FFA1459F0F3}" destId="{0D12763A-B0F6-44E8-BE34-BD83043BF6E9}" srcOrd="0" destOrd="0" presId="urn:microsoft.com/office/officeart/2005/8/layout/default"/>
    <dgm:cxn modelId="{C50625F5-052D-49DB-98DA-58B70E3B8FBD}" srcId="{CF3A94C4-C2ED-4648-93CF-C6C15E07D551}" destId="{32DBDD26-7663-42CE-A91C-582756202E4C}" srcOrd="6" destOrd="0" parTransId="{081D5060-7AE4-4CEB-8AFA-02F22A3E529A}" sibTransId="{A65C5B93-DFA5-49DB-B0DF-3C471DD0995B}"/>
    <dgm:cxn modelId="{4718B2EA-F8FB-4633-AE8D-A1D5E924BD0A}" srcId="{CF3A94C4-C2ED-4648-93CF-C6C15E07D551}" destId="{E947DF1F-DD5A-4FA1-8B6A-40524533BAA1}" srcOrd="5" destOrd="0" parTransId="{874CC4C3-1ADF-4CCE-A447-AA9E079C532B}" sibTransId="{410F2EAB-CF2D-46EF-A85E-9CEAB32D1BDA}"/>
    <dgm:cxn modelId="{6E9C847D-4F00-4E0B-B90F-E7D09D9133DC}" type="presOf" srcId="{AEBF41E8-16F0-4903-89BD-2CBCC4A32A8E}" destId="{D4F18E87-9E4E-451D-9013-384915E5964A}" srcOrd="0" destOrd="0" presId="urn:microsoft.com/office/officeart/2005/8/layout/default"/>
    <dgm:cxn modelId="{203C8EF8-4A69-4B22-BC7C-C9E33A6228A6}" type="presOf" srcId="{A2C2FF72-D8CA-48EF-8D0E-A9BBC94F43DC}" destId="{36A32A7D-1F2F-4D13-A36C-1E0B0E407FA0}" srcOrd="0" destOrd="0" presId="urn:microsoft.com/office/officeart/2005/8/layout/default"/>
    <dgm:cxn modelId="{C3EEC1D0-6BF2-4C15-890B-57EC27DBCC74}" srcId="{CF3A94C4-C2ED-4648-93CF-C6C15E07D551}" destId="{A2C2FF72-D8CA-48EF-8D0E-A9BBC94F43DC}" srcOrd="8" destOrd="0" parTransId="{52EAF88A-0463-4E4F-A410-B455BAB390A7}" sibTransId="{7CF5BC70-9BE2-4930-A438-EDE6D5AC45E2}"/>
    <dgm:cxn modelId="{00AD1482-9FD7-44FA-8B70-83F8CDF98B86}" type="presOf" srcId="{36E4F1BB-83DA-479B-95A8-393926A99983}" destId="{92B92F11-BB31-47E5-A8B1-12DD90068B65}" srcOrd="0" destOrd="0" presId="urn:microsoft.com/office/officeart/2005/8/layout/default"/>
    <dgm:cxn modelId="{B0BBD3CE-7AB8-4291-97BE-8F36ABE95B84}" type="presOf" srcId="{45215201-D074-445D-A490-8028CB270988}" destId="{B749360F-A496-4C1F-9E20-D93B62DA24B3}" srcOrd="0" destOrd="0" presId="urn:microsoft.com/office/officeart/2005/8/layout/default"/>
    <dgm:cxn modelId="{37A86201-6CD1-45DB-B27A-62CA0F6BE993}" type="presOf" srcId="{32DBDD26-7663-42CE-A91C-582756202E4C}" destId="{2C60B725-45B5-4B22-8C3A-34317D76930B}" srcOrd="0" destOrd="0" presId="urn:microsoft.com/office/officeart/2005/8/layout/default"/>
    <dgm:cxn modelId="{178D0B94-D7FA-445D-86EF-FDAE1B57071F}" srcId="{CF3A94C4-C2ED-4648-93CF-C6C15E07D551}" destId="{AAF8EC2A-1505-4A6D-8BFB-8FFA1459F0F3}" srcOrd="3" destOrd="0" parTransId="{55D23C1A-C40A-4AF3-BE2F-4ED7730EFA51}" sibTransId="{23EDE06D-2489-4BBA-BF69-87C3A68B425B}"/>
    <dgm:cxn modelId="{318861D4-775B-4AE0-B34A-5E32BCDE5CAD}" type="presOf" srcId="{D2BD221C-A5B7-427F-B1C9-4DB68FEF9965}" destId="{DA93DAB6-C5FA-49C9-9FCD-29DAD7BDAC1C}" srcOrd="0" destOrd="0" presId="urn:microsoft.com/office/officeart/2005/8/layout/default"/>
    <dgm:cxn modelId="{8A59B5F2-0ADC-43D5-9F29-8CAB86D00794}" type="presOf" srcId="{CF3A94C4-C2ED-4648-93CF-C6C15E07D551}" destId="{A4FB582F-E895-4265-811D-59F47124B451}" srcOrd="0" destOrd="0" presId="urn:microsoft.com/office/officeart/2005/8/layout/default"/>
    <dgm:cxn modelId="{31CB240A-38FB-48C0-9B19-3DEB6EFACDD2}" srcId="{CF3A94C4-C2ED-4648-93CF-C6C15E07D551}" destId="{576C0873-C28F-43C8-85A1-A1B8E9BF5362}" srcOrd="10" destOrd="0" parTransId="{F23C4C42-90EF-4432-8BAA-ABFCFED469F8}" sibTransId="{088A1E08-41D9-47A5-A06A-281589124D97}"/>
    <dgm:cxn modelId="{1078BD92-FC92-482C-A8B2-B5018E3B1462}" srcId="{CF3A94C4-C2ED-4648-93CF-C6C15E07D551}" destId="{AEBF41E8-16F0-4903-89BD-2CBCC4A32A8E}" srcOrd="1" destOrd="0" parTransId="{4C63E097-AA6F-44DF-98AD-0EDA66064338}" sibTransId="{A7A17F73-84E9-497C-83FA-7E3402F4EEFE}"/>
    <dgm:cxn modelId="{0F4D29EE-5BD0-4FDF-B611-4A1BA557BE38}" srcId="{CF3A94C4-C2ED-4648-93CF-C6C15E07D551}" destId="{CA6C9EAA-EDC9-4255-8EB2-0982F1D401A2}" srcOrd="9" destOrd="0" parTransId="{C0BF8AE8-D8A4-44D8-97BB-F548BB21B583}" sibTransId="{3818CEA0-1653-4689-81C5-29FB34E2B32B}"/>
    <dgm:cxn modelId="{47F65CB7-A569-4907-86D2-6531328D64EE}" type="presOf" srcId="{576C0873-C28F-43C8-85A1-A1B8E9BF5362}" destId="{87733171-929B-4018-9CEB-3B3EADA5F878}" srcOrd="0" destOrd="0" presId="urn:microsoft.com/office/officeart/2005/8/layout/default"/>
    <dgm:cxn modelId="{F9FEAA2C-B9CD-4284-B867-0D8B7A6770FE}" srcId="{CF3A94C4-C2ED-4648-93CF-C6C15E07D551}" destId="{B72A01B8-2731-4CCD-BCE5-739553576EBD}" srcOrd="4" destOrd="0" parTransId="{D41634E8-3E82-4887-95BF-59CA7066A084}" sibTransId="{9CC32D0D-F68C-4B75-BAAA-CAC9DC8FE991}"/>
    <dgm:cxn modelId="{2D1B7E72-4153-4B75-B68D-0CBE47905BF7}" srcId="{CF3A94C4-C2ED-4648-93CF-C6C15E07D551}" destId="{D2BD221C-A5B7-427F-B1C9-4DB68FEF9965}" srcOrd="7" destOrd="0" parTransId="{7F167ACC-7FAC-44D7-A891-57741A3EAB6E}" sibTransId="{1178FF43-8424-4A1D-B29F-8450BB02A68E}"/>
    <dgm:cxn modelId="{F9930E7B-350A-401C-92D6-343AD220A3D7}" type="presOf" srcId="{B72A01B8-2731-4CCD-BCE5-739553576EBD}" destId="{564526F7-6A28-4D84-897B-EF543133F639}" srcOrd="0" destOrd="0" presId="urn:microsoft.com/office/officeart/2005/8/layout/default"/>
    <dgm:cxn modelId="{F5D1E8A8-82B0-4E69-82AB-FAA3867065BD}" type="presOf" srcId="{E947DF1F-DD5A-4FA1-8B6A-40524533BAA1}" destId="{BA66F26A-6E01-4083-8D14-52CB19219658}" srcOrd="0" destOrd="0" presId="urn:microsoft.com/office/officeart/2005/8/layout/default"/>
    <dgm:cxn modelId="{BA1A3F2F-5821-4879-B1A2-7F6E72EF3412}" srcId="{CF3A94C4-C2ED-4648-93CF-C6C15E07D551}" destId="{45215201-D074-445D-A490-8028CB270988}" srcOrd="0" destOrd="0" parTransId="{28D1712A-6B2D-4CB5-AD79-6185B607B3E6}" sibTransId="{39F8FAFE-8328-4201-A6FC-641E2E2F2A46}"/>
    <dgm:cxn modelId="{8DA204B0-C77C-4D1D-8CEA-D48D207FCA3A}" type="presOf" srcId="{CA6C9EAA-EDC9-4255-8EB2-0982F1D401A2}" destId="{1886873F-BA8D-4AE4-8D42-2A9C75ABAB3D}" srcOrd="0" destOrd="0" presId="urn:microsoft.com/office/officeart/2005/8/layout/default"/>
    <dgm:cxn modelId="{DE8BF1C7-12CC-45A5-AB54-25A606E800AA}" srcId="{CF3A94C4-C2ED-4648-93CF-C6C15E07D551}" destId="{36E4F1BB-83DA-479B-95A8-393926A99983}" srcOrd="2" destOrd="0" parTransId="{A3F3491A-8BDE-47EA-BDE5-04F4972097C7}" sibTransId="{5F69505A-9055-4F7D-98BC-7F16E5B6B85B}"/>
    <dgm:cxn modelId="{A86666BD-C686-4CC1-9908-42B1CC4ECD30}" type="presParOf" srcId="{A4FB582F-E895-4265-811D-59F47124B451}" destId="{B749360F-A496-4C1F-9E20-D93B62DA24B3}" srcOrd="0" destOrd="0" presId="urn:microsoft.com/office/officeart/2005/8/layout/default"/>
    <dgm:cxn modelId="{04091678-E79C-43E4-BEC5-AABA0E6AD3B4}" type="presParOf" srcId="{A4FB582F-E895-4265-811D-59F47124B451}" destId="{F415DA40-B552-4CAA-9798-815C94D06130}" srcOrd="1" destOrd="0" presId="urn:microsoft.com/office/officeart/2005/8/layout/default"/>
    <dgm:cxn modelId="{806FEDA9-E45D-4FC6-8243-F3E80618C220}" type="presParOf" srcId="{A4FB582F-E895-4265-811D-59F47124B451}" destId="{D4F18E87-9E4E-451D-9013-384915E5964A}" srcOrd="2" destOrd="0" presId="urn:microsoft.com/office/officeart/2005/8/layout/default"/>
    <dgm:cxn modelId="{8DE73D1E-80CE-446A-98A4-DE5E4BE67F28}" type="presParOf" srcId="{A4FB582F-E895-4265-811D-59F47124B451}" destId="{F70B74F8-8CEC-4BEE-BCEC-4B53CF88F178}" srcOrd="3" destOrd="0" presId="urn:microsoft.com/office/officeart/2005/8/layout/default"/>
    <dgm:cxn modelId="{B4A1CAF9-EA85-4A28-B984-167E5C643B09}" type="presParOf" srcId="{A4FB582F-E895-4265-811D-59F47124B451}" destId="{92B92F11-BB31-47E5-A8B1-12DD90068B65}" srcOrd="4" destOrd="0" presId="urn:microsoft.com/office/officeart/2005/8/layout/default"/>
    <dgm:cxn modelId="{78ED43A3-8B32-4BDF-A4B3-9BA318B3A715}" type="presParOf" srcId="{A4FB582F-E895-4265-811D-59F47124B451}" destId="{BC7814C4-A9FC-4DD0-8AF1-09648B4DE1EA}" srcOrd="5" destOrd="0" presId="urn:microsoft.com/office/officeart/2005/8/layout/default"/>
    <dgm:cxn modelId="{540EFCF3-187A-4B88-BA9C-2E9726F09FF6}" type="presParOf" srcId="{A4FB582F-E895-4265-811D-59F47124B451}" destId="{0D12763A-B0F6-44E8-BE34-BD83043BF6E9}" srcOrd="6" destOrd="0" presId="urn:microsoft.com/office/officeart/2005/8/layout/default"/>
    <dgm:cxn modelId="{473C4FFF-FB6D-493A-BC44-87E4DC89CAA0}" type="presParOf" srcId="{A4FB582F-E895-4265-811D-59F47124B451}" destId="{55A7D848-4031-406A-BAA3-78CEB509B372}" srcOrd="7" destOrd="0" presId="urn:microsoft.com/office/officeart/2005/8/layout/default"/>
    <dgm:cxn modelId="{1284E0DB-AB84-428F-BEB5-7A9CE6FE180F}" type="presParOf" srcId="{A4FB582F-E895-4265-811D-59F47124B451}" destId="{564526F7-6A28-4D84-897B-EF543133F639}" srcOrd="8" destOrd="0" presId="urn:microsoft.com/office/officeart/2005/8/layout/default"/>
    <dgm:cxn modelId="{534451CB-1383-4C2B-8DE5-855AE9BED516}" type="presParOf" srcId="{A4FB582F-E895-4265-811D-59F47124B451}" destId="{0332E2E4-4C8D-4322-9707-380BA732944A}" srcOrd="9" destOrd="0" presId="urn:microsoft.com/office/officeart/2005/8/layout/default"/>
    <dgm:cxn modelId="{7FF943DF-8A00-4ECF-BC13-854E0640B7DB}" type="presParOf" srcId="{A4FB582F-E895-4265-811D-59F47124B451}" destId="{BA66F26A-6E01-4083-8D14-52CB19219658}" srcOrd="10" destOrd="0" presId="urn:microsoft.com/office/officeart/2005/8/layout/default"/>
    <dgm:cxn modelId="{3E0EC63A-09DB-4B92-A5B1-9B87258B88A0}" type="presParOf" srcId="{A4FB582F-E895-4265-811D-59F47124B451}" destId="{33251504-5D58-420D-B146-46E78DB4D791}" srcOrd="11" destOrd="0" presId="urn:microsoft.com/office/officeart/2005/8/layout/default"/>
    <dgm:cxn modelId="{0926A8D8-3259-4CE2-9AA5-9B490365D202}" type="presParOf" srcId="{A4FB582F-E895-4265-811D-59F47124B451}" destId="{2C60B725-45B5-4B22-8C3A-34317D76930B}" srcOrd="12" destOrd="0" presId="urn:microsoft.com/office/officeart/2005/8/layout/default"/>
    <dgm:cxn modelId="{544A8CF3-5132-43DF-8E94-4898FF66F06B}" type="presParOf" srcId="{A4FB582F-E895-4265-811D-59F47124B451}" destId="{3605D59E-7953-4499-8431-C881573A0A56}" srcOrd="13" destOrd="0" presId="urn:microsoft.com/office/officeart/2005/8/layout/default"/>
    <dgm:cxn modelId="{FCA82691-4AA5-4A73-BF3C-C6A0B4CE929A}" type="presParOf" srcId="{A4FB582F-E895-4265-811D-59F47124B451}" destId="{DA93DAB6-C5FA-49C9-9FCD-29DAD7BDAC1C}" srcOrd="14" destOrd="0" presId="urn:microsoft.com/office/officeart/2005/8/layout/default"/>
    <dgm:cxn modelId="{654BDEFB-DC32-49D7-88D8-758CD8167031}" type="presParOf" srcId="{A4FB582F-E895-4265-811D-59F47124B451}" destId="{E751FBCF-1BD7-4346-8789-2B0814CF5540}" srcOrd="15" destOrd="0" presId="urn:microsoft.com/office/officeart/2005/8/layout/default"/>
    <dgm:cxn modelId="{949A4299-44CD-4543-A319-12729FBF2D3A}" type="presParOf" srcId="{A4FB582F-E895-4265-811D-59F47124B451}" destId="{36A32A7D-1F2F-4D13-A36C-1E0B0E407FA0}" srcOrd="16" destOrd="0" presId="urn:microsoft.com/office/officeart/2005/8/layout/default"/>
    <dgm:cxn modelId="{7CFE135B-B5E3-4FAD-947A-4BBC94213D82}" type="presParOf" srcId="{A4FB582F-E895-4265-811D-59F47124B451}" destId="{67C75357-A08A-4D12-BC72-071091F7AA14}" srcOrd="17" destOrd="0" presId="urn:microsoft.com/office/officeart/2005/8/layout/default"/>
    <dgm:cxn modelId="{783E4943-9DF6-4F53-9B32-FBEA7CBE7A31}" type="presParOf" srcId="{A4FB582F-E895-4265-811D-59F47124B451}" destId="{1886873F-BA8D-4AE4-8D42-2A9C75ABAB3D}" srcOrd="18" destOrd="0" presId="urn:microsoft.com/office/officeart/2005/8/layout/default"/>
    <dgm:cxn modelId="{787A12CE-FB17-4FD8-B4F0-272D415B4869}" type="presParOf" srcId="{A4FB582F-E895-4265-811D-59F47124B451}" destId="{FABF21AF-D001-480D-9FAB-C0F21D9E1E2F}" srcOrd="19" destOrd="0" presId="urn:microsoft.com/office/officeart/2005/8/layout/default"/>
    <dgm:cxn modelId="{84608734-2BE7-4E20-83A7-1EB07C570861}" type="presParOf" srcId="{A4FB582F-E895-4265-811D-59F47124B451}" destId="{87733171-929B-4018-9CEB-3B3EADA5F878}"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3A94C4-C2ED-4648-93CF-C6C15E07D5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5215201-D074-445D-A490-8028CB270988}">
      <dgm:prSet phldrT="[Text]"/>
      <dgm:spPr/>
      <dgm:t>
        <a:bodyPr/>
        <a:lstStyle/>
        <a:p>
          <a:r>
            <a:rPr lang="en-US" dirty="0"/>
            <a:t>Private Banks (FPI Max 49%)</a:t>
          </a:r>
        </a:p>
      </dgm:t>
    </dgm:pt>
    <dgm:pt modelId="{28D1712A-6B2D-4CB5-AD79-6185B607B3E6}" type="parTrans" cxnId="{BA1A3F2F-5821-4879-B1A2-7F6E72EF3412}">
      <dgm:prSet/>
      <dgm:spPr/>
      <dgm:t>
        <a:bodyPr/>
        <a:lstStyle/>
        <a:p>
          <a:endParaRPr lang="en-US"/>
        </a:p>
      </dgm:t>
    </dgm:pt>
    <dgm:pt modelId="{39F8FAFE-8328-4201-A6FC-641E2E2F2A46}" type="sibTrans" cxnId="{BA1A3F2F-5821-4879-B1A2-7F6E72EF3412}">
      <dgm:prSet/>
      <dgm:spPr/>
      <dgm:t>
        <a:bodyPr/>
        <a:lstStyle/>
        <a:p>
          <a:endParaRPr lang="en-US"/>
        </a:p>
      </dgm:t>
    </dgm:pt>
    <dgm:pt modelId="{CB520A43-3B02-4008-866D-A7AA702EB5BC}">
      <dgm:prSet phldrT="[Text]"/>
      <dgm:spPr/>
      <dgm:t>
        <a:bodyPr/>
        <a:lstStyle/>
        <a:p>
          <a:r>
            <a:rPr lang="en-US" dirty="0"/>
            <a:t>Broadcasting: DTH, Mobile TV, Satellite</a:t>
          </a:r>
        </a:p>
      </dgm:t>
    </dgm:pt>
    <dgm:pt modelId="{FCAE1268-573E-440C-9C51-6A5D207D2E22}" type="parTrans" cxnId="{ECA235C5-493C-4D09-98D0-6E638BB4C2A8}">
      <dgm:prSet/>
      <dgm:spPr/>
    </dgm:pt>
    <dgm:pt modelId="{13A6513F-E7FE-4D53-BB60-49A0CE0AD192}" type="sibTrans" cxnId="{ECA235C5-493C-4D09-98D0-6E638BB4C2A8}">
      <dgm:prSet/>
      <dgm:spPr/>
    </dgm:pt>
    <dgm:pt modelId="{30CCB313-9DB2-46D3-BABE-0EDB357089F9}">
      <dgm:prSet phldrT="[Text]"/>
      <dgm:spPr/>
      <dgm:t>
        <a:bodyPr/>
        <a:lstStyle/>
        <a:p>
          <a:r>
            <a:rPr lang="en-US" dirty="0"/>
            <a:t>Credit info. companies</a:t>
          </a:r>
        </a:p>
      </dgm:t>
    </dgm:pt>
    <dgm:pt modelId="{304A8EEF-6BB6-497A-B20C-19ACA08ACCE2}" type="parTrans" cxnId="{43FC4BD1-2CD3-46C0-9D02-D416732BF2B6}">
      <dgm:prSet/>
      <dgm:spPr/>
    </dgm:pt>
    <dgm:pt modelId="{C14434FE-43A9-44D7-B184-0A46C3E6ABE6}" type="sibTrans" cxnId="{43FC4BD1-2CD3-46C0-9D02-D416732BF2B6}">
      <dgm:prSet/>
      <dgm:spPr/>
    </dgm:pt>
    <dgm:pt modelId="{A4FB582F-E895-4265-811D-59F47124B451}" type="pres">
      <dgm:prSet presAssocID="{CF3A94C4-C2ED-4648-93CF-C6C15E07D551}" presName="diagram" presStyleCnt="0">
        <dgm:presLayoutVars>
          <dgm:dir/>
          <dgm:resizeHandles val="exact"/>
        </dgm:presLayoutVars>
      </dgm:prSet>
      <dgm:spPr/>
    </dgm:pt>
    <dgm:pt modelId="{B749360F-A496-4C1F-9E20-D93B62DA24B3}" type="pres">
      <dgm:prSet presAssocID="{45215201-D074-445D-A490-8028CB270988}" presName="node" presStyleLbl="node1" presStyleIdx="0" presStyleCnt="3">
        <dgm:presLayoutVars>
          <dgm:bulletEnabled val="1"/>
        </dgm:presLayoutVars>
      </dgm:prSet>
      <dgm:spPr/>
    </dgm:pt>
    <dgm:pt modelId="{A2DCF568-6728-4EFE-A40B-5C00FCF66B1E}" type="pres">
      <dgm:prSet presAssocID="{39F8FAFE-8328-4201-A6FC-641E2E2F2A46}" presName="sibTrans" presStyleCnt="0"/>
      <dgm:spPr/>
    </dgm:pt>
    <dgm:pt modelId="{CAB2AE51-8B72-4FA0-87A5-D459800B1C01}" type="pres">
      <dgm:prSet presAssocID="{CB520A43-3B02-4008-866D-A7AA702EB5BC}" presName="node" presStyleLbl="node1" presStyleIdx="1" presStyleCnt="3">
        <dgm:presLayoutVars>
          <dgm:bulletEnabled val="1"/>
        </dgm:presLayoutVars>
      </dgm:prSet>
      <dgm:spPr/>
    </dgm:pt>
    <dgm:pt modelId="{188EA5B6-8900-4065-BC87-785873AC8D74}" type="pres">
      <dgm:prSet presAssocID="{13A6513F-E7FE-4D53-BB60-49A0CE0AD192}" presName="sibTrans" presStyleCnt="0"/>
      <dgm:spPr/>
    </dgm:pt>
    <dgm:pt modelId="{943538AA-DF41-4EB4-934E-408B9EB0F1B2}" type="pres">
      <dgm:prSet presAssocID="{30CCB313-9DB2-46D3-BABE-0EDB357089F9}" presName="node" presStyleLbl="node1" presStyleIdx="2" presStyleCnt="3">
        <dgm:presLayoutVars>
          <dgm:bulletEnabled val="1"/>
        </dgm:presLayoutVars>
      </dgm:prSet>
      <dgm:spPr/>
    </dgm:pt>
  </dgm:ptLst>
  <dgm:cxnLst>
    <dgm:cxn modelId="{9802C04A-685A-42D0-93DA-338176C4A327}" type="presOf" srcId="{30CCB313-9DB2-46D3-BABE-0EDB357089F9}" destId="{943538AA-DF41-4EB4-934E-408B9EB0F1B2}" srcOrd="0" destOrd="0" presId="urn:microsoft.com/office/officeart/2005/8/layout/default"/>
    <dgm:cxn modelId="{8A59B5F2-0ADC-43D5-9F29-8CAB86D00794}" type="presOf" srcId="{CF3A94C4-C2ED-4648-93CF-C6C15E07D551}" destId="{A4FB582F-E895-4265-811D-59F47124B451}" srcOrd="0" destOrd="0" presId="urn:microsoft.com/office/officeart/2005/8/layout/default"/>
    <dgm:cxn modelId="{ECA235C5-493C-4D09-98D0-6E638BB4C2A8}" srcId="{CF3A94C4-C2ED-4648-93CF-C6C15E07D551}" destId="{CB520A43-3B02-4008-866D-A7AA702EB5BC}" srcOrd="1" destOrd="0" parTransId="{FCAE1268-573E-440C-9C51-6A5D207D2E22}" sibTransId="{13A6513F-E7FE-4D53-BB60-49A0CE0AD192}"/>
    <dgm:cxn modelId="{B0BBD3CE-7AB8-4291-97BE-8F36ABE95B84}" type="presOf" srcId="{45215201-D074-445D-A490-8028CB270988}" destId="{B749360F-A496-4C1F-9E20-D93B62DA24B3}" srcOrd="0" destOrd="0" presId="urn:microsoft.com/office/officeart/2005/8/layout/default"/>
    <dgm:cxn modelId="{E85E0B7A-4CA1-4CA8-89CB-38629C0528A2}" type="presOf" srcId="{CB520A43-3B02-4008-866D-A7AA702EB5BC}" destId="{CAB2AE51-8B72-4FA0-87A5-D459800B1C01}" srcOrd="0" destOrd="0" presId="urn:microsoft.com/office/officeart/2005/8/layout/default"/>
    <dgm:cxn modelId="{BA1A3F2F-5821-4879-B1A2-7F6E72EF3412}" srcId="{CF3A94C4-C2ED-4648-93CF-C6C15E07D551}" destId="{45215201-D074-445D-A490-8028CB270988}" srcOrd="0" destOrd="0" parTransId="{28D1712A-6B2D-4CB5-AD79-6185B607B3E6}" sibTransId="{39F8FAFE-8328-4201-A6FC-641E2E2F2A46}"/>
    <dgm:cxn modelId="{43FC4BD1-2CD3-46C0-9D02-D416732BF2B6}" srcId="{CF3A94C4-C2ED-4648-93CF-C6C15E07D551}" destId="{30CCB313-9DB2-46D3-BABE-0EDB357089F9}" srcOrd="2" destOrd="0" parTransId="{304A8EEF-6BB6-497A-B20C-19ACA08ACCE2}" sibTransId="{C14434FE-43A9-44D7-B184-0A46C3E6ABE6}"/>
    <dgm:cxn modelId="{A86666BD-C686-4CC1-9908-42B1CC4ECD30}" type="presParOf" srcId="{A4FB582F-E895-4265-811D-59F47124B451}" destId="{B749360F-A496-4C1F-9E20-D93B62DA24B3}" srcOrd="0" destOrd="0" presId="urn:microsoft.com/office/officeart/2005/8/layout/default"/>
    <dgm:cxn modelId="{F8AE3D39-EA42-4CB1-90C3-F75101B343FE}" type="presParOf" srcId="{A4FB582F-E895-4265-811D-59F47124B451}" destId="{A2DCF568-6728-4EFE-A40B-5C00FCF66B1E}" srcOrd="1" destOrd="0" presId="urn:microsoft.com/office/officeart/2005/8/layout/default"/>
    <dgm:cxn modelId="{3A97E23A-E0E7-4403-8356-2D0BA6ABEEFF}" type="presParOf" srcId="{A4FB582F-E895-4265-811D-59F47124B451}" destId="{CAB2AE51-8B72-4FA0-87A5-D459800B1C01}" srcOrd="2" destOrd="0" presId="urn:microsoft.com/office/officeart/2005/8/layout/default"/>
    <dgm:cxn modelId="{F607B491-FACB-4609-B376-656CF68283C7}" type="presParOf" srcId="{A4FB582F-E895-4265-811D-59F47124B451}" destId="{188EA5B6-8900-4065-BC87-785873AC8D74}" srcOrd="3" destOrd="0" presId="urn:microsoft.com/office/officeart/2005/8/layout/default"/>
    <dgm:cxn modelId="{1B61FF0D-7C74-405F-AC46-92B2A0F858FC}" type="presParOf" srcId="{A4FB582F-E895-4265-811D-59F47124B451}" destId="{943538AA-DF41-4EB4-934E-408B9EB0F1B2}"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F3A94C4-C2ED-4648-93CF-C6C15E07D5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87E1B3F-40A0-43F3-9A4D-6489B823F90D}">
      <dgm:prSet custT="1"/>
      <dgm:spPr/>
      <dgm:t>
        <a:bodyPr/>
        <a:lstStyle/>
        <a:p>
          <a:r>
            <a:rPr lang="en-US" sz="4400" dirty="0"/>
            <a:t>Multi-brand Retail</a:t>
          </a:r>
        </a:p>
      </dgm:t>
    </dgm:pt>
    <dgm:pt modelId="{5FDD05A2-9E85-4B7E-8598-7E9F76DEF720}" type="parTrans" cxnId="{75B22814-0F99-40C0-8223-C8CF7204F50E}">
      <dgm:prSet/>
      <dgm:spPr/>
      <dgm:t>
        <a:bodyPr/>
        <a:lstStyle/>
        <a:p>
          <a:endParaRPr lang="en-US"/>
        </a:p>
      </dgm:t>
    </dgm:pt>
    <dgm:pt modelId="{27D7DB91-0C7D-41F7-B113-496A266ABBC0}" type="sibTrans" cxnId="{75B22814-0F99-40C0-8223-C8CF7204F50E}">
      <dgm:prSet/>
      <dgm:spPr/>
      <dgm:t>
        <a:bodyPr/>
        <a:lstStyle/>
        <a:p>
          <a:endParaRPr lang="en-US"/>
        </a:p>
      </dgm:t>
    </dgm:pt>
    <dgm:pt modelId="{0C34D724-0B8B-4301-95FC-13A5362CD949}">
      <dgm:prSet custT="1"/>
      <dgm:spPr/>
      <dgm:t>
        <a:bodyPr/>
        <a:lstStyle/>
        <a:p>
          <a:r>
            <a:rPr lang="en-US" sz="3600" dirty="0"/>
            <a:t>50 million in backend infra</a:t>
          </a:r>
        </a:p>
      </dgm:t>
    </dgm:pt>
    <dgm:pt modelId="{978FFDD7-7699-4F70-BE79-29B15E20511B}" type="parTrans" cxnId="{B8ED3E04-4438-4FF7-B69D-0CA2C9AC2C18}">
      <dgm:prSet/>
      <dgm:spPr/>
      <dgm:t>
        <a:bodyPr/>
        <a:lstStyle/>
        <a:p>
          <a:endParaRPr lang="en-US"/>
        </a:p>
      </dgm:t>
    </dgm:pt>
    <dgm:pt modelId="{EA9D4586-F848-48EA-A5A4-E789125CA3E8}" type="sibTrans" cxnId="{B8ED3E04-4438-4FF7-B69D-0CA2C9AC2C18}">
      <dgm:prSet/>
      <dgm:spPr/>
      <dgm:t>
        <a:bodyPr/>
        <a:lstStyle/>
        <a:p>
          <a:endParaRPr lang="en-US"/>
        </a:p>
      </dgm:t>
    </dgm:pt>
    <dgm:pt modelId="{27FD3F47-A382-4A42-8BA8-E13823DF8891}">
      <dgm:prSet custT="1"/>
      <dgm:spPr/>
      <dgm:t>
        <a:bodyPr/>
        <a:lstStyle/>
        <a:p>
          <a:r>
            <a:rPr lang="en-US" sz="3600" dirty="0"/>
            <a:t>30% Local procurement from small industries, farmer coop,</a:t>
          </a:r>
        </a:p>
      </dgm:t>
    </dgm:pt>
    <dgm:pt modelId="{358BFB6C-8BC1-4104-A2E9-C206B7CD4132}" type="parTrans" cxnId="{7B9A76E9-C5C9-46B1-8203-DA0BD1C0737D}">
      <dgm:prSet/>
      <dgm:spPr/>
      <dgm:t>
        <a:bodyPr/>
        <a:lstStyle/>
        <a:p>
          <a:endParaRPr lang="en-US"/>
        </a:p>
      </dgm:t>
    </dgm:pt>
    <dgm:pt modelId="{7E6A262B-215F-4E10-8C3B-DDC434A21D37}" type="sibTrans" cxnId="{7B9A76E9-C5C9-46B1-8203-DA0BD1C0737D}">
      <dgm:prSet/>
      <dgm:spPr/>
      <dgm:t>
        <a:bodyPr/>
        <a:lstStyle/>
        <a:p>
          <a:endParaRPr lang="en-US"/>
        </a:p>
      </dgm:t>
    </dgm:pt>
    <dgm:pt modelId="{29890DA5-80B9-427A-9907-9FE99572A17B}">
      <dgm:prSet custT="1"/>
      <dgm:spPr/>
      <dgm:t>
        <a:bodyPr/>
        <a:lstStyle/>
        <a:p>
          <a:r>
            <a:rPr lang="en-US" sz="3600" dirty="0"/>
            <a:t>In 10 lakh pop / Census-2011</a:t>
          </a:r>
        </a:p>
      </dgm:t>
    </dgm:pt>
    <dgm:pt modelId="{2615D6E9-0FA2-4560-82D2-0D3E703BB842}" type="parTrans" cxnId="{4B18C65A-8F8C-46C1-9F46-102397F5BA48}">
      <dgm:prSet/>
      <dgm:spPr/>
      <dgm:t>
        <a:bodyPr/>
        <a:lstStyle/>
        <a:p>
          <a:endParaRPr lang="en-US"/>
        </a:p>
      </dgm:t>
    </dgm:pt>
    <dgm:pt modelId="{DD0D8E6E-7877-45F0-A474-CF6B56159D84}" type="sibTrans" cxnId="{4B18C65A-8F8C-46C1-9F46-102397F5BA48}">
      <dgm:prSet/>
      <dgm:spPr/>
      <dgm:t>
        <a:bodyPr/>
        <a:lstStyle/>
        <a:p>
          <a:endParaRPr lang="en-US"/>
        </a:p>
      </dgm:t>
    </dgm:pt>
    <dgm:pt modelId="{74EE51E9-3A5A-4984-94D6-E41A7DA03BFE}">
      <dgm:prSet custT="1"/>
      <dgm:spPr/>
      <dgm:t>
        <a:bodyPr/>
        <a:lstStyle/>
        <a:p>
          <a:r>
            <a:rPr lang="en-US" sz="3600" dirty="0"/>
            <a:t>Only selected States/UT</a:t>
          </a:r>
        </a:p>
      </dgm:t>
    </dgm:pt>
    <dgm:pt modelId="{BC987970-FB13-4B60-87EB-E4A41D8574BC}" type="parTrans" cxnId="{40C29BE2-0FE4-47A4-92C3-5D223D327E11}">
      <dgm:prSet/>
      <dgm:spPr/>
      <dgm:t>
        <a:bodyPr/>
        <a:lstStyle/>
        <a:p>
          <a:endParaRPr lang="en-US"/>
        </a:p>
      </dgm:t>
    </dgm:pt>
    <dgm:pt modelId="{D947F462-0856-4FAF-BDE1-D58517121FA4}" type="sibTrans" cxnId="{40C29BE2-0FE4-47A4-92C3-5D223D327E11}">
      <dgm:prSet/>
      <dgm:spPr/>
      <dgm:t>
        <a:bodyPr/>
        <a:lstStyle/>
        <a:p>
          <a:endParaRPr lang="en-US"/>
        </a:p>
      </dgm:t>
    </dgm:pt>
    <dgm:pt modelId="{A4FB582F-E895-4265-811D-59F47124B451}" type="pres">
      <dgm:prSet presAssocID="{CF3A94C4-C2ED-4648-93CF-C6C15E07D551}" presName="diagram" presStyleCnt="0">
        <dgm:presLayoutVars>
          <dgm:dir/>
          <dgm:resizeHandles val="exact"/>
        </dgm:presLayoutVars>
      </dgm:prSet>
      <dgm:spPr/>
    </dgm:pt>
    <dgm:pt modelId="{C99BF5DB-3342-487F-BF2F-B09FFBB4948F}" type="pres">
      <dgm:prSet presAssocID="{587E1B3F-40A0-43F3-9A4D-6489B823F90D}" presName="node" presStyleLbl="node1" presStyleIdx="0" presStyleCnt="1" custScaleX="61558" custLinFactNeighborX="-29505">
        <dgm:presLayoutVars>
          <dgm:bulletEnabled val="1"/>
        </dgm:presLayoutVars>
      </dgm:prSet>
      <dgm:spPr/>
    </dgm:pt>
  </dgm:ptLst>
  <dgm:cxnLst>
    <dgm:cxn modelId="{5359AF67-0F61-4716-AC5A-A35E8DA0679C}" type="presOf" srcId="{27FD3F47-A382-4A42-8BA8-E13823DF8891}" destId="{C99BF5DB-3342-487F-BF2F-B09FFBB4948F}" srcOrd="0" destOrd="2" presId="urn:microsoft.com/office/officeart/2005/8/layout/default"/>
    <dgm:cxn modelId="{B8ED3E04-4438-4FF7-B69D-0CA2C9AC2C18}" srcId="{587E1B3F-40A0-43F3-9A4D-6489B823F90D}" destId="{0C34D724-0B8B-4301-95FC-13A5362CD949}" srcOrd="0" destOrd="0" parTransId="{978FFDD7-7699-4F70-BE79-29B15E20511B}" sibTransId="{EA9D4586-F848-48EA-A5A4-E789125CA3E8}"/>
    <dgm:cxn modelId="{F5482684-E95F-4810-8DBC-D84F5F7D20AD}" type="presOf" srcId="{74EE51E9-3A5A-4984-94D6-E41A7DA03BFE}" destId="{C99BF5DB-3342-487F-BF2F-B09FFBB4948F}" srcOrd="0" destOrd="4" presId="urn:microsoft.com/office/officeart/2005/8/layout/default"/>
    <dgm:cxn modelId="{8A59B5F2-0ADC-43D5-9F29-8CAB86D00794}" type="presOf" srcId="{CF3A94C4-C2ED-4648-93CF-C6C15E07D551}" destId="{A4FB582F-E895-4265-811D-59F47124B451}" srcOrd="0" destOrd="0" presId="urn:microsoft.com/office/officeart/2005/8/layout/default"/>
    <dgm:cxn modelId="{A5965166-3B02-4C5A-808C-215A1EF623D1}" type="presOf" srcId="{0C34D724-0B8B-4301-95FC-13A5362CD949}" destId="{C99BF5DB-3342-487F-BF2F-B09FFBB4948F}" srcOrd="0" destOrd="1" presId="urn:microsoft.com/office/officeart/2005/8/layout/default"/>
    <dgm:cxn modelId="{7B9A76E9-C5C9-46B1-8203-DA0BD1C0737D}" srcId="{587E1B3F-40A0-43F3-9A4D-6489B823F90D}" destId="{27FD3F47-A382-4A42-8BA8-E13823DF8891}" srcOrd="1" destOrd="0" parTransId="{358BFB6C-8BC1-4104-A2E9-C206B7CD4132}" sibTransId="{7E6A262B-215F-4E10-8C3B-DDC434A21D37}"/>
    <dgm:cxn modelId="{75B22814-0F99-40C0-8223-C8CF7204F50E}" srcId="{CF3A94C4-C2ED-4648-93CF-C6C15E07D551}" destId="{587E1B3F-40A0-43F3-9A4D-6489B823F90D}" srcOrd="0" destOrd="0" parTransId="{5FDD05A2-9E85-4B7E-8598-7E9F76DEF720}" sibTransId="{27D7DB91-0C7D-41F7-B113-496A266ABBC0}"/>
    <dgm:cxn modelId="{C5F7298D-4048-4CE5-80A8-A1B18ED67D83}" type="presOf" srcId="{587E1B3F-40A0-43F3-9A4D-6489B823F90D}" destId="{C99BF5DB-3342-487F-BF2F-B09FFBB4948F}" srcOrd="0" destOrd="0" presId="urn:microsoft.com/office/officeart/2005/8/layout/default"/>
    <dgm:cxn modelId="{40C29BE2-0FE4-47A4-92C3-5D223D327E11}" srcId="{587E1B3F-40A0-43F3-9A4D-6489B823F90D}" destId="{74EE51E9-3A5A-4984-94D6-E41A7DA03BFE}" srcOrd="3" destOrd="0" parTransId="{BC987970-FB13-4B60-87EB-E4A41D8574BC}" sibTransId="{D947F462-0856-4FAF-BDE1-D58517121FA4}"/>
    <dgm:cxn modelId="{4B18C65A-8F8C-46C1-9F46-102397F5BA48}" srcId="{587E1B3F-40A0-43F3-9A4D-6489B823F90D}" destId="{29890DA5-80B9-427A-9907-9FE99572A17B}" srcOrd="2" destOrd="0" parTransId="{2615D6E9-0FA2-4560-82D2-0D3E703BB842}" sibTransId="{DD0D8E6E-7877-45F0-A474-CF6B56159D84}"/>
    <dgm:cxn modelId="{58BB1E21-7CA7-4699-9BCE-D708FC2F22CF}" type="presOf" srcId="{29890DA5-80B9-427A-9907-9FE99572A17B}" destId="{C99BF5DB-3342-487F-BF2F-B09FFBB4948F}" srcOrd="0" destOrd="3" presId="urn:microsoft.com/office/officeart/2005/8/layout/default"/>
    <dgm:cxn modelId="{704E55D8-2A75-44C7-87F0-34D9CAEBBFC1}" type="presParOf" srcId="{A4FB582F-E895-4265-811D-59F47124B451}" destId="{C99BF5DB-3342-487F-BF2F-B09FFBB4948F}"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3A94C4-C2ED-4648-93CF-C6C15E07D5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8561846-0445-4E52-BF68-3007DF9B6E4A}">
      <dgm:prSet/>
      <dgm:spPr/>
      <dgm:t>
        <a:bodyPr/>
        <a:lstStyle/>
        <a:p>
          <a:r>
            <a:rPr lang="en-US" dirty="0"/>
            <a:t>PSU-Petro Refine; Power-exchange</a:t>
          </a:r>
        </a:p>
      </dgm:t>
    </dgm:pt>
    <dgm:pt modelId="{378CEEDD-FDFD-46F7-B709-B2306DAB5FE7}" type="parTrans" cxnId="{71E3F42A-4A81-4909-824D-3346B934B0BC}">
      <dgm:prSet/>
      <dgm:spPr/>
      <dgm:t>
        <a:bodyPr/>
        <a:lstStyle/>
        <a:p>
          <a:endParaRPr lang="en-US"/>
        </a:p>
      </dgm:t>
    </dgm:pt>
    <dgm:pt modelId="{9594A1F2-AC3A-45C9-8F0C-95443D421C03}" type="sibTrans" cxnId="{71E3F42A-4A81-4909-824D-3346B934B0BC}">
      <dgm:prSet/>
      <dgm:spPr/>
      <dgm:t>
        <a:bodyPr/>
        <a:lstStyle/>
        <a:p>
          <a:endParaRPr lang="en-US"/>
        </a:p>
      </dgm:t>
    </dgm:pt>
    <dgm:pt modelId="{857466C2-E40F-4233-A6D4-005F99C6C4FE}">
      <dgm:prSet/>
      <dgm:spPr/>
      <dgm:t>
        <a:bodyPr/>
        <a:lstStyle/>
        <a:p>
          <a:r>
            <a:rPr lang="en-US" dirty="0"/>
            <a:t>Defense (FPI-24%); private security agencies</a:t>
          </a:r>
        </a:p>
      </dgm:t>
    </dgm:pt>
    <dgm:pt modelId="{D7BE1A38-3050-4324-9990-27B9BCC756C3}" type="parTrans" cxnId="{6B0E38BA-B647-4E1F-BB72-1CFFB0D8BDC4}">
      <dgm:prSet/>
      <dgm:spPr/>
      <dgm:t>
        <a:bodyPr/>
        <a:lstStyle/>
        <a:p>
          <a:endParaRPr lang="en-US"/>
        </a:p>
      </dgm:t>
    </dgm:pt>
    <dgm:pt modelId="{6EBA8B62-3E82-4649-9FAA-9A00191915DE}" type="sibTrans" cxnId="{6B0E38BA-B647-4E1F-BB72-1CFFB0D8BDC4}">
      <dgm:prSet/>
      <dgm:spPr/>
      <dgm:t>
        <a:bodyPr/>
        <a:lstStyle/>
        <a:p>
          <a:endParaRPr lang="en-US"/>
        </a:p>
      </dgm:t>
    </dgm:pt>
    <dgm:pt modelId="{5C0D5446-D05B-493E-B796-047953EB4CDE}">
      <dgm:prSet/>
      <dgm:spPr/>
      <dgm:t>
        <a:bodyPr/>
        <a:lstStyle/>
        <a:p>
          <a:r>
            <a:rPr lang="en-US" dirty="0"/>
            <a:t>Cable</a:t>
          </a:r>
        </a:p>
      </dgm:t>
    </dgm:pt>
    <dgm:pt modelId="{BA1F8229-FCFA-4C0C-9C8C-340DE74A8ECB}" type="parTrans" cxnId="{40B14019-2434-4D19-98B1-D92FAAC4475F}">
      <dgm:prSet/>
      <dgm:spPr/>
    </dgm:pt>
    <dgm:pt modelId="{6F316238-DEEE-4E3B-B5B7-15580140DCDE}" type="sibTrans" cxnId="{40B14019-2434-4D19-98B1-D92FAAC4475F}">
      <dgm:prSet/>
      <dgm:spPr/>
    </dgm:pt>
    <dgm:pt modelId="{174983C2-ACFF-4DB2-83BA-269A27A03659}">
      <dgm:prSet/>
      <dgm:spPr/>
      <dgm:t>
        <a:bodyPr/>
        <a:lstStyle/>
        <a:p>
          <a:r>
            <a:rPr lang="en-US" dirty="0"/>
            <a:t>Insurance; Pension; Commodity exchange</a:t>
          </a:r>
        </a:p>
      </dgm:t>
    </dgm:pt>
    <dgm:pt modelId="{A5F8E11D-CE53-4A0D-A826-6546F18AD06A}" type="parTrans" cxnId="{8948CE07-E9E1-4703-80EA-93F1E431594C}">
      <dgm:prSet/>
      <dgm:spPr/>
    </dgm:pt>
    <dgm:pt modelId="{0DB27D60-7FE9-4A3E-B6F0-734EE72B14FB}" type="sibTrans" cxnId="{8948CE07-E9E1-4703-80EA-93F1E431594C}">
      <dgm:prSet/>
      <dgm:spPr/>
    </dgm:pt>
    <dgm:pt modelId="{4BA8CA03-C494-4D23-A9D4-FC9E5242E126}">
      <dgm:prSet/>
      <dgm:spPr/>
      <dgm:t>
        <a:bodyPr/>
        <a:lstStyle/>
        <a:p>
          <a:r>
            <a:rPr lang="en-US" dirty="0"/>
            <a:t>Airlines</a:t>
          </a:r>
        </a:p>
      </dgm:t>
    </dgm:pt>
    <dgm:pt modelId="{0D9E38A3-3CF3-49A5-944F-4493176AEEE1}" type="parTrans" cxnId="{F5A72899-1FF4-4531-AF29-FCB28021A1C6}">
      <dgm:prSet/>
      <dgm:spPr/>
    </dgm:pt>
    <dgm:pt modelId="{37229480-E406-4353-A98A-2246DC462D28}" type="sibTrans" cxnId="{F5A72899-1FF4-4531-AF29-FCB28021A1C6}">
      <dgm:prSet/>
      <dgm:spPr/>
    </dgm:pt>
    <dgm:pt modelId="{A4FB582F-E895-4265-811D-59F47124B451}" type="pres">
      <dgm:prSet presAssocID="{CF3A94C4-C2ED-4648-93CF-C6C15E07D551}" presName="diagram" presStyleCnt="0">
        <dgm:presLayoutVars>
          <dgm:dir/>
          <dgm:resizeHandles val="exact"/>
        </dgm:presLayoutVars>
      </dgm:prSet>
      <dgm:spPr/>
    </dgm:pt>
    <dgm:pt modelId="{5911ED72-0A04-4381-8686-8E202FE78A76}" type="pres">
      <dgm:prSet presAssocID="{18561846-0445-4E52-BF68-3007DF9B6E4A}" presName="node" presStyleLbl="node1" presStyleIdx="0" presStyleCnt="5">
        <dgm:presLayoutVars>
          <dgm:bulletEnabled val="1"/>
        </dgm:presLayoutVars>
      </dgm:prSet>
      <dgm:spPr/>
    </dgm:pt>
    <dgm:pt modelId="{79F7B312-6254-4528-9A11-E5B8215DC26A}" type="pres">
      <dgm:prSet presAssocID="{9594A1F2-AC3A-45C9-8F0C-95443D421C03}" presName="sibTrans" presStyleCnt="0"/>
      <dgm:spPr/>
    </dgm:pt>
    <dgm:pt modelId="{B95C4B7D-80D9-439B-8D0E-EFE22B4AC0DD}" type="pres">
      <dgm:prSet presAssocID="{857466C2-E40F-4233-A6D4-005F99C6C4FE}" presName="node" presStyleLbl="node1" presStyleIdx="1" presStyleCnt="5">
        <dgm:presLayoutVars>
          <dgm:bulletEnabled val="1"/>
        </dgm:presLayoutVars>
      </dgm:prSet>
      <dgm:spPr/>
    </dgm:pt>
    <dgm:pt modelId="{24BDAC37-8523-4CFF-9E4F-9C128A2E65FC}" type="pres">
      <dgm:prSet presAssocID="{6EBA8B62-3E82-4649-9FAA-9A00191915DE}" presName="sibTrans" presStyleCnt="0"/>
      <dgm:spPr/>
    </dgm:pt>
    <dgm:pt modelId="{8A2D82EC-3C6D-47CA-9406-9F3728B2603C}" type="pres">
      <dgm:prSet presAssocID="{5C0D5446-D05B-493E-B796-047953EB4CDE}" presName="node" presStyleLbl="node1" presStyleIdx="2" presStyleCnt="5">
        <dgm:presLayoutVars>
          <dgm:bulletEnabled val="1"/>
        </dgm:presLayoutVars>
      </dgm:prSet>
      <dgm:spPr/>
    </dgm:pt>
    <dgm:pt modelId="{347954F1-3042-4AC0-8D38-2C417EB3107E}" type="pres">
      <dgm:prSet presAssocID="{6F316238-DEEE-4E3B-B5B7-15580140DCDE}" presName="sibTrans" presStyleCnt="0"/>
      <dgm:spPr/>
    </dgm:pt>
    <dgm:pt modelId="{9DA13A3B-8CC2-45E5-99C9-08B530B54FE3}" type="pres">
      <dgm:prSet presAssocID="{174983C2-ACFF-4DB2-83BA-269A27A03659}" presName="node" presStyleLbl="node1" presStyleIdx="3" presStyleCnt="5">
        <dgm:presLayoutVars>
          <dgm:bulletEnabled val="1"/>
        </dgm:presLayoutVars>
      </dgm:prSet>
      <dgm:spPr/>
    </dgm:pt>
    <dgm:pt modelId="{048AA4EB-47AC-448F-818A-084CF9C7E5BA}" type="pres">
      <dgm:prSet presAssocID="{0DB27D60-7FE9-4A3E-B6F0-734EE72B14FB}" presName="sibTrans" presStyleCnt="0"/>
      <dgm:spPr/>
    </dgm:pt>
    <dgm:pt modelId="{F191E2DA-FF95-42A9-9305-9EA896B1BEFE}" type="pres">
      <dgm:prSet presAssocID="{4BA8CA03-C494-4D23-A9D4-FC9E5242E126}" presName="node" presStyleLbl="node1" presStyleIdx="4" presStyleCnt="5">
        <dgm:presLayoutVars>
          <dgm:bulletEnabled val="1"/>
        </dgm:presLayoutVars>
      </dgm:prSet>
      <dgm:spPr/>
    </dgm:pt>
  </dgm:ptLst>
  <dgm:cxnLst>
    <dgm:cxn modelId="{2D27AF55-C15E-4D5F-8ADD-E3ECC4BAB86C}" type="presOf" srcId="{5C0D5446-D05B-493E-B796-047953EB4CDE}" destId="{8A2D82EC-3C6D-47CA-9406-9F3728B2603C}" srcOrd="0" destOrd="0" presId="urn:microsoft.com/office/officeart/2005/8/layout/default"/>
    <dgm:cxn modelId="{6B0E38BA-B647-4E1F-BB72-1CFFB0D8BDC4}" srcId="{CF3A94C4-C2ED-4648-93CF-C6C15E07D551}" destId="{857466C2-E40F-4233-A6D4-005F99C6C4FE}" srcOrd="1" destOrd="0" parTransId="{D7BE1A38-3050-4324-9990-27B9BCC756C3}" sibTransId="{6EBA8B62-3E82-4649-9FAA-9A00191915DE}"/>
    <dgm:cxn modelId="{40B14019-2434-4D19-98B1-D92FAAC4475F}" srcId="{CF3A94C4-C2ED-4648-93CF-C6C15E07D551}" destId="{5C0D5446-D05B-493E-B796-047953EB4CDE}" srcOrd="2" destOrd="0" parTransId="{BA1F8229-FCFA-4C0C-9C8C-340DE74A8ECB}" sibTransId="{6F316238-DEEE-4E3B-B5B7-15580140DCDE}"/>
    <dgm:cxn modelId="{DAFE23D8-313E-4D1A-8A16-591A2C40D7B5}" type="presOf" srcId="{857466C2-E40F-4233-A6D4-005F99C6C4FE}" destId="{B95C4B7D-80D9-439B-8D0E-EFE22B4AC0DD}" srcOrd="0" destOrd="0" presId="urn:microsoft.com/office/officeart/2005/8/layout/default"/>
    <dgm:cxn modelId="{A2EF7351-8504-4505-8EC2-BE31C5A2D2EC}" type="presOf" srcId="{4BA8CA03-C494-4D23-A9D4-FC9E5242E126}" destId="{F191E2DA-FF95-42A9-9305-9EA896B1BEFE}" srcOrd="0" destOrd="0" presId="urn:microsoft.com/office/officeart/2005/8/layout/default"/>
    <dgm:cxn modelId="{4B456C8A-59C1-4DFA-A980-DFBF7D20E45B}" type="presOf" srcId="{174983C2-ACFF-4DB2-83BA-269A27A03659}" destId="{9DA13A3B-8CC2-45E5-99C9-08B530B54FE3}" srcOrd="0" destOrd="0" presId="urn:microsoft.com/office/officeart/2005/8/layout/default"/>
    <dgm:cxn modelId="{F5A72899-1FF4-4531-AF29-FCB28021A1C6}" srcId="{CF3A94C4-C2ED-4648-93CF-C6C15E07D551}" destId="{4BA8CA03-C494-4D23-A9D4-FC9E5242E126}" srcOrd="4" destOrd="0" parTransId="{0D9E38A3-3CF3-49A5-944F-4493176AEEE1}" sibTransId="{37229480-E406-4353-A98A-2246DC462D28}"/>
    <dgm:cxn modelId="{71E3F42A-4A81-4909-824D-3346B934B0BC}" srcId="{CF3A94C4-C2ED-4648-93CF-C6C15E07D551}" destId="{18561846-0445-4E52-BF68-3007DF9B6E4A}" srcOrd="0" destOrd="0" parTransId="{378CEEDD-FDFD-46F7-B709-B2306DAB5FE7}" sibTransId="{9594A1F2-AC3A-45C9-8F0C-95443D421C03}"/>
    <dgm:cxn modelId="{82023F4A-5200-414B-A52E-8E59BDCD8856}" type="presOf" srcId="{18561846-0445-4E52-BF68-3007DF9B6E4A}" destId="{5911ED72-0A04-4381-8686-8E202FE78A76}" srcOrd="0" destOrd="0" presId="urn:microsoft.com/office/officeart/2005/8/layout/default"/>
    <dgm:cxn modelId="{8948CE07-E9E1-4703-80EA-93F1E431594C}" srcId="{CF3A94C4-C2ED-4648-93CF-C6C15E07D551}" destId="{174983C2-ACFF-4DB2-83BA-269A27A03659}" srcOrd="3" destOrd="0" parTransId="{A5F8E11D-CE53-4A0D-A826-6546F18AD06A}" sibTransId="{0DB27D60-7FE9-4A3E-B6F0-734EE72B14FB}"/>
    <dgm:cxn modelId="{8A59B5F2-0ADC-43D5-9F29-8CAB86D00794}" type="presOf" srcId="{CF3A94C4-C2ED-4648-93CF-C6C15E07D551}" destId="{A4FB582F-E895-4265-811D-59F47124B451}" srcOrd="0" destOrd="0" presId="urn:microsoft.com/office/officeart/2005/8/layout/default"/>
    <dgm:cxn modelId="{D21B33C5-E3C5-49C5-A6E1-33407390DAE0}" type="presParOf" srcId="{A4FB582F-E895-4265-811D-59F47124B451}" destId="{5911ED72-0A04-4381-8686-8E202FE78A76}" srcOrd="0" destOrd="0" presId="urn:microsoft.com/office/officeart/2005/8/layout/default"/>
    <dgm:cxn modelId="{42AA8A51-6B5D-4F50-A6CD-FED7B8BB1354}" type="presParOf" srcId="{A4FB582F-E895-4265-811D-59F47124B451}" destId="{79F7B312-6254-4528-9A11-E5B8215DC26A}" srcOrd="1" destOrd="0" presId="urn:microsoft.com/office/officeart/2005/8/layout/default"/>
    <dgm:cxn modelId="{A1768BDE-CBE6-4CF3-ACFF-1F38AF7D1E50}" type="presParOf" srcId="{A4FB582F-E895-4265-811D-59F47124B451}" destId="{B95C4B7D-80D9-439B-8D0E-EFE22B4AC0DD}" srcOrd="2" destOrd="0" presId="urn:microsoft.com/office/officeart/2005/8/layout/default"/>
    <dgm:cxn modelId="{8AC2F9FE-A923-4677-BE46-6A5FF700D982}" type="presParOf" srcId="{A4FB582F-E895-4265-811D-59F47124B451}" destId="{24BDAC37-8523-4CFF-9E4F-9C128A2E65FC}" srcOrd="3" destOrd="0" presId="urn:microsoft.com/office/officeart/2005/8/layout/default"/>
    <dgm:cxn modelId="{3394898F-B060-4F16-BCCA-4BA6F615068B}" type="presParOf" srcId="{A4FB582F-E895-4265-811D-59F47124B451}" destId="{8A2D82EC-3C6D-47CA-9406-9F3728B2603C}" srcOrd="4" destOrd="0" presId="urn:microsoft.com/office/officeart/2005/8/layout/default"/>
    <dgm:cxn modelId="{A949CCDC-505C-45E8-A2F4-7EECA5552DB9}" type="presParOf" srcId="{A4FB582F-E895-4265-811D-59F47124B451}" destId="{347954F1-3042-4AC0-8D38-2C417EB3107E}" srcOrd="5" destOrd="0" presId="urn:microsoft.com/office/officeart/2005/8/layout/default"/>
    <dgm:cxn modelId="{64DBADB6-6F1F-456F-8049-EE09E0081396}" type="presParOf" srcId="{A4FB582F-E895-4265-811D-59F47124B451}" destId="{9DA13A3B-8CC2-45E5-99C9-08B530B54FE3}" srcOrd="6" destOrd="0" presId="urn:microsoft.com/office/officeart/2005/8/layout/default"/>
    <dgm:cxn modelId="{E7035195-178D-400C-A71F-5794445BDC8A}" type="presParOf" srcId="{A4FB582F-E895-4265-811D-59F47124B451}" destId="{048AA4EB-47AC-448F-818A-084CF9C7E5BA}" srcOrd="7" destOrd="0" presId="urn:microsoft.com/office/officeart/2005/8/layout/default"/>
    <dgm:cxn modelId="{8B23A191-A05C-49A0-ADC0-82AF6D2EFED4}" type="presParOf" srcId="{A4FB582F-E895-4265-811D-59F47124B451}" destId="{F191E2DA-FF95-42A9-9305-9EA896B1BEFE}"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F3A94C4-C2ED-4648-93CF-C6C15E07D5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6930A7A-E0AA-411D-B948-BF543FE187B6}">
      <dgm:prSet/>
      <dgm:spPr/>
      <dgm:t>
        <a:bodyPr/>
        <a:lstStyle/>
        <a:p>
          <a:r>
            <a:rPr lang="en-US" dirty="0"/>
            <a:t>FM Radio</a:t>
          </a:r>
        </a:p>
      </dgm:t>
    </dgm:pt>
    <dgm:pt modelId="{F9D4232C-AA43-47BF-8D04-C108594A2218}" type="parTrans" cxnId="{43545D39-ABD0-4FEB-86F1-4E40B58240B9}">
      <dgm:prSet/>
      <dgm:spPr/>
    </dgm:pt>
    <dgm:pt modelId="{1D645096-185A-42F9-AD08-75BDEE217A36}" type="sibTrans" cxnId="{43545D39-ABD0-4FEB-86F1-4E40B58240B9}">
      <dgm:prSet/>
      <dgm:spPr/>
    </dgm:pt>
    <dgm:pt modelId="{DC64DB44-15E7-4654-90B6-821B91016D4F}">
      <dgm:prSet/>
      <dgm:spPr/>
      <dgm:t>
        <a:bodyPr/>
        <a:lstStyle/>
        <a:p>
          <a:r>
            <a:rPr lang="en-US" dirty="0"/>
            <a:t>Print Media</a:t>
          </a:r>
        </a:p>
      </dgm:t>
    </dgm:pt>
    <dgm:pt modelId="{7831265E-5BAC-49AD-A20E-A5E7A66EBE28}" type="parTrans" cxnId="{01CE6245-835C-4D79-A3A8-6FD739FDB99E}">
      <dgm:prSet/>
      <dgm:spPr/>
    </dgm:pt>
    <dgm:pt modelId="{639A3FCB-9AC0-4390-BA64-CD5A21603354}" type="sibTrans" cxnId="{01CE6245-835C-4D79-A3A8-6FD739FDB99E}">
      <dgm:prSet/>
      <dgm:spPr/>
    </dgm:pt>
    <dgm:pt modelId="{EA11BD3C-A170-4F2F-9DB1-314AE83A5113}">
      <dgm:prSet/>
      <dgm:spPr/>
      <dgm:t>
        <a:bodyPr/>
        <a:lstStyle/>
        <a:p>
          <a:r>
            <a:rPr lang="en-US" dirty="0"/>
            <a:t>Public Sector Banks- 20% MAX</a:t>
          </a:r>
        </a:p>
      </dgm:t>
    </dgm:pt>
    <dgm:pt modelId="{9232F156-A562-4CD9-9AAC-57D49ADC3A19}" type="parTrans" cxnId="{D815D585-E9BE-45D0-8A87-D57D48D615D8}">
      <dgm:prSet/>
      <dgm:spPr/>
    </dgm:pt>
    <dgm:pt modelId="{A200E310-EA2F-47C4-B21F-D300045D0B35}" type="sibTrans" cxnId="{D815D585-E9BE-45D0-8A87-D57D48D615D8}">
      <dgm:prSet/>
      <dgm:spPr/>
    </dgm:pt>
    <dgm:pt modelId="{A4FB582F-E895-4265-811D-59F47124B451}" type="pres">
      <dgm:prSet presAssocID="{CF3A94C4-C2ED-4648-93CF-C6C15E07D551}" presName="diagram" presStyleCnt="0">
        <dgm:presLayoutVars>
          <dgm:dir/>
          <dgm:resizeHandles val="exact"/>
        </dgm:presLayoutVars>
      </dgm:prSet>
      <dgm:spPr/>
    </dgm:pt>
    <dgm:pt modelId="{01FD99E1-1461-48B8-9274-ADA5F3679809}" type="pres">
      <dgm:prSet presAssocID="{C6930A7A-E0AA-411D-B948-BF543FE187B6}" presName="node" presStyleLbl="node1" presStyleIdx="0" presStyleCnt="3">
        <dgm:presLayoutVars>
          <dgm:bulletEnabled val="1"/>
        </dgm:presLayoutVars>
      </dgm:prSet>
      <dgm:spPr/>
    </dgm:pt>
    <dgm:pt modelId="{31853302-E6D5-4378-B083-962B464340D1}" type="pres">
      <dgm:prSet presAssocID="{1D645096-185A-42F9-AD08-75BDEE217A36}" presName="sibTrans" presStyleCnt="0"/>
      <dgm:spPr/>
    </dgm:pt>
    <dgm:pt modelId="{D2AB2F66-2ED0-449E-A322-B99C392B0FA6}" type="pres">
      <dgm:prSet presAssocID="{DC64DB44-15E7-4654-90B6-821B91016D4F}" presName="node" presStyleLbl="node1" presStyleIdx="1" presStyleCnt="3">
        <dgm:presLayoutVars>
          <dgm:bulletEnabled val="1"/>
        </dgm:presLayoutVars>
      </dgm:prSet>
      <dgm:spPr/>
    </dgm:pt>
    <dgm:pt modelId="{6B488A8F-5CF7-4BA8-BE33-DDD86C9E8358}" type="pres">
      <dgm:prSet presAssocID="{639A3FCB-9AC0-4390-BA64-CD5A21603354}" presName="sibTrans" presStyleCnt="0"/>
      <dgm:spPr/>
    </dgm:pt>
    <dgm:pt modelId="{2A02312C-478D-49B9-9EAF-33E522F9969E}" type="pres">
      <dgm:prSet presAssocID="{EA11BD3C-A170-4F2F-9DB1-314AE83A5113}" presName="node" presStyleLbl="node1" presStyleIdx="2" presStyleCnt="3">
        <dgm:presLayoutVars>
          <dgm:bulletEnabled val="1"/>
        </dgm:presLayoutVars>
      </dgm:prSet>
      <dgm:spPr/>
    </dgm:pt>
  </dgm:ptLst>
  <dgm:cxnLst>
    <dgm:cxn modelId="{8A59B5F2-0ADC-43D5-9F29-8CAB86D00794}" type="presOf" srcId="{CF3A94C4-C2ED-4648-93CF-C6C15E07D551}" destId="{A4FB582F-E895-4265-811D-59F47124B451}" srcOrd="0" destOrd="0" presId="urn:microsoft.com/office/officeart/2005/8/layout/default"/>
    <dgm:cxn modelId="{9AD6BA81-DC65-478E-A33F-EA2D60BEA00F}" type="presOf" srcId="{EA11BD3C-A170-4F2F-9DB1-314AE83A5113}" destId="{2A02312C-478D-49B9-9EAF-33E522F9969E}" srcOrd="0" destOrd="0" presId="urn:microsoft.com/office/officeart/2005/8/layout/default"/>
    <dgm:cxn modelId="{096B1085-3BFF-4A4F-BA74-F0C45B0FBF60}" type="presOf" srcId="{C6930A7A-E0AA-411D-B948-BF543FE187B6}" destId="{01FD99E1-1461-48B8-9274-ADA5F3679809}" srcOrd="0" destOrd="0" presId="urn:microsoft.com/office/officeart/2005/8/layout/default"/>
    <dgm:cxn modelId="{43545D39-ABD0-4FEB-86F1-4E40B58240B9}" srcId="{CF3A94C4-C2ED-4648-93CF-C6C15E07D551}" destId="{C6930A7A-E0AA-411D-B948-BF543FE187B6}" srcOrd="0" destOrd="0" parTransId="{F9D4232C-AA43-47BF-8D04-C108594A2218}" sibTransId="{1D645096-185A-42F9-AD08-75BDEE217A36}"/>
    <dgm:cxn modelId="{17FAB9D1-C574-4CFE-A239-876DF75CBE6C}" type="presOf" srcId="{DC64DB44-15E7-4654-90B6-821B91016D4F}" destId="{D2AB2F66-2ED0-449E-A322-B99C392B0FA6}" srcOrd="0" destOrd="0" presId="urn:microsoft.com/office/officeart/2005/8/layout/default"/>
    <dgm:cxn modelId="{01CE6245-835C-4D79-A3A8-6FD739FDB99E}" srcId="{CF3A94C4-C2ED-4648-93CF-C6C15E07D551}" destId="{DC64DB44-15E7-4654-90B6-821B91016D4F}" srcOrd="1" destOrd="0" parTransId="{7831265E-5BAC-49AD-A20E-A5E7A66EBE28}" sibTransId="{639A3FCB-9AC0-4390-BA64-CD5A21603354}"/>
    <dgm:cxn modelId="{D815D585-E9BE-45D0-8A87-D57D48D615D8}" srcId="{CF3A94C4-C2ED-4648-93CF-C6C15E07D551}" destId="{EA11BD3C-A170-4F2F-9DB1-314AE83A5113}" srcOrd="2" destOrd="0" parTransId="{9232F156-A562-4CD9-9AAC-57D49ADC3A19}" sibTransId="{A200E310-EA2F-47C4-B21F-D300045D0B35}"/>
    <dgm:cxn modelId="{D1848B18-4179-477A-A707-911E45282815}" type="presParOf" srcId="{A4FB582F-E895-4265-811D-59F47124B451}" destId="{01FD99E1-1461-48B8-9274-ADA5F3679809}" srcOrd="0" destOrd="0" presId="urn:microsoft.com/office/officeart/2005/8/layout/default"/>
    <dgm:cxn modelId="{F197D62A-910F-4A60-9D0E-7A9C7342C4DE}" type="presParOf" srcId="{A4FB582F-E895-4265-811D-59F47124B451}" destId="{31853302-E6D5-4378-B083-962B464340D1}" srcOrd="1" destOrd="0" presId="urn:microsoft.com/office/officeart/2005/8/layout/default"/>
    <dgm:cxn modelId="{D98C4E9E-F221-43D1-970C-0B3D7B4F2FD9}" type="presParOf" srcId="{A4FB582F-E895-4265-811D-59F47124B451}" destId="{D2AB2F66-2ED0-449E-A322-B99C392B0FA6}" srcOrd="2" destOrd="0" presId="urn:microsoft.com/office/officeart/2005/8/layout/default"/>
    <dgm:cxn modelId="{187701F7-8FBC-4354-A2A3-90BE2113DBCB}" type="presParOf" srcId="{A4FB582F-E895-4265-811D-59F47124B451}" destId="{6B488A8F-5CF7-4BA8-BE33-DDD86C9E8358}" srcOrd="3" destOrd="0" presId="urn:microsoft.com/office/officeart/2005/8/layout/default"/>
    <dgm:cxn modelId="{8AE8632E-B529-4159-87F4-126D60616E96}" type="presParOf" srcId="{A4FB582F-E895-4265-811D-59F47124B451}" destId="{2A02312C-478D-49B9-9EAF-33E522F9969E}"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F3A94C4-C2ED-4648-93CF-C6C15E07D551}"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C6930A7A-E0AA-411D-B948-BF543FE187B6}">
      <dgm:prSet/>
      <dgm:spPr/>
      <dgm:t>
        <a:bodyPr/>
        <a:lstStyle/>
        <a:p>
          <a:r>
            <a:rPr lang="en-US" dirty="0"/>
            <a:t>Lottery, Chit funds, Nidhi fund</a:t>
          </a:r>
        </a:p>
      </dgm:t>
    </dgm:pt>
    <dgm:pt modelId="{F9D4232C-AA43-47BF-8D04-C108594A2218}" type="parTrans" cxnId="{43545D39-ABD0-4FEB-86F1-4E40B58240B9}">
      <dgm:prSet/>
      <dgm:spPr/>
      <dgm:t>
        <a:bodyPr/>
        <a:lstStyle/>
        <a:p>
          <a:endParaRPr lang="en-US"/>
        </a:p>
      </dgm:t>
    </dgm:pt>
    <dgm:pt modelId="{1D645096-185A-42F9-AD08-75BDEE217A36}" type="sibTrans" cxnId="{43545D39-ABD0-4FEB-86F1-4E40B58240B9}">
      <dgm:prSet/>
      <dgm:spPr/>
      <dgm:t>
        <a:bodyPr/>
        <a:lstStyle/>
        <a:p>
          <a:endParaRPr lang="en-US"/>
        </a:p>
      </dgm:t>
    </dgm:pt>
    <dgm:pt modelId="{605D5036-8F84-470B-9D37-63257CAC2EC9}">
      <dgm:prSet/>
      <dgm:spPr/>
      <dgm:t>
        <a:bodyPr/>
        <a:lstStyle/>
        <a:p>
          <a:r>
            <a:rPr lang="en-US" dirty="0"/>
            <a:t>Betting, Gambling, Tobacco</a:t>
          </a:r>
        </a:p>
      </dgm:t>
    </dgm:pt>
    <dgm:pt modelId="{3389570F-DF1A-43B9-A257-DEDCF4678A0A}" type="parTrans" cxnId="{1C45BE54-B35F-4C70-B66E-5EE89B8F947D}">
      <dgm:prSet/>
      <dgm:spPr/>
      <dgm:t>
        <a:bodyPr/>
        <a:lstStyle/>
        <a:p>
          <a:endParaRPr lang="en-US"/>
        </a:p>
      </dgm:t>
    </dgm:pt>
    <dgm:pt modelId="{446B42C6-4CD8-476B-AA42-BD7DA0A18870}" type="sibTrans" cxnId="{1C45BE54-B35F-4C70-B66E-5EE89B8F947D}">
      <dgm:prSet/>
      <dgm:spPr/>
      <dgm:t>
        <a:bodyPr/>
        <a:lstStyle/>
        <a:p>
          <a:endParaRPr lang="en-US"/>
        </a:p>
      </dgm:t>
    </dgm:pt>
    <dgm:pt modelId="{1029CB1B-B8DC-4B2D-80B5-3BE3EEAD416C}">
      <dgm:prSet/>
      <dgm:spPr/>
      <dgm:t>
        <a:bodyPr/>
        <a:lstStyle/>
        <a:p>
          <a:r>
            <a:rPr lang="en-US" dirty="0"/>
            <a:t>Real estate business</a:t>
          </a:r>
        </a:p>
      </dgm:t>
    </dgm:pt>
    <dgm:pt modelId="{D72DECA4-5D5D-4B34-AA7E-6E104C19C5D4}" type="parTrans" cxnId="{97F55741-D5DD-47FB-B182-310BFADF992D}">
      <dgm:prSet/>
      <dgm:spPr/>
      <dgm:t>
        <a:bodyPr/>
        <a:lstStyle/>
        <a:p>
          <a:endParaRPr lang="en-US"/>
        </a:p>
      </dgm:t>
    </dgm:pt>
    <dgm:pt modelId="{5F3D6E44-8F6C-4703-A02E-BD665EAD38D9}" type="sibTrans" cxnId="{97F55741-D5DD-47FB-B182-310BFADF992D}">
      <dgm:prSet/>
      <dgm:spPr/>
      <dgm:t>
        <a:bodyPr/>
        <a:lstStyle/>
        <a:p>
          <a:endParaRPr lang="en-US"/>
        </a:p>
      </dgm:t>
    </dgm:pt>
    <dgm:pt modelId="{051D8E48-D49E-452C-8D45-A9BFD9963ADD}">
      <dgm:prSet/>
      <dgm:spPr/>
      <dgm:t>
        <a:bodyPr/>
        <a:lstStyle/>
        <a:p>
          <a:r>
            <a:rPr lang="en-US" dirty="0"/>
            <a:t>Atomic  energy.</a:t>
          </a:r>
        </a:p>
      </dgm:t>
    </dgm:pt>
    <dgm:pt modelId="{37E34848-39BF-45DF-BAF9-B5A788118793}" type="parTrans" cxnId="{A94AC670-4ABD-4FC3-90ED-D0E6B2FB3D59}">
      <dgm:prSet/>
      <dgm:spPr/>
      <dgm:t>
        <a:bodyPr/>
        <a:lstStyle/>
        <a:p>
          <a:endParaRPr lang="en-US"/>
        </a:p>
      </dgm:t>
    </dgm:pt>
    <dgm:pt modelId="{1D583654-21E1-40CF-A5C6-205D9ECBD4B9}" type="sibTrans" cxnId="{A94AC670-4ABD-4FC3-90ED-D0E6B2FB3D59}">
      <dgm:prSet/>
      <dgm:spPr/>
      <dgm:t>
        <a:bodyPr/>
        <a:lstStyle/>
        <a:p>
          <a:endParaRPr lang="en-US"/>
        </a:p>
      </dgm:t>
    </dgm:pt>
    <dgm:pt modelId="{4D929CA4-4EEA-4187-8F48-FE53B0D6E7B2}">
      <dgm:prSet/>
      <dgm:spPr/>
      <dgm:t>
        <a:bodyPr/>
        <a:lstStyle/>
        <a:p>
          <a:r>
            <a:rPr lang="en-US" dirty="0"/>
            <a:t>Railway transport (Metro permit)</a:t>
          </a:r>
        </a:p>
      </dgm:t>
    </dgm:pt>
    <dgm:pt modelId="{03FE9F7A-C6D9-4C44-9AB0-3312D9F6AC95}" type="parTrans" cxnId="{AD178540-7D0C-49C3-89B2-BBB63FCE198A}">
      <dgm:prSet/>
      <dgm:spPr/>
      <dgm:t>
        <a:bodyPr/>
        <a:lstStyle/>
        <a:p>
          <a:endParaRPr lang="en-US"/>
        </a:p>
      </dgm:t>
    </dgm:pt>
    <dgm:pt modelId="{3835A217-CA08-4E0A-B57C-194F214F23D9}" type="sibTrans" cxnId="{AD178540-7D0C-49C3-89B2-BBB63FCE198A}">
      <dgm:prSet/>
      <dgm:spPr/>
      <dgm:t>
        <a:bodyPr/>
        <a:lstStyle/>
        <a:p>
          <a:endParaRPr lang="en-US"/>
        </a:p>
      </dgm:t>
    </dgm:pt>
    <dgm:pt modelId="{9234C12E-1AF9-4817-AA20-EBF6692F081E}">
      <dgm:prSet/>
      <dgm:spPr/>
      <dgm:t>
        <a:bodyPr/>
        <a:lstStyle/>
        <a:p>
          <a:r>
            <a:rPr lang="en-US" dirty="0"/>
            <a:t>Farmhouse</a:t>
          </a:r>
        </a:p>
      </dgm:t>
    </dgm:pt>
    <dgm:pt modelId="{172CAEE4-495B-4228-81CB-217CCDFAFA10}" type="parTrans" cxnId="{AF1B7F67-B2F0-4A43-8131-8884900B9119}">
      <dgm:prSet/>
      <dgm:spPr/>
      <dgm:t>
        <a:bodyPr/>
        <a:lstStyle/>
        <a:p>
          <a:endParaRPr lang="en-US"/>
        </a:p>
      </dgm:t>
    </dgm:pt>
    <dgm:pt modelId="{9C7337E0-9DBB-4CA3-A93C-EC5F974BC3BC}" type="sibTrans" cxnId="{AF1B7F67-B2F0-4A43-8131-8884900B9119}">
      <dgm:prSet/>
      <dgm:spPr/>
      <dgm:t>
        <a:bodyPr/>
        <a:lstStyle/>
        <a:p>
          <a:endParaRPr lang="en-US"/>
        </a:p>
      </dgm:t>
    </dgm:pt>
    <dgm:pt modelId="{F902B17B-EC9C-47C5-A5B2-5DF7910631A6}">
      <dgm:prSet/>
      <dgm:spPr/>
      <dgm:t>
        <a:bodyPr/>
        <a:lstStyle/>
        <a:p>
          <a:r>
            <a:rPr lang="en-US" dirty="0"/>
            <a:t>Tobacco industry</a:t>
          </a:r>
        </a:p>
      </dgm:t>
    </dgm:pt>
    <dgm:pt modelId="{CD97646E-5E59-49BA-958F-564E888D30A1}" type="parTrans" cxnId="{5B028231-93E8-47E2-A65B-66BD01B60685}">
      <dgm:prSet/>
      <dgm:spPr/>
      <dgm:t>
        <a:bodyPr/>
        <a:lstStyle/>
        <a:p>
          <a:endParaRPr lang="en-US"/>
        </a:p>
      </dgm:t>
    </dgm:pt>
    <dgm:pt modelId="{B9BF95D4-FBDA-42AF-8A54-1BB00BDAD703}" type="sibTrans" cxnId="{5B028231-93E8-47E2-A65B-66BD01B60685}">
      <dgm:prSet/>
      <dgm:spPr/>
      <dgm:t>
        <a:bodyPr/>
        <a:lstStyle/>
        <a:p>
          <a:endParaRPr lang="en-US"/>
        </a:p>
      </dgm:t>
    </dgm:pt>
    <dgm:pt modelId="{843A2475-89B4-4BAA-B402-9980F7B1C1B0}">
      <dgm:prSet/>
      <dgm:spPr/>
      <dgm:t>
        <a:bodyPr/>
        <a:lstStyle/>
        <a:p>
          <a:r>
            <a:rPr lang="en-US" dirty="0"/>
            <a:t>B2C E-commerce :Inventory based</a:t>
          </a:r>
        </a:p>
      </dgm:t>
    </dgm:pt>
    <dgm:pt modelId="{762FA03C-0626-46E8-8E4B-C39E2CE612CC}" type="parTrans" cxnId="{66E386C2-EAD7-4419-AEA8-E50FF7CD72BA}">
      <dgm:prSet/>
      <dgm:spPr/>
    </dgm:pt>
    <dgm:pt modelId="{1DDDB19B-AAB2-45AA-8511-9143C1E269E9}" type="sibTrans" cxnId="{66E386C2-EAD7-4419-AEA8-E50FF7CD72BA}">
      <dgm:prSet/>
      <dgm:spPr/>
    </dgm:pt>
    <dgm:pt modelId="{A4FB582F-E895-4265-811D-59F47124B451}" type="pres">
      <dgm:prSet presAssocID="{CF3A94C4-C2ED-4648-93CF-C6C15E07D551}" presName="diagram" presStyleCnt="0">
        <dgm:presLayoutVars>
          <dgm:dir/>
          <dgm:resizeHandles val="exact"/>
        </dgm:presLayoutVars>
      </dgm:prSet>
      <dgm:spPr/>
    </dgm:pt>
    <dgm:pt modelId="{01FD99E1-1461-48B8-9274-ADA5F3679809}" type="pres">
      <dgm:prSet presAssocID="{C6930A7A-E0AA-411D-B948-BF543FE187B6}" presName="node" presStyleLbl="node1" presStyleIdx="0" presStyleCnt="8">
        <dgm:presLayoutVars>
          <dgm:bulletEnabled val="1"/>
        </dgm:presLayoutVars>
      </dgm:prSet>
      <dgm:spPr/>
    </dgm:pt>
    <dgm:pt modelId="{31853302-E6D5-4378-B083-962B464340D1}" type="pres">
      <dgm:prSet presAssocID="{1D645096-185A-42F9-AD08-75BDEE217A36}" presName="sibTrans" presStyleCnt="0"/>
      <dgm:spPr/>
    </dgm:pt>
    <dgm:pt modelId="{8542A23F-EECC-4CE1-A584-CDBB301D0AE0}" type="pres">
      <dgm:prSet presAssocID="{605D5036-8F84-470B-9D37-63257CAC2EC9}" presName="node" presStyleLbl="node1" presStyleIdx="1" presStyleCnt="8">
        <dgm:presLayoutVars>
          <dgm:bulletEnabled val="1"/>
        </dgm:presLayoutVars>
      </dgm:prSet>
      <dgm:spPr/>
    </dgm:pt>
    <dgm:pt modelId="{E531FD16-6018-4048-AF7A-228E25391211}" type="pres">
      <dgm:prSet presAssocID="{446B42C6-4CD8-476B-AA42-BD7DA0A18870}" presName="sibTrans" presStyleCnt="0"/>
      <dgm:spPr/>
    </dgm:pt>
    <dgm:pt modelId="{B5C50B9A-B289-4CE6-9001-B9D1BE749762}" type="pres">
      <dgm:prSet presAssocID="{1029CB1B-B8DC-4B2D-80B5-3BE3EEAD416C}" presName="node" presStyleLbl="node1" presStyleIdx="2" presStyleCnt="8">
        <dgm:presLayoutVars>
          <dgm:bulletEnabled val="1"/>
        </dgm:presLayoutVars>
      </dgm:prSet>
      <dgm:spPr/>
    </dgm:pt>
    <dgm:pt modelId="{5835F0A5-BC46-4176-92DB-725506D000BB}" type="pres">
      <dgm:prSet presAssocID="{5F3D6E44-8F6C-4703-A02E-BD665EAD38D9}" presName="sibTrans" presStyleCnt="0"/>
      <dgm:spPr/>
    </dgm:pt>
    <dgm:pt modelId="{97C04BCE-B861-4918-85B2-A90161624A63}" type="pres">
      <dgm:prSet presAssocID="{9234C12E-1AF9-4817-AA20-EBF6692F081E}" presName="node" presStyleLbl="node1" presStyleIdx="3" presStyleCnt="8">
        <dgm:presLayoutVars>
          <dgm:bulletEnabled val="1"/>
        </dgm:presLayoutVars>
      </dgm:prSet>
      <dgm:spPr/>
    </dgm:pt>
    <dgm:pt modelId="{A0487D8D-A701-40C6-96ED-057BE1659878}" type="pres">
      <dgm:prSet presAssocID="{9C7337E0-9DBB-4CA3-A93C-EC5F974BC3BC}" presName="sibTrans" presStyleCnt="0"/>
      <dgm:spPr/>
    </dgm:pt>
    <dgm:pt modelId="{5BBCA69F-D62A-4283-A6F4-49A38C94B588}" type="pres">
      <dgm:prSet presAssocID="{F902B17B-EC9C-47C5-A5B2-5DF7910631A6}" presName="node" presStyleLbl="node1" presStyleIdx="4" presStyleCnt="8">
        <dgm:presLayoutVars>
          <dgm:bulletEnabled val="1"/>
        </dgm:presLayoutVars>
      </dgm:prSet>
      <dgm:spPr/>
    </dgm:pt>
    <dgm:pt modelId="{9128EA79-A73B-4C5D-A559-375EBB91A018}" type="pres">
      <dgm:prSet presAssocID="{B9BF95D4-FBDA-42AF-8A54-1BB00BDAD703}" presName="sibTrans" presStyleCnt="0"/>
      <dgm:spPr/>
    </dgm:pt>
    <dgm:pt modelId="{F39EB6F1-970A-401C-A947-A913756E307D}" type="pres">
      <dgm:prSet presAssocID="{051D8E48-D49E-452C-8D45-A9BFD9963ADD}" presName="node" presStyleLbl="node1" presStyleIdx="5" presStyleCnt="8">
        <dgm:presLayoutVars>
          <dgm:bulletEnabled val="1"/>
        </dgm:presLayoutVars>
      </dgm:prSet>
      <dgm:spPr/>
    </dgm:pt>
    <dgm:pt modelId="{87BED008-FE5D-4C93-A19E-B2C7E5124A6D}" type="pres">
      <dgm:prSet presAssocID="{1D583654-21E1-40CF-A5C6-205D9ECBD4B9}" presName="sibTrans" presStyleCnt="0"/>
      <dgm:spPr/>
    </dgm:pt>
    <dgm:pt modelId="{86DD58D9-EE2D-4C59-A688-EC3DD1D0DA10}" type="pres">
      <dgm:prSet presAssocID="{4D929CA4-4EEA-4187-8F48-FE53B0D6E7B2}" presName="node" presStyleLbl="node1" presStyleIdx="6" presStyleCnt="8">
        <dgm:presLayoutVars>
          <dgm:bulletEnabled val="1"/>
        </dgm:presLayoutVars>
      </dgm:prSet>
      <dgm:spPr/>
    </dgm:pt>
    <dgm:pt modelId="{6B4993BD-9F4C-4981-B497-E59B19028F09}" type="pres">
      <dgm:prSet presAssocID="{3835A217-CA08-4E0A-B57C-194F214F23D9}" presName="sibTrans" presStyleCnt="0"/>
      <dgm:spPr/>
    </dgm:pt>
    <dgm:pt modelId="{0F23A784-02EB-4C49-A663-CDF501D04B6B}" type="pres">
      <dgm:prSet presAssocID="{843A2475-89B4-4BAA-B402-9980F7B1C1B0}" presName="node" presStyleLbl="node1" presStyleIdx="7" presStyleCnt="8">
        <dgm:presLayoutVars>
          <dgm:bulletEnabled val="1"/>
        </dgm:presLayoutVars>
      </dgm:prSet>
      <dgm:spPr/>
    </dgm:pt>
  </dgm:ptLst>
  <dgm:cxnLst>
    <dgm:cxn modelId="{0B34E67F-F97D-49AE-8C89-18B5185A81FA}" type="presOf" srcId="{F902B17B-EC9C-47C5-A5B2-5DF7910631A6}" destId="{5BBCA69F-D62A-4283-A6F4-49A38C94B588}" srcOrd="0" destOrd="0" presId="urn:microsoft.com/office/officeart/2005/8/layout/default"/>
    <dgm:cxn modelId="{36E5EA75-B3D2-47AE-AF94-FC48F00DB5B9}" type="presOf" srcId="{605D5036-8F84-470B-9D37-63257CAC2EC9}" destId="{8542A23F-EECC-4CE1-A584-CDBB301D0AE0}" srcOrd="0" destOrd="0" presId="urn:microsoft.com/office/officeart/2005/8/layout/default"/>
    <dgm:cxn modelId="{6E031AC1-6425-403A-A661-71CCB568B30A}" type="presOf" srcId="{9234C12E-1AF9-4817-AA20-EBF6692F081E}" destId="{97C04BCE-B861-4918-85B2-A90161624A63}" srcOrd="0" destOrd="0" presId="urn:microsoft.com/office/officeart/2005/8/layout/default"/>
    <dgm:cxn modelId="{97F55741-D5DD-47FB-B182-310BFADF992D}" srcId="{CF3A94C4-C2ED-4648-93CF-C6C15E07D551}" destId="{1029CB1B-B8DC-4B2D-80B5-3BE3EEAD416C}" srcOrd="2" destOrd="0" parTransId="{D72DECA4-5D5D-4B34-AA7E-6E104C19C5D4}" sibTransId="{5F3D6E44-8F6C-4703-A02E-BD665EAD38D9}"/>
    <dgm:cxn modelId="{AD178540-7D0C-49C3-89B2-BBB63FCE198A}" srcId="{CF3A94C4-C2ED-4648-93CF-C6C15E07D551}" destId="{4D929CA4-4EEA-4187-8F48-FE53B0D6E7B2}" srcOrd="6" destOrd="0" parTransId="{03FE9F7A-C6D9-4C44-9AB0-3312D9F6AC95}" sibTransId="{3835A217-CA08-4E0A-B57C-194F214F23D9}"/>
    <dgm:cxn modelId="{1C45BE54-B35F-4C70-B66E-5EE89B8F947D}" srcId="{CF3A94C4-C2ED-4648-93CF-C6C15E07D551}" destId="{605D5036-8F84-470B-9D37-63257CAC2EC9}" srcOrd="1" destOrd="0" parTransId="{3389570F-DF1A-43B9-A257-DEDCF4678A0A}" sibTransId="{446B42C6-4CD8-476B-AA42-BD7DA0A18870}"/>
    <dgm:cxn modelId="{43545D39-ABD0-4FEB-86F1-4E40B58240B9}" srcId="{CF3A94C4-C2ED-4648-93CF-C6C15E07D551}" destId="{C6930A7A-E0AA-411D-B948-BF543FE187B6}" srcOrd="0" destOrd="0" parTransId="{F9D4232C-AA43-47BF-8D04-C108594A2218}" sibTransId="{1D645096-185A-42F9-AD08-75BDEE217A36}"/>
    <dgm:cxn modelId="{5B028231-93E8-47E2-A65B-66BD01B60685}" srcId="{CF3A94C4-C2ED-4648-93CF-C6C15E07D551}" destId="{F902B17B-EC9C-47C5-A5B2-5DF7910631A6}" srcOrd="4" destOrd="0" parTransId="{CD97646E-5E59-49BA-958F-564E888D30A1}" sibTransId="{B9BF95D4-FBDA-42AF-8A54-1BB00BDAD703}"/>
    <dgm:cxn modelId="{10CF9658-00D7-453A-9023-A7985DC8BB37}" type="presOf" srcId="{4D929CA4-4EEA-4187-8F48-FE53B0D6E7B2}" destId="{86DD58D9-EE2D-4C59-A688-EC3DD1D0DA10}" srcOrd="0" destOrd="0" presId="urn:microsoft.com/office/officeart/2005/8/layout/default"/>
    <dgm:cxn modelId="{66E386C2-EAD7-4419-AEA8-E50FF7CD72BA}" srcId="{CF3A94C4-C2ED-4648-93CF-C6C15E07D551}" destId="{843A2475-89B4-4BAA-B402-9980F7B1C1B0}" srcOrd="7" destOrd="0" parTransId="{762FA03C-0626-46E8-8E4B-C39E2CE612CC}" sibTransId="{1DDDB19B-AAB2-45AA-8511-9143C1E269E9}"/>
    <dgm:cxn modelId="{AF1B7F67-B2F0-4A43-8131-8884900B9119}" srcId="{CF3A94C4-C2ED-4648-93CF-C6C15E07D551}" destId="{9234C12E-1AF9-4817-AA20-EBF6692F081E}" srcOrd="3" destOrd="0" parTransId="{172CAEE4-495B-4228-81CB-217CCDFAFA10}" sibTransId="{9C7337E0-9DBB-4CA3-A93C-EC5F974BC3BC}"/>
    <dgm:cxn modelId="{E6BD0D0F-A393-4612-9AB4-1492C540DBD5}" type="presOf" srcId="{843A2475-89B4-4BAA-B402-9980F7B1C1B0}" destId="{0F23A784-02EB-4C49-A663-CDF501D04B6B}" srcOrd="0" destOrd="0" presId="urn:microsoft.com/office/officeart/2005/8/layout/default"/>
    <dgm:cxn modelId="{A970C199-6816-463D-B3A6-2E62A85799F7}" type="presOf" srcId="{051D8E48-D49E-452C-8D45-A9BFD9963ADD}" destId="{F39EB6F1-970A-401C-A947-A913756E307D}" srcOrd="0" destOrd="0" presId="urn:microsoft.com/office/officeart/2005/8/layout/default"/>
    <dgm:cxn modelId="{096B1085-3BFF-4A4F-BA74-F0C45B0FBF60}" type="presOf" srcId="{C6930A7A-E0AA-411D-B948-BF543FE187B6}" destId="{01FD99E1-1461-48B8-9274-ADA5F3679809}" srcOrd="0" destOrd="0" presId="urn:microsoft.com/office/officeart/2005/8/layout/default"/>
    <dgm:cxn modelId="{22AEB50B-C6D7-4E1C-AC1C-BC4868237FBA}" type="presOf" srcId="{1029CB1B-B8DC-4B2D-80B5-3BE3EEAD416C}" destId="{B5C50B9A-B289-4CE6-9001-B9D1BE749762}" srcOrd="0" destOrd="0" presId="urn:microsoft.com/office/officeart/2005/8/layout/default"/>
    <dgm:cxn modelId="{8A59B5F2-0ADC-43D5-9F29-8CAB86D00794}" type="presOf" srcId="{CF3A94C4-C2ED-4648-93CF-C6C15E07D551}" destId="{A4FB582F-E895-4265-811D-59F47124B451}" srcOrd="0" destOrd="0" presId="urn:microsoft.com/office/officeart/2005/8/layout/default"/>
    <dgm:cxn modelId="{A94AC670-4ABD-4FC3-90ED-D0E6B2FB3D59}" srcId="{CF3A94C4-C2ED-4648-93CF-C6C15E07D551}" destId="{051D8E48-D49E-452C-8D45-A9BFD9963ADD}" srcOrd="5" destOrd="0" parTransId="{37E34848-39BF-45DF-BAF9-B5A788118793}" sibTransId="{1D583654-21E1-40CF-A5C6-205D9ECBD4B9}"/>
    <dgm:cxn modelId="{D1848B18-4179-477A-A707-911E45282815}" type="presParOf" srcId="{A4FB582F-E895-4265-811D-59F47124B451}" destId="{01FD99E1-1461-48B8-9274-ADA5F3679809}" srcOrd="0" destOrd="0" presId="urn:microsoft.com/office/officeart/2005/8/layout/default"/>
    <dgm:cxn modelId="{F197D62A-910F-4A60-9D0E-7A9C7342C4DE}" type="presParOf" srcId="{A4FB582F-E895-4265-811D-59F47124B451}" destId="{31853302-E6D5-4378-B083-962B464340D1}" srcOrd="1" destOrd="0" presId="urn:microsoft.com/office/officeart/2005/8/layout/default"/>
    <dgm:cxn modelId="{FA624C58-11AC-466D-A59E-C2D5D25E4049}" type="presParOf" srcId="{A4FB582F-E895-4265-811D-59F47124B451}" destId="{8542A23F-EECC-4CE1-A584-CDBB301D0AE0}" srcOrd="2" destOrd="0" presId="urn:microsoft.com/office/officeart/2005/8/layout/default"/>
    <dgm:cxn modelId="{B6B10AE6-2629-47BD-AF56-498074BD7A09}" type="presParOf" srcId="{A4FB582F-E895-4265-811D-59F47124B451}" destId="{E531FD16-6018-4048-AF7A-228E25391211}" srcOrd="3" destOrd="0" presId="urn:microsoft.com/office/officeart/2005/8/layout/default"/>
    <dgm:cxn modelId="{4318E17A-1139-4017-8E4C-F31790A81360}" type="presParOf" srcId="{A4FB582F-E895-4265-811D-59F47124B451}" destId="{B5C50B9A-B289-4CE6-9001-B9D1BE749762}" srcOrd="4" destOrd="0" presId="urn:microsoft.com/office/officeart/2005/8/layout/default"/>
    <dgm:cxn modelId="{7B93B623-6BD3-4DAD-AB16-7D38EE35B5E4}" type="presParOf" srcId="{A4FB582F-E895-4265-811D-59F47124B451}" destId="{5835F0A5-BC46-4176-92DB-725506D000BB}" srcOrd="5" destOrd="0" presId="urn:microsoft.com/office/officeart/2005/8/layout/default"/>
    <dgm:cxn modelId="{5868A48E-D4A8-4CE5-872B-E1B785E199C2}" type="presParOf" srcId="{A4FB582F-E895-4265-811D-59F47124B451}" destId="{97C04BCE-B861-4918-85B2-A90161624A63}" srcOrd="6" destOrd="0" presId="urn:microsoft.com/office/officeart/2005/8/layout/default"/>
    <dgm:cxn modelId="{467F4692-3082-418C-A976-A6CB08A3183C}" type="presParOf" srcId="{A4FB582F-E895-4265-811D-59F47124B451}" destId="{A0487D8D-A701-40C6-96ED-057BE1659878}" srcOrd="7" destOrd="0" presId="urn:microsoft.com/office/officeart/2005/8/layout/default"/>
    <dgm:cxn modelId="{D35D46A3-9137-4BE1-B5BB-E5F8DDD0097B}" type="presParOf" srcId="{A4FB582F-E895-4265-811D-59F47124B451}" destId="{5BBCA69F-D62A-4283-A6F4-49A38C94B588}" srcOrd="8" destOrd="0" presId="urn:microsoft.com/office/officeart/2005/8/layout/default"/>
    <dgm:cxn modelId="{4957DC4E-684F-42B2-8089-9D76CFF35B29}" type="presParOf" srcId="{A4FB582F-E895-4265-811D-59F47124B451}" destId="{9128EA79-A73B-4C5D-A559-375EBB91A018}" srcOrd="9" destOrd="0" presId="urn:microsoft.com/office/officeart/2005/8/layout/default"/>
    <dgm:cxn modelId="{C7E35069-8B8D-4136-8D8E-EE4102F8E058}" type="presParOf" srcId="{A4FB582F-E895-4265-811D-59F47124B451}" destId="{F39EB6F1-970A-401C-A947-A913756E307D}" srcOrd="10" destOrd="0" presId="urn:microsoft.com/office/officeart/2005/8/layout/default"/>
    <dgm:cxn modelId="{41CD6C75-4D04-4CDC-85E9-38C17CCFB71B}" type="presParOf" srcId="{A4FB582F-E895-4265-811D-59F47124B451}" destId="{87BED008-FE5D-4C93-A19E-B2C7E5124A6D}" srcOrd="11" destOrd="0" presId="urn:microsoft.com/office/officeart/2005/8/layout/default"/>
    <dgm:cxn modelId="{CC7C40E0-F739-4E0A-935D-ACF64D9AE0DA}" type="presParOf" srcId="{A4FB582F-E895-4265-811D-59F47124B451}" destId="{86DD58D9-EE2D-4C59-A688-EC3DD1D0DA10}" srcOrd="12" destOrd="0" presId="urn:microsoft.com/office/officeart/2005/8/layout/default"/>
    <dgm:cxn modelId="{CE415961-74BD-4D0C-BE2C-756711325283}" type="presParOf" srcId="{A4FB582F-E895-4265-811D-59F47124B451}" destId="{6B4993BD-9F4C-4981-B497-E59B19028F09}" srcOrd="13" destOrd="0" presId="urn:microsoft.com/office/officeart/2005/8/layout/default"/>
    <dgm:cxn modelId="{52F70C7F-7CE7-4183-BCE3-F6465B4953B4}" type="presParOf" srcId="{A4FB582F-E895-4265-811D-59F47124B451}" destId="{0F23A784-02EB-4C49-A663-CDF501D04B6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AB8E9EB-D0BC-4DE6-A74D-D1AD4EBF053E}"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639060DD-D905-494B-837D-0D74F6C3A462}">
      <dgm:prSet phldrT="[Text]"/>
      <dgm:spPr/>
      <dgm:t>
        <a:bodyPr/>
        <a:lstStyle/>
        <a:p>
          <a:r>
            <a:rPr lang="en-US" dirty="0">
              <a:latin typeface="Franklin Gothic Medium Cond" panose="020B0606030402020204" pitchFamily="34" charset="0"/>
            </a:rPr>
            <a:t>Services</a:t>
          </a:r>
        </a:p>
      </dgm:t>
    </dgm:pt>
    <dgm:pt modelId="{002ED7D5-4A7D-4F59-BFBF-0FB6A0E59D01}" type="parTrans" cxnId="{9F0833EC-18AD-43B8-851C-A48B45D51980}">
      <dgm:prSet/>
      <dgm:spPr/>
      <dgm:t>
        <a:bodyPr/>
        <a:lstStyle/>
        <a:p>
          <a:endParaRPr lang="en-US"/>
        </a:p>
      </dgm:t>
    </dgm:pt>
    <dgm:pt modelId="{E0BAC1E8-2384-4B18-BE66-4F18B2EB70FE}" type="sibTrans" cxnId="{9F0833EC-18AD-43B8-851C-A48B45D51980}">
      <dgm:prSet/>
      <dgm:spPr/>
      <dgm:t>
        <a:bodyPr/>
        <a:lstStyle/>
        <a:p>
          <a:endParaRPr lang="en-US"/>
        </a:p>
      </dgm:t>
    </dgm:pt>
    <dgm:pt modelId="{20F6942D-97FD-4F46-9360-9F46EFC09251}">
      <dgm:prSet phldrT="[Text]"/>
      <dgm:spPr/>
      <dgm:t>
        <a:bodyPr/>
        <a:lstStyle/>
        <a:p>
          <a:r>
            <a:rPr lang="en-US" dirty="0">
              <a:latin typeface="Franklin Gothic Medium Cond" panose="020B0606030402020204" pitchFamily="34" charset="0"/>
            </a:rPr>
            <a:t>Computer Hardware, software</a:t>
          </a:r>
        </a:p>
      </dgm:t>
    </dgm:pt>
    <dgm:pt modelId="{E36A8BD2-95B8-4BEB-BC88-DB7C78B6B423}" type="parTrans" cxnId="{95D14E54-3A28-4019-B4EE-004126FA9068}">
      <dgm:prSet/>
      <dgm:spPr/>
      <dgm:t>
        <a:bodyPr/>
        <a:lstStyle/>
        <a:p>
          <a:endParaRPr lang="en-US"/>
        </a:p>
      </dgm:t>
    </dgm:pt>
    <dgm:pt modelId="{1815AFA4-71CE-4319-8EC8-7588DAD45671}" type="sibTrans" cxnId="{95D14E54-3A28-4019-B4EE-004126FA9068}">
      <dgm:prSet/>
      <dgm:spPr/>
      <dgm:t>
        <a:bodyPr/>
        <a:lstStyle/>
        <a:p>
          <a:endParaRPr lang="en-US"/>
        </a:p>
      </dgm:t>
    </dgm:pt>
    <dgm:pt modelId="{13A31BFC-DB05-4D02-91B6-661FED10BE13}">
      <dgm:prSet phldrT="[Text]"/>
      <dgm:spPr/>
      <dgm:t>
        <a:bodyPr/>
        <a:lstStyle/>
        <a:p>
          <a:r>
            <a:rPr lang="en-US" dirty="0">
              <a:latin typeface="Franklin Gothic Medium Cond" panose="020B0606030402020204" pitchFamily="34" charset="0"/>
            </a:rPr>
            <a:t>Construction</a:t>
          </a:r>
        </a:p>
      </dgm:t>
    </dgm:pt>
    <dgm:pt modelId="{BE2323FA-1D94-404B-BD7E-4F2BB42028DA}" type="parTrans" cxnId="{EA6ADB87-2692-41B5-851E-64E6FAFBD19A}">
      <dgm:prSet/>
      <dgm:spPr/>
      <dgm:t>
        <a:bodyPr/>
        <a:lstStyle/>
        <a:p>
          <a:endParaRPr lang="en-US"/>
        </a:p>
      </dgm:t>
    </dgm:pt>
    <dgm:pt modelId="{E3A52E65-784F-4078-94AC-9112E5057766}" type="sibTrans" cxnId="{EA6ADB87-2692-41B5-851E-64E6FAFBD19A}">
      <dgm:prSet/>
      <dgm:spPr/>
      <dgm:t>
        <a:bodyPr/>
        <a:lstStyle/>
        <a:p>
          <a:endParaRPr lang="en-US"/>
        </a:p>
      </dgm:t>
    </dgm:pt>
    <dgm:pt modelId="{65176598-F4D0-4ED6-836C-69BCA6643A8A}">
      <dgm:prSet phldrT="[Text]"/>
      <dgm:spPr/>
      <dgm:t>
        <a:bodyPr/>
        <a:lstStyle/>
        <a:p>
          <a:r>
            <a:rPr lang="en-US" dirty="0">
              <a:latin typeface="Franklin Gothic Medium Cond" panose="020B0606030402020204" pitchFamily="34" charset="0"/>
            </a:rPr>
            <a:t>Telecom</a:t>
          </a:r>
        </a:p>
      </dgm:t>
    </dgm:pt>
    <dgm:pt modelId="{F7490A9F-E22D-4E6D-A599-5EF5461EEBB3}" type="parTrans" cxnId="{FA4AF402-38FD-4E4D-9BA2-0686635BACEB}">
      <dgm:prSet/>
      <dgm:spPr/>
      <dgm:t>
        <a:bodyPr/>
        <a:lstStyle/>
        <a:p>
          <a:endParaRPr lang="en-US"/>
        </a:p>
      </dgm:t>
    </dgm:pt>
    <dgm:pt modelId="{E6010B7C-E538-4BB8-B9A6-BDB7D8EA9A8B}" type="sibTrans" cxnId="{FA4AF402-38FD-4E4D-9BA2-0686635BACEB}">
      <dgm:prSet/>
      <dgm:spPr/>
      <dgm:t>
        <a:bodyPr/>
        <a:lstStyle/>
        <a:p>
          <a:endParaRPr lang="en-US"/>
        </a:p>
      </dgm:t>
    </dgm:pt>
    <dgm:pt modelId="{EE980921-7656-4140-A8E8-6E3F06A997BA}">
      <dgm:prSet phldrT="[Text]"/>
      <dgm:spPr/>
      <dgm:t>
        <a:bodyPr/>
        <a:lstStyle/>
        <a:p>
          <a:r>
            <a:rPr lang="en-US" dirty="0">
              <a:latin typeface="Franklin Gothic Medium Cond" panose="020B0606030402020204" pitchFamily="34" charset="0"/>
            </a:rPr>
            <a:t>Automobile</a:t>
          </a:r>
        </a:p>
      </dgm:t>
    </dgm:pt>
    <dgm:pt modelId="{D88F6EB7-66B3-409E-8EF6-D0EC90EE1582}" type="parTrans" cxnId="{46E792DE-7B77-4712-B026-7AEF365FBE56}">
      <dgm:prSet/>
      <dgm:spPr/>
      <dgm:t>
        <a:bodyPr/>
        <a:lstStyle/>
        <a:p>
          <a:endParaRPr lang="en-US"/>
        </a:p>
      </dgm:t>
    </dgm:pt>
    <dgm:pt modelId="{200F4893-D70C-4F37-90FC-EB29D1EF52EA}" type="sibTrans" cxnId="{46E792DE-7B77-4712-B026-7AEF365FBE56}">
      <dgm:prSet/>
      <dgm:spPr/>
      <dgm:t>
        <a:bodyPr/>
        <a:lstStyle/>
        <a:p>
          <a:endParaRPr lang="en-US"/>
        </a:p>
      </dgm:t>
    </dgm:pt>
    <dgm:pt modelId="{5F448AB7-70E4-4868-B35B-74DB0123A2D0}" type="pres">
      <dgm:prSet presAssocID="{FAB8E9EB-D0BC-4DE6-A74D-D1AD4EBF053E}" presName="Name0" presStyleCnt="0">
        <dgm:presLayoutVars>
          <dgm:chMax/>
          <dgm:chPref/>
          <dgm:dir/>
          <dgm:animLvl val="lvl"/>
          <dgm:resizeHandles val="exact"/>
        </dgm:presLayoutVars>
      </dgm:prSet>
      <dgm:spPr/>
    </dgm:pt>
    <dgm:pt modelId="{CA229F01-1285-4BE9-A667-8078ACE41DEF}" type="pres">
      <dgm:prSet presAssocID="{639060DD-D905-494B-837D-0D74F6C3A462}" presName="composite" presStyleCnt="0"/>
      <dgm:spPr/>
    </dgm:pt>
    <dgm:pt modelId="{B8BD8859-12AA-49D7-BA29-A3D5C0312E04}" type="pres">
      <dgm:prSet presAssocID="{639060DD-D905-494B-837D-0D74F6C3A462}" presName="Image" presStyleLbl="alignNode1" presStyleIdx="0" presStyleCnt="5" custScaleY="81365"/>
      <dgm:spPr>
        <a:blipFill rotWithShape="1">
          <a:blip xmlns:r="http://schemas.openxmlformats.org/officeDocument/2006/relationships" r:embed="rId1"/>
          <a:stretch>
            <a:fillRect/>
          </a:stretch>
        </a:blipFill>
      </dgm:spPr>
    </dgm:pt>
    <dgm:pt modelId="{FB5F265C-B375-46D1-BCD1-0C7D7C682A44}" type="pres">
      <dgm:prSet presAssocID="{639060DD-D905-494B-837D-0D74F6C3A462}" presName="Accent" presStyleLbl="parChTrans1D1" presStyleIdx="0" presStyleCnt="5"/>
      <dgm:spPr/>
    </dgm:pt>
    <dgm:pt modelId="{8D3EB78C-C57F-4921-8AA2-778F7F4C9858}" type="pres">
      <dgm:prSet presAssocID="{639060DD-D905-494B-837D-0D74F6C3A462}" presName="Parent" presStyleLbl="revTx" presStyleIdx="0" presStyleCnt="5">
        <dgm:presLayoutVars>
          <dgm:chMax val="0"/>
          <dgm:chPref val="0"/>
          <dgm:bulletEnabled val="1"/>
        </dgm:presLayoutVars>
      </dgm:prSet>
      <dgm:spPr/>
    </dgm:pt>
    <dgm:pt modelId="{3F0ACF34-9BD9-49BE-98D9-9A0A1018B052}" type="pres">
      <dgm:prSet presAssocID="{E0BAC1E8-2384-4B18-BE66-4F18B2EB70FE}" presName="sibTrans" presStyleCnt="0"/>
      <dgm:spPr/>
    </dgm:pt>
    <dgm:pt modelId="{B15011AE-CFCC-43C4-A0C2-4006B10E0779}" type="pres">
      <dgm:prSet presAssocID="{13A31BFC-DB05-4D02-91B6-661FED10BE13}" presName="composite" presStyleCnt="0"/>
      <dgm:spPr/>
    </dgm:pt>
    <dgm:pt modelId="{7CCE502E-4EA1-4B67-894A-F21184F56FB9}" type="pres">
      <dgm:prSet presAssocID="{13A31BFC-DB05-4D02-91B6-661FED10BE13}" presName="Image" presStyleLbl="alignNode1" presStyleIdx="1" presStyleCnt="5" custScaleX="78090"/>
      <dgm:spPr>
        <a:blipFill rotWithShape="1">
          <a:blip xmlns:r="http://schemas.openxmlformats.org/officeDocument/2006/relationships" r:embed="rId2"/>
          <a:stretch>
            <a:fillRect/>
          </a:stretch>
        </a:blipFill>
      </dgm:spPr>
    </dgm:pt>
    <dgm:pt modelId="{F359B1AF-A2B5-4FB2-9577-AF03335A1CBA}" type="pres">
      <dgm:prSet presAssocID="{13A31BFC-DB05-4D02-91B6-661FED10BE13}" presName="Accent" presStyleLbl="parChTrans1D1" presStyleIdx="1" presStyleCnt="5"/>
      <dgm:spPr/>
    </dgm:pt>
    <dgm:pt modelId="{FBE68540-CAC3-4CED-A16D-BCFF1DF59B82}" type="pres">
      <dgm:prSet presAssocID="{13A31BFC-DB05-4D02-91B6-661FED10BE13}" presName="Parent" presStyleLbl="revTx" presStyleIdx="1" presStyleCnt="5">
        <dgm:presLayoutVars>
          <dgm:chMax val="0"/>
          <dgm:chPref val="0"/>
          <dgm:bulletEnabled val="1"/>
        </dgm:presLayoutVars>
      </dgm:prSet>
      <dgm:spPr/>
    </dgm:pt>
    <dgm:pt modelId="{1AAF8490-F414-4C9A-A1F8-6DFF00CC84FF}" type="pres">
      <dgm:prSet presAssocID="{E3A52E65-784F-4078-94AC-9112E5057766}" presName="sibTrans" presStyleCnt="0"/>
      <dgm:spPr/>
    </dgm:pt>
    <dgm:pt modelId="{2315719A-8DE6-4074-8270-E1F3F2F93A40}" type="pres">
      <dgm:prSet presAssocID="{20F6942D-97FD-4F46-9360-9F46EFC09251}" presName="composite" presStyleCnt="0"/>
      <dgm:spPr/>
    </dgm:pt>
    <dgm:pt modelId="{CE0C7C99-9EEB-45FD-8920-19E7CFF44A2C}" type="pres">
      <dgm:prSet presAssocID="{20F6942D-97FD-4F46-9360-9F46EFC09251}" presName="Image" presStyleLbl="alignNode1" presStyleIdx="2" presStyleCnt="5"/>
      <dgm:spPr>
        <a:blipFill rotWithShape="1">
          <a:blip xmlns:r="http://schemas.openxmlformats.org/officeDocument/2006/relationships" r:embed="rId3"/>
          <a:stretch>
            <a:fillRect/>
          </a:stretch>
        </a:blipFill>
      </dgm:spPr>
    </dgm:pt>
    <dgm:pt modelId="{B5FAB5BD-BA0F-4BFC-ABA8-C20D825077BD}" type="pres">
      <dgm:prSet presAssocID="{20F6942D-97FD-4F46-9360-9F46EFC09251}" presName="Accent" presStyleLbl="parChTrans1D1" presStyleIdx="2" presStyleCnt="5"/>
      <dgm:spPr/>
    </dgm:pt>
    <dgm:pt modelId="{15FDC84B-8018-4C02-93E1-2430C1D1490B}" type="pres">
      <dgm:prSet presAssocID="{20F6942D-97FD-4F46-9360-9F46EFC09251}" presName="Parent" presStyleLbl="revTx" presStyleIdx="2" presStyleCnt="5">
        <dgm:presLayoutVars>
          <dgm:chMax val="0"/>
          <dgm:chPref val="0"/>
          <dgm:bulletEnabled val="1"/>
        </dgm:presLayoutVars>
      </dgm:prSet>
      <dgm:spPr/>
    </dgm:pt>
    <dgm:pt modelId="{F95F71D6-982B-4D4F-BDD9-63567756AE23}" type="pres">
      <dgm:prSet presAssocID="{1815AFA4-71CE-4319-8EC8-7588DAD45671}" presName="sibTrans" presStyleCnt="0"/>
      <dgm:spPr/>
    </dgm:pt>
    <dgm:pt modelId="{FCC35F5E-A472-41D9-9DDF-4F45B5656E6D}" type="pres">
      <dgm:prSet presAssocID="{65176598-F4D0-4ED6-836C-69BCA6643A8A}" presName="composite" presStyleCnt="0"/>
      <dgm:spPr/>
    </dgm:pt>
    <dgm:pt modelId="{DA50DBD0-87AD-4660-86C4-7CD27676C2D7}" type="pres">
      <dgm:prSet presAssocID="{65176598-F4D0-4ED6-836C-69BCA6643A8A}" presName="Image" presStyleLbl="alignNode1" presStyleIdx="3" presStyleCnt="5"/>
      <dgm:spPr>
        <a:blipFill rotWithShape="1">
          <a:blip xmlns:r="http://schemas.openxmlformats.org/officeDocument/2006/relationships" r:embed="rId4"/>
          <a:stretch>
            <a:fillRect/>
          </a:stretch>
        </a:blipFill>
      </dgm:spPr>
    </dgm:pt>
    <dgm:pt modelId="{9C82355F-5DD3-45BD-B120-5884A4E0CD3F}" type="pres">
      <dgm:prSet presAssocID="{65176598-F4D0-4ED6-836C-69BCA6643A8A}" presName="Accent" presStyleLbl="parChTrans1D1" presStyleIdx="3" presStyleCnt="5"/>
      <dgm:spPr/>
    </dgm:pt>
    <dgm:pt modelId="{E8881080-72F8-4D36-A359-1B1E1B5563ED}" type="pres">
      <dgm:prSet presAssocID="{65176598-F4D0-4ED6-836C-69BCA6643A8A}" presName="Parent" presStyleLbl="revTx" presStyleIdx="3" presStyleCnt="5">
        <dgm:presLayoutVars>
          <dgm:chMax val="0"/>
          <dgm:chPref val="0"/>
          <dgm:bulletEnabled val="1"/>
        </dgm:presLayoutVars>
      </dgm:prSet>
      <dgm:spPr/>
    </dgm:pt>
    <dgm:pt modelId="{3794FB92-D2C1-4720-B4E7-F03A162C200D}" type="pres">
      <dgm:prSet presAssocID="{E6010B7C-E538-4BB8-B9A6-BDB7D8EA9A8B}" presName="sibTrans" presStyleCnt="0"/>
      <dgm:spPr/>
    </dgm:pt>
    <dgm:pt modelId="{3BC52CE1-856F-4A52-9269-338B14E90230}" type="pres">
      <dgm:prSet presAssocID="{EE980921-7656-4140-A8E8-6E3F06A997BA}" presName="composite" presStyleCnt="0"/>
      <dgm:spPr/>
    </dgm:pt>
    <dgm:pt modelId="{0EA0E3DA-60C4-4306-9B3E-2BDF9CD8B438}" type="pres">
      <dgm:prSet presAssocID="{EE980921-7656-4140-A8E8-6E3F06A997BA}" presName="Image" presStyleLbl="alignNode1" presStyleIdx="4" presStyleCnt="5" custScaleY="84423"/>
      <dgm:spPr>
        <a:blipFill rotWithShape="1">
          <a:blip xmlns:r="http://schemas.openxmlformats.org/officeDocument/2006/relationships" r:embed="rId5"/>
          <a:stretch>
            <a:fillRect/>
          </a:stretch>
        </a:blipFill>
      </dgm:spPr>
    </dgm:pt>
    <dgm:pt modelId="{E091C8C1-EA4E-420D-96CC-F975A2F82F4C}" type="pres">
      <dgm:prSet presAssocID="{EE980921-7656-4140-A8E8-6E3F06A997BA}" presName="Accent" presStyleLbl="parChTrans1D1" presStyleIdx="4" presStyleCnt="5"/>
      <dgm:spPr/>
    </dgm:pt>
    <dgm:pt modelId="{8BB40A9D-D999-4DF8-AB08-A162FC2E080C}" type="pres">
      <dgm:prSet presAssocID="{EE980921-7656-4140-A8E8-6E3F06A997BA}" presName="Parent" presStyleLbl="revTx" presStyleIdx="4" presStyleCnt="5">
        <dgm:presLayoutVars>
          <dgm:chMax val="0"/>
          <dgm:chPref val="0"/>
          <dgm:bulletEnabled val="1"/>
        </dgm:presLayoutVars>
      </dgm:prSet>
      <dgm:spPr/>
    </dgm:pt>
  </dgm:ptLst>
  <dgm:cxnLst>
    <dgm:cxn modelId="{19BD7A4C-9585-4F58-9688-DF7D8C957060}" type="presOf" srcId="{EE980921-7656-4140-A8E8-6E3F06A997BA}" destId="{8BB40A9D-D999-4DF8-AB08-A162FC2E080C}" srcOrd="0" destOrd="0" presId="urn:microsoft.com/office/officeart/2008/layout/PictureLineup"/>
    <dgm:cxn modelId="{95D14E54-3A28-4019-B4EE-004126FA9068}" srcId="{FAB8E9EB-D0BC-4DE6-A74D-D1AD4EBF053E}" destId="{20F6942D-97FD-4F46-9360-9F46EFC09251}" srcOrd="2" destOrd="0" parTransId="{E36A8BD2-95B8-4BEB-BC88-DB7C78B6B423}" sibTransId="{1815AFA4-71CE-4319-8EC8-7588DAD45671}"/>
    <dgm:cxn modelId="{A7D4BE0A-88BE-46BC-903B-C83F5360495D}" type="presOf" srcId="{639060DD-D905-494B-837D-0D74F6C3A462}" destId="{8D3EB78C-C57F-4921-8AA2-778F7F4C9858}" srcOrd="0" destOrd="0" presId="urn:microsoft.com/office/officeart/2008/layout/PictureLineup"/>
    <dgm:cxn modelId="{FA4AF402-38FD-4E4D-9BA2-0686635BACEB}" srcId="{FAB8E9EB-D0BC-4DE6-A74D-D1AD4EBF053E}" destId="{65176598-F4D0-4ED6-836C-69BCA6643A8A}" srcOrd="3" destOrd="0" parTransId="{F7490A9F-E22D-4E6D-A599-5EF5461EEBB3}" sibTransId="{E6010B7C-E538-4BB8-B9A6-BDB7D8EA9A8B}"/>
    <dgm:cxn modelId="{EA6ADB87-2692-41B5-851E-64E6FAFBD19A}" srcId="{FAB8E9EB-D0BC-4DE6-A74D-D1AD4EBF053E}" destId="{13A31BFC-DB05-4D02-91B6-661FED10BE13}" srcOrd="1" destOrd="0" parTransId="{BE2323FA-1D94-404B-BD7E-4F2BB42028DA}" sibTransId="{E3A52E65-784F-4078-94AC-9112E5057766}"/>
    <dgm:cxn modelId="{9F0833EC-18AD-43B8-851C-A48B45D51980}" srcId="{FAB8E9EB-D0BC-4DE6-A74D-D1AD4EBF053E}" destId="{639060DD-D905-494B-837D-0D74F6C3A462}" srcOrd="0" destOrd="0" parTransId="{002ED7D5-4A7D-4F59-BFBF-0FB6A0E59D01}" sibTransId="{E0BAC1E8-2384-4B18-BE66-4F18B2EB70FE}"/>
    <dgm:cxn modelId="{13EE5A87-B1B7-4B90-8616-D2505FD07446}" type="presOf" srcId="{20F6942D-97FD-4F46-9360-9F46EFC09251}" destId="{15FDC84B-8018-4C02-93E1-2430C1D1490B}" srcOrd="0" destOrd="0" presId="urn:microsoft.com/office/officeart/2008/layout/PictureLineup"/>
    <dgm:cxn modelId="{1D22DE89-953F-43B6-9368-58BE500E74BA}" type="presOf" srcId="{13A31BFC-DB05-4D02-91B6-661FED10BE13}" destId="{FBE68540-CAC3-4CED-A16D-BCFF1DF59B82}" srcOrd="0" destOrd="0" presId="urn:microsoft.com/office/officeart/2008/layout/PictureLineup"/>
    <dgm:cxn modelId="{6C507018-2E6A-4D22-B63A-55528EF66C95}" type="presOf" srcId="{FAB8E9EB-D0BC-4DE6-A74D-D1AD4EBF053E}" destId="{5F448AB7-70E4-4868-B35B-74DB0123A2D0}" srcOrd="0" destOrd="0" presId="urn:microsoft.com/office/officeart/2008/layout/PictureLineup"/>
    <dgm:cxn modelId="{46E792DE-7B77-4712-B026-7AEF365FBE56}" srcId="{FAB8E9EB-D0BC-4DE6-A74D-D1AD4EBF053E}" destId="{EE980921-7656-4140-A8E8-6E3F06A997BA}" srcOrd="4" destOrd="0" parTransId="{D88F6EB7-66B3-409E-8EF6-D0EC90EE1582}" sibTransId="{200F4893-D70C-4F37-90FC-EB29D1EF52EA}"/>
    <dgm:cxn modelId="{FF45CC91-D6B8-4472-BA2C-3B6A5FAD5332}" type="presOf" srcId="{65176598-F4D0-4ED6-836C-69BCA6643A8A}" destId="{E8881080-72F8-4D36-A359-1B1E1B5563ED}" srcOrd="0" destOrd="0" presId="urn:microsoft.com/office/officeart/2008/layout/PictureLineup"/>
    <dgm:cxn modelId="{A1D7A36E-DDEF-4D9B-9FB2-0F77E5D41C3A}" type="presParOf" srcId="{5F448AB7-70E4-4868-B35B-74DB0123A2D0}" destId="{CA229F01-1285-4BE9-A667-8078ACE41DEF}" srcOrd="0" destOrd="0" presId="urn:microsoft.com/office/officeart/2008/layout/PictureLineup"/>
    <dgm:cxn modelId="{2FF4B485-71FC-494C-81D6-DB4882356659}" type="presParOf" srcId="{CA229F01-1285-4BE9-A667-8078ACE41DEF}" destId="{B8BD8859-12AA-49D7-BA29-A3D5C0312E04}" srcOrd="0" destOrd="0" presId="urn:microsoft.com/office/officeart/2008/layout/PictureLineup"/>
    <dgm:cxn modelId="{FFA08EA0-8DCB-4004-B795-AE2A9C44D7FA}" type="presParOf" srcId="{CA229F01-1285-4BE9-A667-8078ACE41DEF}" destId="{FB5F265C-B375-46D1-BCD1-0C7D7C682A44}" srcOrd="1" destOrd="0" presId="urn:microsoft.com/office/officeart/2008/layout/PictureLineup"/>
    <dgm:cxn modelId="{1990460C-221A-4A70-9D29-E70F7F0A7A87}" type="presParOf" srcId="{CA229F01-1285-4BE9-A667-8078ACE41DEF}" destId="{8D3EB78C-C57F-4921-8AA2-778F7F4C9858}" srcOrd="2" destOrd="0" presId="urn:microsoft.com/office/officeart/2008/layout/PictureLineup"/>
    <dgm:cxn modelId="{6F850F21-9EFB-4AAB-B650-8E2122E65E35}" type="presParOf" srcId="{5F448AB7-70E4-4868-B35B-74DB0123A2D0}" destId="{3F0ACF34-9BD9-49BE-98D9-9A0A1018B052}" srcOrd="1" destOrd="0" presId="urn:microsoft.com/office/officeart/2008/layout/PictureLineup"/>
    <dgm:cxn modelId="{F07ADC89-3428-4358-9310-4283F60F34DC}" type="presParOf" srcId="{5F448AB7-70E4-4868-B35B-74DB0123A2D0}" destId="{B15011AE-CFCC-43C4-A0C2-4006B10E0779}" srcOrd="2" destOrd="0" presId="urn:microsoft.com/office/officeart/2008/layout/PictureLineup"/>
    <dgm:cxn modelId="{F68456BE-24A9-46C1-AC28-231F9E9F9DD7}" type="presParOf" srcId="{B15011AE-CFCC-43C4-A0C2-4006B10E0779}" destId="{7CCE502E-4EA1-4B67-894A-F21184F56FB9}" srcOrd="0" destOrd="0" presId="urn:microsoft.com/office/officeart/2008/layout/PictureLineup"/>
    <dgm:cxn modelId="{FB000ED9-BC65-4F1B-AB0D-EB88300F72F6}" type="presParOf" srcId="{B15011AE-CFCC-43C4-A0C2-4006B10E0779}" destId="{F359B1AF-A2B5-4FB2-9577-AF03335A1CBA}" srcOrd="1" destOrd="0" presId="urn:microsoft.com/office/officeart/2008/layout/PictureLineup"/>
    <dgm:cxn modelId="{AFE1B24E-A373-40F1-837F-E48AEADE8636}" type="presParOf" srcId="{B15011AE-CFCC-43C4-A0C2-4006B10E0779}" destId="{FBE68540-CAC3-4CED-A16D-BCFF1DF59B82}" srcOrd="2" destOrd="0" presId="urn:microsoft.com/office/officeart/2008/layout/PictureLineup"/>
    <dgm:cxn modelId="{08240D7A-CA50-4DDC-90BC-D64784B30522}" type="presParOf" srcId="{5F448AB7-70E4-4868-B35B-74DB0123A2D0}" destId="{1AAF8490-F414-4C9A-A1F8-6DFF00CC84FF}" srcOrd="3" destOrd="0" presId="urn:microsoft.com/office/officeart/2008/layout/PictureLineup"/>
    <dgm:cxn modelId="{C3C73DAA-C99A-46D8-B297-A4F0209BC137}" type="presParOf" srcId="{5F448AB7-70E4-4868-B35B-74DB0123A2D0}" destId="{2315719A-8DE6-4074-8270-E1F3F2F93A40}" srcOrd="4" destOrd="0" presId="urn:microsoft.com/office/officeart/2008/layout/PictureLineup"/>
    <dgm:cxn modelId="{C02D6411-2F3F-4CA0-9D8D-E0B5DC47A873}" type="presParOf" srcId="{2315719A-8DE6-4074-8270-E1F3F2F93A40}" destId="{CE0C7C99-9EEB-45FD-8920-19E7CFF44A2C}" srcOrd="0" destOrd="0" presId="urn:microsoft.com/office/officeart/2008/layout/PictureLineup"/>
    <dgm:cxn modelId="{08C80B8A-9B8F-4345-8DBD-89841ED8CE38}" type="presParOf" srcId="{2315719A-8DE6-4074-8270-E1F3F2F93A40}" destId="{B5FAB5BD-BA0F-4BFC-ABA8-C20D825077BD}" srcOrd="1" destOrd="0" presId="urn:microsoft.com/office/officeart/2008/layout/PictureLineup"/>
    <dgm:cxn modelId="{D1EA4E2C-B85E-4E48-A8B3-0BB674DCA88B}" type="presParOf" srcId="{2315719A-8DE6-4074-8270-E1F3F2F93A40}" destId="{15FDC84B-8018-4C02-93E1-2430C1D1490B}" srcOrd="2" destOrd="0" presId="urn:microsoft.com/office/officeart/2008/layout/PictureLineup"/>
    <dgm:cxn modelId="{31275B83-3A80-452F-8B01-4A651159269B}" type="presParOf" srcId="{5F448AB7-70E4-4868-B35B-74DB0123A2D0}" destId="{F95F71D6-982B-4D4F-BDD9-63567756AE23}" srcOrd="5" destOrd="0" presId="urn:microsoft.com/office/officeart/2008/layout/PictureLineup"/>
    <dgm:cxn modelId="{7F380C59-9919-4EAC-B8E4-4CBDBDBB72A8}" type="presParOf" srcId="{5F448AB7-70E4-4868-B35B-74DB0123A2D0}" destId="{FCC35F5E-A472-41D9-9DDF-4F45B5656E6D}" srcOrd="6" destOrd="0" presId="urn:microsoft.com/office/officeart/2008/layout/PictureLineup"/>
    <dgm:cxn modelId="{88F00F7D-2823-4C6B-945B-88ED2F638422}" type="presParOf" srcId="{FCC35F5E-A472-41D9-9DDF-4F45B5656E6D}" destId="{DA50DBD0-87AD-4660-86C4-7CD27676C2D7}" srcOrd="0" destOrd="0" presId="urn:microsoft.com/office/officeart/2008/layout/PictureLineup"/>
    <dgm:cxn modelId="{1BCE1711-4AEE-4664-9606-56FA5695C068}" type="presParOf" srcId="{FCC35F5E-A472-41D9-9DDF-4F45B5656E6D}" destId="{9C82355F-5DD3-45BD-B120-5884A4E0CD3F}" srcOrd="1" destOrd="0" presId="urn:microsoft.com/office/officeart/2008/layout/PictureLineup"/>
    <dgm:cxn modelId="{69EA096A-3917-4A73-BE63-070146F404F9}" type="presParOf" srcId="{FCC35F5E-A472-41D9-9DDF-4F45B5656E6D}" destId="{E8881080-72F8-4D36-A359-1B1E1B5563ED}" srcOrd="2" destOrd="0" presId="urn:microsoft.com/office/officeart/2008/layout/PictureLineup"/>
    <dgm:cxn modelId="{E4C5ABF5-9898-458F-9639-7DD00D830A55}" type="presParOf" srcId="{5F448AB7-70E4-4868-B35B-74DB0123A2D0}" destId="{3794FB92-D2C1-4720-B4E7-F03A162C200D}" srcOrd="7" destOrd="0" presId="urn:microsoft.com/office/officeart/2008/layout/PictureLineup"/>
    <dgm:cxn modelId="{11B6D71B-175F-4BD4-9B7D-BA7CDAF8014A}" type="presParOf" srcId="{5F448AB7-70E4-4868-B35B-74DB0123A2D0}" destId="{3BC52CE1-856F-4A52-9269-338B14E90230}" srcOrd="8" destOrd="0" presId="urn:microsoft.com/office/officeart/2008/layout/PictureLineup"/>
    <dgm:cxn modelId="{80F046BD-140E-4761-883F-4321ABE9AEE2}" type="presParOf" srcId="{3BC52CE1-856F-4A52-9269-338B14E90230}" destId="{0EA0E3DA-60C4-4306-9B3E-2BDF9CD8B438}" srcOrd="0" destOrd="0" presId="urn:microsoft.com/office/officeart/2008/layout/PictureLineup"/>
    <dgm:cxn modelId="{32969A4A-BA48-4D8E-A4E4-DA45DCD3B2E2}" type="presParOf" srcId="{3BC52CE1-856F-4A52-9269-338B14E90230}" destId="{E091C8C1-EA4E-420D-96CC-F975A2F82F4C}" srcOrd="1" destOrd="0" presId="urn:microsoft.com/office/officeart/2008/layout/PictureLineup"/>
    <dgm:cxn modelId="{F842B3B5-10D4-4DF0-989A-ED261A966604}" type="presParOf" srcId="{3BC52CE1-856F-4A52-9269-338B14E90230}" destId="{8BB40A9D-D999-4DF8-AB08-A162FC2E080C}"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8290E4-DD26-46E6-932F-E75770EE4E50}"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BBE8F55F-0560-4C60-AC11-E239BB54109F}">
      <dgm:prSet phldrT="[Text]" custT="1"/>
      <dgm:spPr/>
      <dgm:t>
        <a:bodyPr/>
        <a:lstStyle/>
        <a:p>
          <a:r>
            <a:rPr lang="en-US" sz="2400" dirty="0"/>
            <a:t>BoP</a:t>
          </a:r>
        </a:p>
      </dgm:t>
    </dgm:pt>
    <dgm:pt modelId="{92233DD0-0F92-4882-BA59-D57A7D69C6BF}" type="parTrans" cxnId="{E42BE1C6-5B10-4D90-BA34-A8AB82385978}">
      <dgm:prSet/>
      <dgm:spPr/>
      <dgm:t>
        <a:bodyPr/>
        <a:lstStyle/>
        <a:p>
          <a:endParaRPr lang="en-US" sz="2400"/>
        </a:p>
      </dgm:t>
    </dgm:pt>
    <dgm:pt modelId="{8E5AC505-CC77-4F0E-8E3A-9308DC2C8377}" type="sibTrans" cxnId="{E42BE1C6-5B10-4D90-BA34-A8AB82385978}">
      <dgm:prSet/>
      <dgm:spPr/>
      <dgm:t>
        <a:bodyPr/>
        <a:lstStyle/>
        <a:p>
          <a:endParaRPr lang="en-US" sz="2400"/>
        </a:p>
      </dgm:t>
    </dgm:pt>
    <dgm:pt modelId="{E60E0E49-55C0-48B2-BE83-92F31B964417}">
      <dgm:prSet phldrT="[Text]" custT="1"/>
      <dgm:spPr/>
      <dgm:t>
        <a:bodyPr/>
        <a:lstStyle/>
        <a:p>
          <a:r>
            <a:rPr lang="en-US" sz="2400" dirty="0"/>
            <a:t>Current, Capital, BoP Crisis, Forex reserve</a:t>
          </a:r>
        </a:p>
      </dgm:t>
    </dgm:pt>
    <dgm:pt modelId="{546DB5EE-CB9C-4042-B322-FF25B119B6BA}" type="parTrans" cxnId="{64CE2EFB-C1FC-40F3-8681-2401C09B6304}">
      <dgm:prSet/>
      <dgm:spPr/>
      <dgm:t>
        <a:bodyPr/>
        <a:lstStyle/>
        <a:p>
          <a:endParaRPr lang="en-US" sz="2400"/>
        </a:p>
      </dgm:t>
    </dgm:pt>
    <dgm:pt modelId="{A740D181-9563-46F9-BF72-2825E2579223}" type="sibTrans" cxnId="{64CE2EFB-C1FC-40F3-8681-2401C09B6304}">
      <dgm:prSet/>
      <dgm:spPr/>
      <dgm:t>
        <a:bodyPr/>
        <a:lstStyle/>
        <a:p>
          <a:endParaRPr lang="en-US" sz="2400"/>
        </a:p>
      </dgm:t>
    </dgm:pt>
    <dgm:pt modelId="{E4B39CC4-AA05-4374-83DE-CA622F8EA4A8}">
      <dgm:prSet phldrT="[Text]" custT="1"/>
      <dgm:spPr/>
      <dgm:t>
        <a:bodyPr/>
        <a:lstStyle/>
        <a:p>
          <a:r>
            <a:rPr lang="en-US" sz="2400" dirty="0"/>
            <a:t>Exchange Rate</a:t>
          </a:r>
        </a:p>
      </dgm:t>
    </dgm:pt>
    <dgm:pt modelId="{C429F2D4-1879-4BB3-9EBE-FE7BC05A17E8}" type="parTrans" cxnId="{9D8B3967-9A2A-4728-BFC4-52F630F95A40}">
      <dgm:prSet/>
      <dgm:spPr/>
      <dgm:t>
        <a:bodyPr/>
        <a:lstStyle/>
        <a:p>
          <a:endParaRPr lang="en-US" sz="2400"/>
        </a:p>
      </dgm:t>
    </dgm:pt>
    <dgm:pt modelId="{FC4148A7-E64C-46BB-AA8E-D2600B1B65A0}" type="sibTrans" cxnId="{9D8B3967-9A2A-4728-BFC4-52F630F95A40}">
      <dgm:prSet/>
      <dgm:spPr/>
      <dgm:t>
        <a:bodyPr/>
        <a:lstStyle/>
        <a:p>
          <a:endParaRPr lang="en-US" sz="2400"/>
        </a:p>
      </dgm:t>
    </dgm:pt>
    <dgm:pt modelId="{6334A91E-82D5-4244-90B2-6AD599737F2E}">
      <dgm:prSet phldrT="[Text]" custT="1"/>
      <dgm:spPr/>
      <dgm:t>
        <a:bodyPr/>
        <a:lstStyle/>
        <a:p>
          <a:r>
            <a:rPr lang="en-US" sz="2400" dirty="0"/>
            <a:t>China Yuan devaluation, Stock market crash</a:t>
          </a:r>
        </a:p>
      </dgm:t>
    </dgm:pt>
    <dgm:pt modelId="{A6D69374-0795-4E14-B868-B74670099FAA}" type="parTrans" cxnId="{C66C2E74-8995-45A1-B7BC-4306E55B4F47}">
      <dgm:prSet/>
      <dgm:spPr/>
      <dgm:t>
        <a:bodyPr/>
        <a:lstStyle/>
        <a:p>
          <a:endParaRPr lang="en-US" sz="2400"/>
        </a:p>
      </dgm:t>
    </dgm:pt>
    <dgm:pt modelId="{8B300CF2-D2B2-46FA-ACBC-7C2631D03F70}" type="sibTrans" cxnId="{C66C2E74-8995-45A1-B7BC-4306E55B4F47}">
      <dgm:prSet/>
      <dgm:spPr/>
      <dgm:t>
        <a:bodyPr/>
        <a:lstStyle/>
        <a:p>
          <a:endParaRPr lang="en-US" sz="2400"/>
        </a:p>
      </dgm:t>
    </dgm:pt>
    <dgm:pt modelId="{7581CB69-3027-4893-AB3C-61D2606B0047}">
      <dgm:prSet phldrT="[Text]" custT="1"/>
      <dgm:spPr/>
      <dgm:t>
        <a:bodyPr/>
        <a:lstStyle/>
        <a:p>
          <a:r>
            <a:rPr lang="en-US" sz="2400" dirty="0"/>
            <a:t>Convertibility</a:t>
          </a:r>
        </a:p>
      </dgm:t>
    </dgm:pt>
    <dgm:pt modelId="{AE55873F-C639-48DB-B6E8-28175A3F0839}" type="parTrans" cxnId="{65DAD9DD-5298-47D8-8F3E-E4F129B29E59}">
      <dgm:prSet/>
      <dgm:spPr/>
      <dgm:t>
        <a:bodyPr/>
        <a:lstStyle/>
        <a:p>
          <a:endParaRPr lang="en-US" sz="2400"/>
        </a:p>
      </dgm:t>
    </dgm:pt>
    <dgm:pt modelId="{7AF11A5A-7FAF-4E77-A027-B9CF1C603CC3}" type="sibTrans" cxnId="{65DAD9DD-5298-47D8-8F3E-E4F129B29E59}">
      <dgm:prSet/>
      <dgm:spPr/>
      <dgm:t>
        <a:bodyPr/>
        <a:lstStyle/>
        <a:p>
          <a:endParaRPr lang="en-US" sz="2400"/>
        </a:p>
      </dgm:t>
    </dgm:pt>
    <dgm:pt modelId="{248E1A3D-AF21-4E21-A993-A8AE1817A2EE}">
      <dgm:prSet phldrT="[Text]" custT="1"/>
      <dgm:spPr/>
      <dgm:t>
        <a:bodyPr/>
        <a:lstStyle/>
        <a:p>
          <a:r>
            <a:rPr lang="en-US" sz="2400" dirty="0"/>
            <a:t>Fixed, floating, managed float</a:t>
          </a:r>
        </a:p>
      </dgm:t>
    </dgm:pt>
    <dgm:pt modelId="{25E00BBF-0387-4CE5-97C2-592DDD015754}" type="parTrans" cxnId="{D67973CC-8BA5-4E90-85A1-2A049E4D4228}">
      <dgm:prSet/>
      <dgm:spPr/>
      <dgm:t>
        <a:bodyPr/>
        <a:lstStyle/>
        <a:p>
          <a:endParaRPr lang="en-US" sz="2400"/>
        </a:p>
      </dgm:t>
    </dgm:pt>
    <dgm:pt modelId="{63479154-847F-4AF1-A01C-5D440733DE4D}" type="sibTrans" cxnId="{D67973CC-8BA5-4E90-85A1-2A049E4D4228}">
      <dgm:prSet/>
      <dgm:spPr/>
      <dgm:t>
        <a:bodyPr/>
        <a:lstStyle/>
        <a:p>
          <a:endParaRPr lang="en-US" sz="2400"/>
        </a:p>
      </dgm:t>
    </dgm:pt>
    <dgm:pt modelId="{19A3774F-AFAE-49E3-AF22-51B8ABE7622E}">
      <dgm:prSet phldrT="[Text]" custT="1"/>
      <dgm:spPr/>
      <dgm:t>
        <a:bodyPr/>
        <a:lstStyle/>
        <a:p>
          <a:r>
            <a:rPr lang="en-US" sz="2400" dirty="0"/>
            <a:t>Devaluation, depreciation</a:t>
          </a:r>
        </a:p>
      </dgm:t>
    </dgm:pt>
    <dgm:pt modelId="{97186017-A650-4B42-9B07-256534410BCA}" type="parTrans" cxnId="{E9B8EFDE-30CF-48D7-9BE2-78A9485CD5F6}">
      <dgm:prSet/>
      <dgm:spPr/>
      <dgm:t>
        <a:bodyPr/>
        <a:lstStyle/>
        <a:p>
          <a:endParaRPr lang="en-US" sz="2400"/>
        </a:p>
      </dgm:t>
    </dgm:pt>
    <dgm:pt modelId="{BA006E4C-4F0D-4C8C-9A6F-FF52CF6954AB}" type="sibTrans" cxnId="{E9B8EFDE-30CF-48D7-9BE2-78A9485CD5F6}">
      <dgm:prSet/>
      <dgm:spPr/>
      <dgm:t>
        <a:bodyPr/>
        <a:lstStyle/>
        <a:p>
          <a:endParaRPr lang="en-US" sz="2400"/>
        </a:p>
      </dgm:t>
    </dgm:pt>
    <dgm:pt modelId="{C73176E3-AFB4-4D57-B094-C45EDD7DE100}">
      <dgm:prSet phldrT="[Text]" custT="1"/>
      <dgm:spPr/>
      <dgm:t>
        <a:bodyPr/>
        <a:lstStyle/>
        <a:p>
          <a:r>
            <a:rPr lang="en-US" sz="2400" dirty="0"/>
            <a:t>Capital, Current Account; SS Tarapore</a:t>
          </a:r>
        </a:p>
      </dgm:t>
    </dgm:pt>
    <dgm:pt modelId="{70635D34-2696-449E-9400-D209DBAD7040}" type="parTrans" cxnId="{4426D546-69DA-462F-ABA0-DAD20658DDAE}">
      <dgm:prSet/>
      <dgm:spPr/>
      <dgm:t>
        <a:bodyPr/>
        <a:lstStyle/>
        <a:p>
          <a:endParaRPr lang="en-US" sz="2400"/>
        </a:p>
      </dgm:t>
    </dgm:pt>
    <dgm:pt modelId="{02817F08-4F02-4CA0-8BB6-3BE3A6E544C1}" type="sibTrans" cxnId="{4426D546-69DA-462F-ABA0-DAD20658DDAE}">
      <dgm:prSet/>
      <dgm:spPr/>
      <dgm:t>
        <a:bodyPr/>
        <a:lstStyle/>
        <a:p>
          <a:endParaRPr lang="en-US" sz="2400"/>
        </a:p>
      </dgm:t>
    </dgm:pt>
    <dgm:pt modelId="{E0993068-DEDA-4376-BD8E-52C6E162BEAE}">
      <dgm:prSet phldrT="[Text]" custT="1"/>
      <dgm:spPr/>
      <dgm:t>
        <a:bodyPr/>
        <a:lstStyle/>
        <a:p>
          <a:r>
            <a:rPr lang="en-US" sz="2400" dirty="0"/>
            <a:t>Foreign Trade Policy-2015</a:t>
          </a:r>
        </a:p>
      </dgm:t>
    </dgm:pt>
    <dgm:pt modelId="{7819C374-59A8-4828-B410-2E18E3372893}" type="parTrans" cxnId="{90DE18FA-027A-4011-9BA6-EB49BEFA60F4}">
      <dgm:prSet/>
      <dgm:spPr/>
      <dgm:t>
        <a:bodyPr/>
        <a:lstStyle/>
        <a:p>
          <a:endParaRPr lang="en-US" sz="2400"/>
        </a:p>
      </dgm:t>
    </dgm:pt>
    <dgm:pt modelId="{71600B5B-D9AC-4A3D-B46C-FBA1B4D3FE59}" type="sibTrans" cxnId="{90DE18FA-027A-4011-9BA6-EB49BEFA60F4}">
      <dgm:prSet/>
      <dgm:spPr/>
      <dgm:t>
        <a:bodyPr/>
        <a:lstStyle/>
        <a:p>
          <a:endParaRPr lang="en-US" sz="2400"/>
        </a:p>
      </dgm:t>
    </dgm:pt>
    <dgm:pt modelId="{090D43CE-450C-420C-A7CD-734D65C71B4F}">
      <dgm:prSet phldrT="[Text]" custT="1"/>
      <dgm:spPr/>
      <dgm:t>
        <a:bodyPr/>
        <a:lstStyle/>
        <a:p>
          <a:r>
            <a:rPr lang="en-US" sz="2400" dirty="0"/>
            <a:t>GIFT City, IFSC</a:t>
          </a:r>
        </a:p>
      </dgm:t>
    </dgm:pt>
    <dgm:pt modelId="{E8712D60-D301-4A04-9DB7-113BCA8C59D0}" type="parTrans" cxnId="{05CB19E2-78EF-4EBF-B39F-36C168242EDF}">
      <dgm:prSet/>
      <dgm:spPr/>
      <dgm:t>
        <a:bodyPr/>
        <a:lstStyle/>
        <a:p>
          <a:endParaRPr lang="en-US" sz="2400"/>
        </a:p>
      </dgm:t>
    </dgm:pt>
    <dgm:pt modelId="{03549F22-E1D6-40E9-8542-1F17CE297F8D}" type="sibTrans" cxnId="{05CB19E2-78EF-4EBF-B39F-36C168242EDF}">
      <dgm:prSet/>
      <dgm:spPr/>
      <dgm:t>
        <a:bodyPr/>
        <a:lstStyle/>
        <a:p>
          <a:endParaRPr lang="en-US" sz="2400"/>
        </a:p>
      </dgm:t>
    </dgm:pt>
    <dgm:pt modelId="{64F0E7B3-0AC6-405D-8D96-DE08088BBBD8}">
      <dgm:prSet phldrT="[Text]" custT="1"/>
      <dgm:spPr/>
      <dgm:t>
        <a:bodyPr/>
        <a:lstStyle/>
        <a:p>
          <a:r>
            <a:rPr lang="en-US" sz="2400" dirty="0"/>
            <a:t>Org.</a:t>
          </a:r>
        </a:p>
      </dgm:t>
    </dgm:pt>
    <dgm:pt modelId="{AA65BB9E-7FA4-4632-8B1A-A99192531C83}" type="parTrans" cxnId="{EDC4496B-A045-40FA-BE0D-9125398FE251}">
      <dgm:prSet/>
      <dgm:spPr/>
      <dgm:t>
        <a:bodyPr/>
        <a:lstStyle/>
        <a:p>
          <a:endParaRPr lang="en-US" sz="2400"/>
        </a:p>
      </dgm:t>
    </dgm:pt>
    <dgm:pt modelId="{0AB62C31-ED51-4298-98AD-46188DA82B1D}" type="sibTrans" cxnId="{EDC4496B-A045-40FA-BE0D-9125398FE251}">
      <dgm:prSet/>
      <dgm:spPr/>
      <dgm:t>
        <a:bodyPr/>
        <a:lstStyle/>
        <a:p>
          <a:endParaRPr lang="en-US" sz="2400"/>
        </a:p>
      </dgm:t>
    </dgm:pt>
    <dgm:pt modelId="{701CAC2F-4586-4867-A9C5-17C79B9E4044}">
      <dgm:prSet phldrT="[Text]" custT="1"/>
      <dgm:spPr/>
      <dgm:t>
        <a:bodyPr/>
        <a:lstStyle/>
        <a:p>
          <a:r>
            <a:rPr lang="en-US" sz="2400" dirty="0"/>
            <a:t>WTO, IMF, World Bank</a:t>
          </a:r>
        </a:p>
      </dgm:t>
    </dgm:pt>
    <dgm:pt modelId="{14AAF99E-BE13-4846-9A87-8C7F9E13B9B4}" type="parTrans" cxnId="{04A00BD8-1BA1-423F-8CD3-35E2AC0D7469}">
      <dgm:prSet/>
      <dgm:spPr/>
      <dgm:t>
        <a:bodyPr/>
        <a:lstStyle/>
        <a:p>
          <a:endParaRPr lang="en-US" sz="2400"/>
        </a:p>
      </dgm:t>
    </dgm:pt>
    <dgm:pt modelId="{6FEFF191-C829-45A0-901B-28C44FDF7AF0}" type="sibTrans" cxnId="{04A00BD8-1BA1-423F-8CD3-35E2AC0D7469}">
      <dgm:prSet/>
      <dgm:spPr/>
      <dgm:t>
        <a:bodyPr/>
        <a:lstStyle/>
        <a:p>
          <a:endParaRPr lang="en-US" sz="2400"/>
        </a:p>
      </dgm:t>
    </dgm:pt>
    <dgm:pt modelId="{2A0ED16F-B645-4048-9598-57BF96D957C6}" type="pres">
      <dgm:prSet presAssocID="{1D8290E4-DD26-46E6-932F-E75770EE4E50}" presName="linear" presStyleCnt="0">
        <dgm:presLayoutVars>
          <dgm:dir/>
          <dgm:animLvl val="lvl"/>
          <dgm:resizeHandles val="exact"/>
        </dgm:presLayoutVars>
      </dgm:prSet>
      <dgm:spPr/>
    </dgm:pt>
    <dgm:pt modelId="{BC08DDB0-1E4A-45CB-830E-02D8042EEC32}" type="pres">
      <dgm:prSet presAssocID="{BBE8F55F-0560-4C60-AC11-E239BB54109F}" presName="parentLin" presStyleCnt="0"/>
      <dgm:spPr/>
    </dgm:pt>
    <dgm:pt modelId="{B01B3292-0448-4570-8F24-80F9DB8A7B5E}" type="pres">
      <dgm:prSet presAssocID="{BBE8F55F-0560-4C60-AC11-E239BB54109F}" presName="parentLeftMargin" presStyleLbl="node1" presStyleIdx="0" presStyleCnt="4"/>
      <dgm:spPr/>
    </dgm:pt>
    <dgm:pt modelId="{D0D96F58-3098-492F-A227-96D031E358B4}" type="pres">
      <dgm:prSet presAssocID="{BBE8F55F-0560-4C60-AC11-E239BB54109F}" presName="parentText" presStyleLbl="node1" presStyleIdx="0" presStyleCnt="4">
        <dgm:presLayoutVars>
          <dgm:chMax val="0"/>
          <dgm:bulletEnabled val="1"/>
        </dgm:presLayoutVars>
      </dgm:prSet>
      <dgm:spPr/>
    </dgm:pt>
    <dgm:pt modelId="{86B3B9E7-F6D6-4C51-A443-55AF4D4FA30C}" type="pres">
      <dgm:prSet presAssocID="{BBE8F55F-0560-4C60-AC11-E239BB54109F}" presName="negativeSpace" presStyleCnt="0"/>
      <dgm:spPr/>
    </dgm:pt>
    <dgm:pt modelId="{929F2AB8-2325-40D4-B361-2357A0D7CE0A}" type="pres">
      <dgm:prSet presAssocID="{BBE8F55F-0560-4C60-AC11-E239BB54109F}" presName="childText" presStyleLbl="conFgAcc1" presStyleIdx="0" presStyleCnt="4">
        <dgm:presLayoutVars>
          <dgm:bulletEnabled val="1"/>
        </dgm:presLayoutVars>
      </dgm:prSet>
      <dgm:spPr/>
    </dgm:pt>
    <dgm:pt modelId="{5421A1A8-AEA7-4775-BCDD-6C2145B49729}" type="pres">
      <dgm:prSet presAssocID="{8E5AC505-CC77-4F0E-8E3A-9308DC2C8377}" presName="spaceBetweenRectangles" presStyleCnt="0"/>
      <dgm:spPr/>
    </dgm:pt>
    <dgm:pt modelId="{A6E6EA19-BA48-4D54-80C0-080DFBAAAF83}" type="pres">
      <dgm:prSet presAssocID="{E4B39CC4-AA05-4374-83DE-CA622F8EA4A8}" presName="parentLin" presStyleCnt="0"/>
      <dgm:spPr/>
    </dgm:pt>
    <dgm:pt modelId="{F5778594-5DE3-482B-873A-22D96C678589}" type="pres">
      <dgm:prSet presAssocID="{E4B39CC4-AA05-4374-83DE-CA622F8EA4A8}" presName="parentLeftMargin" presStyleLbl="node1" presStyleIdx="0" presStyleCnt="4"/>
      <dgm:spPr/>
    </dgm:pt>
    <dgm:pt modelId="{D1AAA151-E88A-4CDC-A180-229321917496}" type="pres">
      <dgm:prSet presAssocID="{E4B39CC4-AA05-4374-83DE-CA622F8EA4A8}" presName="parentText" presStyleLbl="node1" presStyleIdx="1" presStyleCnt="4">
        <dgm:presLayoutVars>
          <dgm:chMax val="0"/>
          <dgm:bulletEnabled val="1"/>
        </dgm:presLayoutVars>
      </dgm:prSet>
      <dgm:spPr/>
    </dgm:pt>
    <dgm:pt modelId="{6975379B-2B07-4403-96BC-1BC0A42E82AE}" type="pres">
      <dgm:prSet presAssocID="{E4B39CC4-AA05-4374-83DE-CA622F8EA4A8}" presName="negativeSpace" presStyleCnt="0"/>
      <dgm:spPr/>
    </dgm:pt>
    <dgm:pt modelId="{84DEB455-8563-4B48-A65A-EDCA8EAEC9E2}" type="pres">
      <dgm:prSet presAssocID="{E4B39CC4-AA05-4374-83DE-CA622F8EA4A8}" presName="childText" presStyleLbl="conFgAcc1" presStyleIdx="1" presStyleCnt="4" custLinFactNeighborX="455">
        <dgm:presLayoutVars>
          <dgm:bulletEnabled val="1"/>
        </dgm:presLayoutVars>
      </dgm:prSet>
      <dgm:spPr/>
    </dgm:pt>
    <dgm:pt modelId="{A27F9AC8-49AC-4255-8D90-F8264442ADA1}" type="pres">
      <dgm:prSet presAssocID="{FC4148A7-E64C-46BB-AA8E-D2600B1B65A0}" presName="spaceBetweenRectangles" presStyleCnt="0"/>
      <dgm:spPr/>
    </dgm:pt>
    <dgm:pt modelId="{449F5BE2-D7D6-4D09-8119-07256F0FB39F}" type="pres">
      <dgm:prSet presAssocID="{7581CB69-3027-4893-AB3C-61D2606B0047}" presName="parentLin" presStyleCnt="0"/>
      <dgm:spPr/>
    </dgm:pt>
    <dgm:pt modelId="{DA6948D4-C47A-4DD7-ACC7-1C0C5CF9BE85}" type="pres">
      <dgm:prSet presAssocID="{7581CB69-3027-4893-AB3C-61D2606B0047}" presName="parentLeftMargin" presStyleLbl="node1" presStyleIdx="1" presStyleCnt="4"/>
      <dgm:spPr/>
    </dgm:pt>
    <dgm:pt modelId="{8F98AB1C-92A5-4FDE-A746-68A46E627DF4}" type="pres">
      <dgm:prSet presAssocID="{7581CB69-3027-4893-AB3C-61D2606B0047}" presName="parentText" presStyleLbl="node1" presStyleIdx="2" presStyleCnt="4">
        <dgm:presLayoutVars>
          <dgm:chMax val="0"/>
          <dgm:bulletEnabled val="1"/>
        </dgm:presLayoutVars>
      </dgm:prSet>
      <dgm:spPr/>
    </dgm:pt>
    <dgm:pt modelId="{25C955B2-5187-41BB-9F9F-19EDF9CE09F9}" type="pres">
      <dgm:prSet presAssocID="{7581CB69-3027-4893-AB3C-61D2606B0047}" presName="negativeSpace" presStyleCnt="0"/>
      <dgm:spPr/>
    </dgm:pt>
    <dgm:pt modelId="{4C6E189C-0453-4AEC-AFB3-F23A854392C9}" type="pres">
      <dgm:prSet presAssocID="{7581CB69-3027-4893-AB3C-61D2606B0047}" presName="childText" presStyleLbl="conFgAcc1" presStyleIdx="2" presStyleCnt="4">
        <dgm:presLayoutVars>
          <dgm:bulletEnabled val="1"/>
        </dgm:presLayoutVars>
      </dgm:prSet>
      <dgm:spPr/>
    </dgm:pt>
    <dgm:pt modelId="{A14F94DD-91F1-4CE7-A8ED-C8BAFF5DE7FC}" type="pres">
      <dgm:prSet presAssocID="{7AF11A5A-7FAF-4E77-A027-B9CF1C603CC3}" presName="spaceBetweenRectangles" presStyleCnt="0"/>
      <dgm:spPr/>
    </dgm:pt>
    <dgm:pt modelId="{AD08BE78-2064-4E1B-8878-DB0A99004944}" type="pres">
      <dgm:prSet presAssocID="{64F0E7B3-0AC6-405D-8D96-DE08088BBBD8}" presName="parentLin" presStyleCnt="0"/>
      <dgm:spPr/>
    </dgm:pt>
    <dgm:pt modelId="{7F5E7647-062B-4312-971E-58F7EB805956}" type="pres">
      <dgm:prSet presAssocID="{64F0E7B3-0AC6-405D-8D96-DE08088BBBD8}" presName="parentLeftMargin" presStyleLbl="node1" presStyleIdx="2" presStyleCnt="4"/>
      <dgm:spPr/>
    </dgm:pt>
    <dgm:pt modelId="{9BC5A3F5-DDAF-4AB7-BAF0-CCC8D263C8E7}" type="pres">
      <dgm:prSet presAssocID="{64F0E7B3-0AC6-405D-8D96-DE08088BBBD8}" presName="parentText" presStyleLbl="node1" presStyleIdx="3" presStyleCnt="4">
        <dgm:presLayoutVars>
          <dgm:chMax val="0"/>
          <dgm:bulletEnabled val="1"/>
        </dgm:presLayoutVars>
      </dgm:prSet>
      <dgm:spPr/>
    </dgm:pt>
    <dgm:pt modelId="{D210375F-C01A-4B02-BAAB-67891B23EAD8}" type="pres">
      <dgm:prSet presAssocID="{64F0E7B3-0AC6-405D-8D96-DE08088BBBD8}" presName="negativeSpace" presStyleCnt="0"/>
      <dgm:spPr/>
    </dgm:pt>
    <dgm:pt modelId="{A819BE9F-E4A0-4F5C-8DCF-34D8CCAF84B9}" type="pres">
      <dgm:prSet presAssocID="{64F0E7B3-0AC6-405D-8D96-DE08088BBBD8}" presName="childText" presStyleLbl="conFgAcc1" presStyleIdx="3" presStyleCnt="4">
        <dgm:presLayoutVars>
          <dgm:bulletEnabled val="1"/>
        </dgm:presLayoutVars>
      </dgm:prSet>
      <dgm:spPr/>
    </dgm:pt>
  </dgm:ptLst>
  <dgm:cxnLst>
    <dgm:cxn modelId="{D2BC4227-F4FC-4127-9FB6-5DED2632678D}" type="presOf" srcId="{BBE8F55F-0560-4C60-AC11-E239BB54109F}" destId="{D0D96F58-3098-492F-A227-96D031E358B4}" srcOrd="1" destOrd="0" presId="urn:microsoft.com/office/officeart/2005/8/layout/list1"/>
    <dgm:cxn modelId="{A7AF9F88-2CDA-4C03-8030-DB19067170E5}" type="presOf" srcId="{E0993068-DEDA-4376-BD8E-52C6E162BEAE}" destId="{929F2AB8-2325-40D4-B361-2357A0D7CE0A}" srcOrd="0" destOrd="1" presId="urn:microsoft.com/office/officeart/2005/8/layout/list1"/>
    <dgm:cxn modelId="{90DE18FA-027A-4011-9BA6-EB49BEFA60F4}" srcId="{BBE8F55F-0560-4C60-AC11-E239BB54109F}" destId="{E0993068-DEDA-4376-BD8E-52C6E162BEAE}" srcOrd="1" destOrd="0" parTransId="{7819C374-59A8-4828-B410-2E18E3372893}" sibTransId="{71600B5B-D9AC-4A3D-B46C-FBA1B4D3FE59}"/>
    <dgm:cxn modelId="{D6434C64-1A0D-4AAC-AD17-F33938A9BC70}" type="presOf" srcId="{19A3774F-AFAE-49E3-AF22-51B8ABE7622E}" destId="{84DEB455-8563-4B48-A65A-EDCA8EAEC9E2}" srcOrd="0" destOrd="1" presId="urn:microsoft.com/office/officeart/2005/8/layout/list1"/>
    <dgm:cxn modelId="{9D8B3967-9A2A-4728-BFC4-52F630F95A40}" srcId="{1D8290E4-DD26-46E6-932F-E75770EE4E50}" destId="{E4B39CC4-AA05-4374-83DE-CA622F8EA4A8}" srcOrd="1" destOrd="0" parTransId="{C429F2D4-1879-4BB3-9EBE-FE7BC05A17E8}" sibTransId="{FC4148A7-E64C-46BB-AA8E-D2600B1B65A0}"/>
    <dgm:cxn modelId="{E42BE1C6-5B10-4D90-BA34-A8AB82385978}" srcId="{1D8290E4-DD26-46E6-932F-E75770EE4E50}" destId="{BBE8F55F-0560-4C60-AC11-E239BB54109F}" srcOrd="0" destOrd="0" parTransId="{92233DD0-0F92-4882-BA59-D57A7D69C6BF}" sibTransId="{8E5AC505-CC77-4F0E-8E3A-9308DC2C8377}"/>
    <dgm:cxn modelId="{4426D546-69DA-462F-ABA0-DAD20658DDAE}" srcId="{7581CB69-3027-4893-AB3C-61D2606B0047}" destId="{C73176E3-AFB4-4D57-B094-C45EDD7DE100}" srcOrd="0" destOrd="0" parTransId="{70635D34-2696-449E-9400-D209DBAD7040}" sibTransId="{02817F08-4F02-4CA0-8BB6-3BE3A6E544C1}"/>
    <dgm:cxn modelId="{AE6311FA-9237-4947-BCEB-C6F5634AFE7C}" type="presOf" srcId="{7581CB69-3027-4893-AB3C-61D2606B0047}" destId="{DA6948D4-C47A-4DD7-ACC7-1C0C5CF9BE85}" srcOrd="0" destOrd="0" presId="urn:microsoft.com/office/officeart/2005/8/layout/list1"/>
    <dgm:cxn modelId="{65DAD9DD-5298-47D8-8F3E-E4F129B29E59}" srcId="{1D8290E4-DD26-46E6-932F-E75770EE4E50}" destId="{7581CB69-3027-4893-AB3C-61D2606B0047}" srcOrd="2" destOrd="0" parTransId="{AE55873F-C639-48DB-B6E8-28175A3F0839}" sibTransId="{7AF11A5A-7FAF-4E77-A027-B9CF1C603CC3}"/>
    <dgm:cxn modelId="{77FE794F-C52B-4790-9E35-0C8FF41FE996}" type="presOf" srcId="{64F0E7B3-0AC6-405D-8D96-DE08088BBBD8}" destId="{7F5E7647-062B-4312-971E-58F7EB805956}" srcOrd="0" destOrd="0" presId="urn:microsoft.com/office/officeart/2005/8/layout/list1"/>
    <dgm:cxn modelId="{29D9E54C-D26D-4F41-A053-F86F8224FF8A}" type="presOf" srcId="{7581CB69-3027-4893-AB3C-61D2606B0047}" destId="{8F98AB1C-92A5-4FDE-A746-68A46E627DF4}" srcOrd="1" destOrd="0" presId="urn:microsoft.com/office/officeart/2005/8/layout/list1"/>
    <dgm:cxn modelId="{D67973CC-8BA5-4E90-85A1-2A049E4D4228}" srcId="{E4B39CC4-AA05-4374-83DE-CA622F8EA4A8}" destId="{248E1A3D-AF21-4E21-A993-A8AE1817A2EE}" srcOrd="0" destOrd="0" parTransId="{25E00BBF-0387-4CE5-97C2-592DDD015754}" sibTransId="{63479154-847F-4AF1-A01C-5D440733DE4D}"/>
    <dgm:cxn modelId="{C823FF53-166F-4D9D-BDAC-9CBEB41220A1}" type="presOf" srcId="{E4B39CC4-AA05-4374-83DE-CA622F8EA4A8}" destId="{D1AAA151-E88A-4CDC-A180-229321917496}" srcOrd="1" destOrd="0" presId="urn:microsoft.com/office/officeart/2005/8/layout/list1"/>
    <dgm:cxn modelId="{A3D79C35-5EE8-4B51-A41B-5F5CC6EEBE02}" type="presOf" srcId="{6334A91E-82D5-4244-90B2-6AD599737F2E}" destId="{84DEB455-8563-4B48-A65A-EDCA8EAEC9E2}" srcOrd="0" destOrd="2" presId="urn:microsoft.com/office/officeart/2005/8/layout/list1"/>
    <dgm:cxn modelId="{19C616EF-CFBA-4AE5-9616-A3EDFFED69F3}" type="presOf" srcId="{248E1A3D-AF21-4E21-A993-A8AE1817A2EE}" destId="{84DEB455-8563-4B48-A65A-EDCA8EAEC9E2}" srcOrd="0" destOrd="0" presId="urn:microsoft.com/office/officeart/2005/8/layout/list1"/>
    <dgm:cxn modelId="{EDC4496B-A045-40FA-BE0D-9125398FE251}" srcId="{1D8290E4-DD26-46E6-932F-E75770EE4E50}" destId="{64F0E7B3-0AC6-405D-8D96-DE08088BBBD8}" srcOrd="3" destOrd="0" parTransId="{AA65BB9E-7FA4-4632-8B1A-A99192531C83}" sibTransId="{0AB62C31-ED51-4298-98AD-46188DA82B1D}"/>
    <dgm:cxn modelId="{AAF47E09-DB3D-4F50-9A03-813BA0640610}" type="presOf" srcId="{E4B39CC4-AA05-4374-83DE-CA622F8EA4A8}" destId="{F5778594-5DE3-482B-873A-22D96C678589}" srcOrd="0" destOrd="0" presId="urn:microsoft.com/office/officeart/2005/8/layout/list1"/>
    <dgm:cxn modelId="{A7D8085A-EE1B-4C75-8A24-D353B8DDFF32}" type="presOf" srcId="{BBE8F55F-0560-4C60-AC11-E239BB54109F}" destId="{B01B3292-0448-4570-8F24-80F9DB8A7B5E}" srcOrd="0" destOrd="0" presId="urn:microsoft.com/office/officeart/2005/8/layout/list1"/>
    <dgm:cxn modelId="{04A00BD8-1BA1-423F-8CD3-35E2AC0D7469}" srcId="{64F0E7B3-0AC6-405D-8D96-DE08088BBBD8}" destId="{701CAC2F-4586-4867-A9C5-17C79B9E4044}" srcOrd="0" destOrd="0" parTransId="{14AAF99E-BE13-4846-9A87-8C7F9E13B9B4}" sibTransId="{6FEFF191-C829-45A0-901B-28C44FDF7AF0}"/>
    <dgm:cxn modelId="{A6F79875-899F-4C01-81A7-FCCED3C67232}" type="presOf" srcId="{090D43CE-450C-420C-A7CD-734D65C71B4F}" destId="{4C6E189C-0453-4AEC-AFB3-F23A854392C9}" srcOrd="0" destOrd="1" presId="urn:microsoft.com/office/officeart/2005/8/layout/list1"/>
    <dgm:cxn modelId="{C2D1AC5B-8E38-4F82-9909-8875C1C50AB1}" type="presOf" srcId="{C73176E3-AFB4-4D57-B094-C45EDD7DE100}" destId="{4C6E189C-0453-4AEC-AFB3-F23A854392C9}" srcOrd="0" destOrd="0" presId="urn:microsoft.com/office/officeart/2005/8/layout/list1"/>
    <dgm:cxn modelId="{3CF287C6-9B89-4252-8F31-D31621B3ADF2}" type="presOf" srcId="{701CAC2F-4586-4867-A9C5-17C79B9E4044}" destId="{A819BE9F-E4A0-4F5C-8DCF-34D8CCAF84B9}" srcOrd="0" destOrd="0" presId="urn:microsoft.com/office/officeart/2005/8/layout/list1"/>
    <dgm:cxn modelId="{64CE2EFB-C1FC-40F3-8681-2401C09B6304}" srcId="{BBE8F55F-0560-4C60-AC11-E239BB54109F}" destId="{E60E0E49-55C0-48B2-BE83-92F31B964417}" srcOrd="0" destOrd="0" parTransId="{546DB5EE-CB9C-4042-B322-FF25B119B6BA}" sibTransId="{A740D181-9563-46F9-BF72-2825E2579223}"/>
    <dgm:cxn modelId="{C66C2E74-8995-45A1-B7BC-4306E55B4F47}" srcId="{E4B39CC4-AA05-4374-83DE-CA622F8EA4A8}" destId="{6334A91E-82D5-4244-90B2-6AD599737F2E}" srcOrd="2" destOrd="0" parTransId="{A6D69374-0795-4E14-B868-B74670099FAA}" sibTransId="{8B300CF2-D2B2-46FA-ACBC-7C2631D03F70}"/>
    <dgm:cxn modelId="{7E6C5D01-2C8A-483C-A892-E761BE9D90E4}" type="presOf" srcId="{E60E0E49-55C0-48B2-BE83-92F31B964417}" destId="{929F2AB8-2325-40D4-B361-2357A0D7CE0A}" srcOrd="0" destOrd="0" presId="urn:microsoft.com/office/officeart/2005/8/layout/list1"/>
    <dgm:cxn modelId="{8692545E-CCC3-4D60-B348-A082A612909D}" type="presOf" srcId="{1D8290E4-DD26-46E6-932F-E75770EE4E50}" destId="{2A0ED16F-B645-4048-9598-57BF96D957C6}" srcOrd="0" destOrd="0" presId="urn:microsoft.com/office/officeart/2005/8/layout/list1"/>
    <dgm:cxn modelId="{B6C976A4-110A-4752-9124-DAD005EB4230}" type="presOf" srcId="{64F0E7B3-0AC6-405D-8D96-DE08088BBBD8}" destId="{9BC5A3F5-DDAF-4AB7-BAF0-CCC8D263C8E7}" srcOrd="1" destOrd="0" presId="urn:microsoft.com/office/officeart/2005/8/layout/list1"/>
    <dgm:cxn modelId="{05CB19E2-78EF-4EBF-B39F-36C168242EDF}" srcId="{7581CB69-3027-4893-AB3C-61D2606B0047}" destId="{090D43CE-450C-420C-A7CD-734D65C71B4F}" srcOrd="1" destOrd="0" parTransId="{E8712D60-D301-4A04-9DB7-113BCA8C59D0}" sibTransId="{03549F22-E1D6-40E9-8542-1F17CE297F8D}"/>
    <dgm:cxn modelId="{E9B8EFDE-30CF-48D7-9BE2-78A9485CD5F6}" srcId="{E4B39CC4-AA05-4374-83DE-CA622F8EA4A8}" destId="{19A3774F-AFAE-49E3-AF22-51B8ABE7622E}" srcOrd="1" destOrd="0" parTransId="{97186017-A650-4B42-9B07-256534410BCA}" sibTransId="{BA006E4C-4F0D-4C8C-9A6F-FF52CF6954AB}"/>
    <dgm:cxn modelId="{DA380C8F-9C22-4AE4-990A-84D165D25FF1}" type="presParOf" srcId="{2A0ED16F-B645-4048-9598-57BF96D957C6}" destId="{BC08DDB0-1E4A-45CB-830E-02D8042EEC32}" srcOrd="0" destOrd="0" presId="urn:microsoft.com/office/officeart/2005/8/layout/list1"/>
    <dgm:cxn modelId="{D05190EE-E962-49B0-B8DE-38CB44E9664E}" type="presParOf" srcId="{BC08DDB0-1E4A-45CB-830E-02D8042EEC32}" destId="{B01B3292-0448-4570-8F24-80F9DB8A7B5E}" srcOrd="0" destOrd="0" presId="urn:microsoft.com/office/officeart/2005/8/layout/list1"/>
    <dgm:cxn modelId="{8D3D4702-E041-47DA-85D3-71FCB12E00AC}" type="presParOf" srcId="{BC08DDB0-1E4A-45CB-830E-02D8042EEC32}" destId="{D0D96F58-3098-492F-A227-96D031E358B4}" srcOrd="1" destOrd="0" presId="urn:microsoft.com/office/officeart/2005/8/layout/list1"/>
    <dgm:cxn modelId="{CDC17F55-546E-46BF-857E-79A9EDA37178}" type="presParOf" srcId="{2A0ED16F-B645-4048-9598-57BF96D957C6}" destId="{86B3B9E7-F6D6-4C51-A443-55AF4D4FA30C}" srcOrd="1" destOrd="0" presId="urn:microsoft.com/office/officeart/2005/8/layout/list1"/>
    <dgm:cxn modelId="{0BEFD2E8-3472-4DAD-8C61-01A89D0CD8D8}" type="presParOf" srcId="{2A0ED16F-B645-4048-9598-57BF96D957C6}" destId="{929F2AB8-2325-40D4-B361-2357A0D7CE0A}" srcOrd="2" destOrd="0" presId="urn:microsoft.com/office/officeart/2005/8/layout/list1"/>
    <dgm:cxn modelId="{A8CFA9B2-FAEB-4A81-9948-955821FF3D5F}" type="presParOf" srcId="{2A0ED16F-B645-4048-9598-57BF96D957C6}" destId="{5421A1A8-AEA7-4775-BCDD-6C2145B49729}" srcOrd="3" destOrd="0" presId="urn:microsoft.com/office/officeart/2005/8/layout/list1"/>
    <dgm:cxn modelId="{A0CCD1A1-EF56-41F5-BA22-E23FD4B98CDB}" type="presParOf" srcId="{2A0ED16F-B645-4048-9598-57BF96D957C6}" destId="{A6E6EA19-BA48-4D54-80C0-080DFBAAAF83}" srcOrd="4" destOrd="0" presId="urn:microsoft.com/office/officeart/2005/8/layout/list1"/>
    <dgm:cxn modelId="{25225949-64E0-4136-8423-B0B4F2C8E124}" type="presParOf" srcId="{A6E6EA19-BA48-4D54-80C0-080DFBAAAF83}" destId="{F5778594-5DE3-482B-873A-22D96C678589}" srcOrd="0" destOrd="0" presId="urn:microsoft.com/office/officeart/2005/8/layout/list1"/>
    <dgm:cxn modelId="{10A239E4-2433-4295-BC68-593B1B2D213E}" type="presParOf" srcId="{A6E6EA19-BA48-4D54-80C0-080DFBAAAF83}" destId="{D1AAA151-E88A-4CDC-A180-229321917496}" srcOrd="1" destOrd="0" presId="urn:microsoft.com/office/officeart/2005/8/layout/list1"/>
    <dgm:cxn modelId="{B1913AB0-8F88-4C88-9E97-9605513C8436}" type="presParOf" srcId="{2A0ED16F-B645-4048-9598-57BF96D957C6}" destId="{6975379B-2B07-4403-96BC-1BC0A42E82AE}" srcOrd="5" destOrd="0" presId="urn:microsoft.com/office/officeart/2005/8/layout/list1"/>
    <dgm:cxn modelId="{19355D17-8FC6-4AB5-9139-36518DDE5153}" type="presParOf" srcId="{2A0ED16F-B645-4048-9598-57BF96D957C6}" destId="{84DEB455-8563-4B48-A65A-EDCA8EAEC9E2}" srcOrd="6" destOrd="0" presId="urn:microsoft.com/office/officeart/2005/8/layout/list1"/>
    <dgm:cxn modelId="{6B7569A0-6C07-4C66-A300-F473316F34E3}" type="presParOf" srcId="{2A0ED16F-B645-4048-9598-57BF96D957C6}" destId="{A27F9AC8-49AC-4255-8D90-F8264442ADA1}" srcOrd="7" destOrd="0" presId="urn:microsoft.com/office/officeart/2005/8/layout/list1"/>
    <dgm:cxn modelId="{C9AA5463-D6B6-4A61-BBDF-A2D9D6919EAC}" type="presParOf" srcId="{2A0ED16F-B645-4048-9598-57BF96D957C6}" destId="{449F5BE2-D7D6-4D09-8119-07256F0FB39F}" srcOrd="8" destOrd="0" presId="urn:microsoft.com/office/officeart/2005/8/layout/list1"/>
    <dgm:cxn modelId="{1263778D-2D7E-4DF9-AE8F-0B9694C88909}" type="presParOf" srcId="{449F5BE2-D7D6-4D09-8119-07256F0FB39F}" destId="{DA6948D4-C47A-4DD7-ACC7-1C0C5CF9BE85}" srcOrd="0" destOrd="0" presId="urn:microsoft.com/office/officeart/2005/8/layout/list1"/>
    <dgm:cxn modelId="{066EC257-4A43-4A74-8441-DBF7C78413C3}" type="presParOf" srcId="{449F5BE2-D7D6-4D09-8119-07256F0FB39F}" destId="{8F98AB1C-92A5-4FDE-A746-68A46E627DF4}" srcOrd="1" destOrd="0" presId="urn:microsoft.com/office/officeart/2005/8/layout/list1"/>
    <dgm:cxn modelId="{12AFB7F7-FE62-4472-977D-10C543AEC122}" type="presParOf" srcId="{2A0ED16F-B645-4048-9598-57BF96D957C6}" destId="{25C955B2-5187-41BB-9F9F-19EDF9CE09F9}" srcOrd="9" destOrd="0" presId="urn:microsoft.com/office/officeart/2005/8/layout/list1"/>
    <dgm:cxn modelId="{317C222D-6374-442F-967F-4C2D2B349BEE}" type="presParOf" srcId="{2A0ED16F-B645-4048-9598-57BF96D957C6}" destId="{4C6E189C-0453-4AEC-AFB3-F23A854392C9}" srcOrd="10" destOrd="0" presId="urn:microsoft.com/office/officeart/2005/8/layout/list1"/>
    <dgm:cxn modelId="{14F1D163-C8C0-4FCB-A5FB-B56E8ABF8653}" type="presParOf" srcId="{2A0ED16F-B645-4048-9598-57BF96D957C6}" destId="{A14F94DD-91F1-4CE7-A8ED-C8BAFF5DE7FC}" srcOrd="11" destOrd="0" presId="urn:microsoft.com/office/officeart/2005/8/layout/list1"/>
    <dgm:cxn modelId="{38AC4F5F-90A9-4C0D-998F-D0AEACD26804}" type="presParOf" srcId="{2A0ED16F-B645-4048-9598-57BF96D957C6}" destId="{AD08BE78-2064-4E1B-8878-DB0A99004944}" srcOrd="12" destOrd="0" presId="urn:microsoft.com/office/officeart/2005/8/layout/list1"/>
    <dgm:cxn modelId="{842BF4D0-A547-4250-AF08-DC84C3C536C7}" type="presParOf" srcId="{AD08BE78-2064-4E1B-8878-DB0A99004944}" destId="{7F5E7647-062B-4312-971E-58F7EB805956}" srcOrd="0" destOrd="0" presId="urn:microsoft.com/office/officeart/2005/8/layout/list1"/>
    <dgm:cxn modelId="{EEDAEE75-A77A-4BF3-A7C3-F75AD68B8265}" type="presParOf" srcId="{AD08BE78-2064-4E1B-8878-DB0A99004944}" destId="{9BC5A3F5-DDAF-4AB7-BAF0-CCC8D263C8E7}" srcOrd="1" destOrd="0" presId="urn:microsoft.com/office/officeart/2005/8/layout/list1"/>
    <dgm:cxn modelId="{7D8F53F5-91E3-4D5A-8030-11CD87C110ED}" type="presParOf" srcId="{2A0ED16F-B645-4048-9598-57BF96D957C6}" destId="{D210375F-C01A-4B02-BAAB-67891B23EAD8}" srcOrd="13" destOrd="0" presId="urn:microsoft.com/office/officeart/2005/8/layout/list1"/>
    <dgm:cxn modelId="{F7920B09-88C7-4553-9619-C4749B8C6069}" type="presParOf" srcId="{2A0ED16F-B645-4048-9598-57BF96D957C6}" destId="{A819BE9F-E4A0-4F5C-8DCF-34D8CCAF84B9}"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AB8E9EB-D0BC-4DE6-A74D-D1AD4EBF053E}" type="doc">
      <dgm:prSet loTypeId="urn:microsoft.com/office/officeart/2005/8/layout/vList3" loCatId="picture" qsTypeId="urn:microsoft.com/office/officeart/2005/8/quickstyle/simple1" qsCatId="simple" csTypeId="urn:microsoft.com/office/officeart/2005/8/colors/colorful2" csCatId="colorful" phldr="1"/>
      <dgm:spPr/>
      <dgm:t>
        <a:bodyPr/>
        <a:lstStyle/>
        <a:p>
          <a:endParaRPr lang="en-US"/>
        </a:p>
      </dgm:t>
    </dgm:pt>
    <dgm:pt modelId="{639060DD-D905-494B-837D-0D74F6C3A462}">
      <dgm:prSet phldrT="[Text]"/>
      <dgm:spPr/>
      <dgm:t>
        <a:bodyPr/>
        <a:lstStyle/>
        <a:p>
          <a:r>
            <a:rPr lang="en-US" dirty="0">
              <a:latin typeface="Franklin Gothic Medium Cond" panose="020B0606030402020204" pitchFamily="34" charset="0"/>
            </a:rPr>
            <a:t>Delhi</a:t>
          </a:r>
        </a:p>
      </dgm:t>
    </dgm:pt>
    <dgm:pt modelId="{002ED7D5-4A7D-4F59-BFBF-0FB6A0E59D01}" type="parTrans" cxnId="{9F0833EC-18AD-43B8-851C-A48B45D51980}">
      <dgm:prSet/>
      <dgm:spPr/>
      <dgm:t>
        <a:bodyPr/>
        <a:lstStyle/>
        <a:p>
          <a:endParaRPr lang="en-US"/>
        </a:p>
      </dgm:t>
    </dgm:pt>
    <dgm:pt modelId="{E0BAC1E8-2384-4B18-BE66-4F18B2EB70FE}" type="sibTrans" cxnId="{9F0833EC-18AD-43B8-851C-A48B45D51980}">
      <dgm:prSet/>
      <dgm:spPr/>
      <dgm:t>
        <a:bodyPr/>
        <a:lstStyle/>
        <a:p>
          <a:endParaRPr lang="en-US"/>
        </a:p>
      </dgm:t>
    </dgm:pt>
    <dgm:pt modelId="{71DFAFD5-9E5A-473C-A81C-F72DA4C82AA8}">
      <dgm:prSet/>
      <dgm:spPr/>
      <dgm:t>
        <a:bodyPr/>
        <a:lstStyle/>
        <a:p>
          <a:r>
            <a:rPr lang="en-US" dirty="0">
              <a:latin typeface="Franklin Gothic Medium Cond" panose="020B0606030402020204" pitchFamily="34" charset="0"/>
            </a:rPr>
            <a:t>Haryana</a:t>
          </a:r>
        </a:p>
      </dgm:t>
    </dgm:pt>
    <dgm:pt modelId="{1CAD37FA-0BE1-4353-B0B0-0C147F5D7144}" type="parTrans" cxnId="{26CD13ED-DADC-469D-AE7D-4802A2607E7E}">
      <dgm:prSet/>
      <dgm:spPr/>
      <dgm:t>
        <a:bodyPr/>
        <a:lstStyle/>
        <a:p>
          <a:endParaRPr lang="en-US"/>
        </a:p>
      </dgm:t>
    </dgm:pt>
    <dgm:pt modelId="{9829B5E0-F02C-46C6-A973-C681B6CE2BDB}" type="sibTrans" cxnId="{26CD13ED-DADC-469D-AE7D-4802A2607E7E}">
      <dgm:prSet/>
      <dgm:spPr/>
      <dgm:t>
        <a:bodyPr/>
        <a:lstStyle/>
        <a:p>
          <a:endParaRPr lang="en-US"/>
        </a:p>
      </dgm:t>
    </dgm:pt>
    <dgm:pt modelId="{45785F34-A4F0-487A-9112-B40E39EF1238}">
      <dgm:prSet/>
      <dgm:spPr/>
      <dgm:t>
        <a:bodyPr/>
        <a:lstStyle/>
        <a:p>
          <a:r>
            <a:rPr lang="en-US" dirty="0">
              <a:latin typeface="Franklin Gothic Medium Cond" panose="020B0606030402020204" pitchFamily="34" charset="0"/>
            </a:rPr>
            <a:t>Maharashtra</a:t>
          </a:r>
        </a:p>
      </dgm:t>
    </dgm:pt>
    <dgm:pt modelId="{3A894593-A78E-4BD1-B685-01CA269FB790}" type="parTrans" cxnId="{04484A06-6206-4229-B4B6-791D2C194A62}">
      <dgm:prSet/>
      <dgm:spPr/>
      <dgm:t>
        <a:bodyPr/>
        <a:lstStyle/>
        <a:p>
          <a:endParaRPr lang="en-US"/>
        </a:p>
      </dgm:t>
    </dgm:pt>
    <dgm:pt modelId="{560F4591-EE15-4730-904D-68A5115F059D}" type="sibTrans" cxnId="{04484A06-6206-4229-B4B6-791D2C194A62}">
      <dgm:prSet/>
      <dgm:spPr/>
      <dgm:t>
        <a:bodyPr/>
        <a:lstStyle/>
        <a:p>
          <a:endParaRPr lang="en-US"/>
        </a:p>
      </dgm:t>
    </dgm:pt>
    <dgm:pt modelId="{8290D530-2D4A-4D85-A188-4085C2EC43A6}">
      <dgm:prSet/>
      <dgm:spPr/>
      <dgm:t>
        <a:bodyPr/>
        <a:lstStyle/>
        <a:p>
          <a:r>
            <a:rPr lang="en-US" dirty="0">
              <a:latin typeface="Franklin Gothic Medium Cond" panose="020B0606030402020204" pitchFamily="34" charset="0"/>
            </a:rPr>
            <a:t>Karnataka</a:t>
          </a:r>
        </a:p>
      </dgm:t>
    </dgm:pt>
    <dgm:pt modelId="{CABEA69F-2E91-49B5-824A-B3234A83F82A}" type="parTrans" cxnId="{D96555BF-0356-4957-858C-92227FF681C0}">
      <dgm:prSet/>
      <dgm:spPr/>
      <dgm:t>
        <a:bodyPr/>
        <a:lstStyle/>
        <a:p>
          <a:endParaRPr lang="en-US"/>
        </a:p>
      </dgm:t>
    </dgm:pt>
    <dgm:pt modelId="{262A802D-C5F4-49D5-8DC9-47B7E435BBCD}" type="sibTrans" cxnId="{D96555BF-0356-4957-858C-92227FF681C0}">
      <dgm:prSet/>
      <dgm:spPr/>
      <dgm:t>
        <a:bodyPr/>
        <a:lstStyle/>
        <a:p>
          <a:endParaRPr lang="en-US"/>
        </a:p>
      </dgm:t>
    </dgm:pt>
    <dgm:pt modelId="{885DCC19-C98B-494F-93C8-57BF82BEBC7D}">
      <dgm:prSet/>
      <dgm:spPr/>
      <dgm:t>
        <a:bodyPr/>
        <a:lstStyle/>
        <a:p>
          <a:r>
            <a:rPr lang="en-US" dirty="0">
              <a:latin typeface="Franklin Gothic Medium Cond" panose="020B0606030402020204" pitchFamily="34" charset="0"/>
            </a:rPr>
            <a:t>Tamil Nadu</a:t>
          </a:r>
        </a:p>
      </dgm:t>
    </dgm:pt>
    <dgm:pt modelId="{74E137DF-0542-46A7-B66A-FFC763358CDC}" type="parTrans" cxnId="{BB9A32CB-053F-4B6F-9B0B-01D25AA1AE1D}">
      <dgm:prSet/>
      <dgm:spPr/>
      <dgm:t>
        <a:bodyPr/>
        <a:lstStyle/>
        <a:p>
          <a:endParaRPr lang="en-US"/>
        </a:p>
      </dgm:t>
    </dgm:pt>
    <dgm:pt modelId="{BB5F2AD9-8610-41DD-B274-54EE8C6DDC04}" type="sibTrans" cxnId="{BB9A32CB-053F-4B6F-9B0B-01D25AA1AE1D}">
      <dgm:prSet/>
      <dgm:spPr/>
      <dgm:t>
        <a:bodyPr/>
        <a:lstStyle/>
        <a:p>
          <a:endParaRPr lang="en-US"/>
        </a:p>
      </dgm:t>
    </dgm:pt>
    <dgm:pt modelId="{BC0BC6BE-2800-43E5-882E-C9BCA8BBEC84}">
      <dgm:prSet/>
      <dgm:spPr/>
      <dgm:t>
        <a:bodyPr/>
        <a:lstStyle/>
        <a:p>
          <a:r>
            <a:rPr lang="en-US" dirty="0">
              <a:latin typeface="Franklin Gothic Medium Cond" panose="020B0606030402020204" pitchFamily="34" charset="0"/>
            </a:rPr>
            <a:t>Gujarat</a:t>
          </a:r>
        </a:p>
      </dgm:t>
    </dgm:pt>
    <dgm:pt modelId="{72612F96-FC4C-4A40-A483-585CA3539949}" type="parTrans" cxnId="{7EDF30FC-C14B-4FA2-ABEA-60E890A434B0}">
      <dgm:prSet/>
      <dgm:spPr/>
      <dgm:t>
        <a:bodyPr/>
        <a:lstStyle/>
        <a:p>
          <a:endParaRPr lang="en-US"/>
        </a:p>
      </dgm:t>
    </dgm:pt>
    <dgm:pt modelId="{9B1D90D8-8189-405D-A9CF-E01DE7DE3044}" type="sibTrans" cxnId="{7EDF30FC-C14B-4FA2-ABEA-60E890A434B0}">
      <dgm:prSet/>
      <dgm:spPr/>
      <dgm:t>
        <a:bodyPr/>
        <a:lstStyle/>
        <a:p>
          <a:endParaRPr lang="en-US"/>
        </a:p>
      </dgm:t>
    </dgm:pt>
    <dgm:pt modelId="{AF8695E8-9FAD-4329-B720-2581C87D58EC}">
      <dgm:prSet/>
      <dgm:spPr/>
      <dgm:t>
        <a:bodyPr/>
        <a:lstStyle/>
        <a:p>
          <a:r>
            <a:rPr lang="en-US" dirty="0">
              <a:latin typeface="Franklin Gothic Medium Cond" panose="020B0606030402020204" pitchFamily="34" charset="0"/>
            </a:rPr>
            <a:t>Andhra Pradesh</a:t>
          </a:r>
        </a:p>
      </dgm:t>
    </dgm:pt>
    <dgm:pt modelId="{84BAA2B5-C9FA-4319-B798-4FE1DDF35E5B}" type="parTrans" cxnId="{AC0C4753-71B7-4A89-9F39-DD0681DBA435}">
      <dgm:prSet/>
      <dgm:spPr/>
      <dgm:t>
        <a:bodyPr/>
        <a:lstStyle/>
        <a:p>
          <a:endParaRPr lang="en-US"/>
        </a:p>
      </dgm:t>
    </dgm:pt>
    <dgm:pt modelId="{5F6959E9-32ED-45B5-B81E-781F1E5F51E8}" type="sibTrans" cxnId="{AC0C4753-71B7-4A89-9F39-DD0681DBA435}">
      <dgm:prSet/>
      <dgm:spPr/>
      <dgm:t>
        <a:bodyPr/>
        <a:lstStyle/>
        <a:p>
          <a:endParaRPr lang="en-US"/>
        </a:p>
      </dgm:t>
    </dgm:pt>
    <dgm:pt modelId="{76C1388F-7C19-454B-82E8-24731344B5AB}" type="pres">
      <dgm:prSet presAssocID="{FAB8E9EB-D0BC-4DE6-A74D-D1AD4EBF053E}" presName="linearFlow" presStyleCnt="0">
        <dgm:presLayoutVars>
          <dgm:dir/>
          <dgm:resizeHandles val="exact"/>
        </dgm:presLayoutVars>
      </dgm:prSet>
      <dgm:spPr/>
    </dgm:pt>
    <dgm:pt modelId="{86642D3D-36FD-484A-AC2C-CFDEE5D589A2}" type="pres">
      <dgm:prSet presAssocID="{639060DD-D905-494B-837D-0D74F6C3A462}" presName="composite" presStyleCnt="0"/>
      <dgm:spPr/>
    </dgm:pt>
    <dgm:pt modelId="{5E59AD16-1368-455B-8141-2C9FDD5D8143}" type="pres">
      <dgm:prSet presAssocID="{639060DD-D905-494B-837D-0D74F6C3A462}" presName="imgShp" presStyleLbl="fgImgPlace1" presStyleIdx="0" presStyleCnt="7"/>
      <dgm:spPr/>
    </dgm:pt>
    <dgm:pt modelId="{0182587F-E7FA-44D8-917B-839E7E8F6EC1}" type="pres">
      <dgm:prSet presAssocID="{639060DD-D905-494B-837D-0D74F6C3A462}" presName="txShp" presStyleLbl="node1" presStyleIdx="0" presStyleCnt="7">
        <dgm:presLayoutVars>
          <dgm:bulletEnabled val="1"/>
        </dgm:presLayoutVars>
      </dgm:prSet>
      <dgm:spPr/>
    </dgm:pt>
    <dgm:pt modelId="{C680EB55-9021-4BC0-95DA-AE878266ECFD}" type="pres">
      <dgm:prSet presAssocID="{E0BAC1E8-2384-4B18-BE66-4F18B2EB70FE}" presName="spacing" presStyleCnt="0"/>
      <dgm:spPr/>
    </dgm:pt>
    <dgm:pt modelId="{4F84E19C-252D-4DF4-B660-0C2F9033DDE1}" type="pres">
      <dgm:prSet presAssocID="{71DFAFD5-9E5A-473C-A81C-F72DA4C82AA8}" presName="composite" presStyleCnt="0"/>
      <dgm:spPr/>
    </dgm:pt>
    <dgm:pt modelId="{D4C565E4-42AA-4F6C-B5DC-0A2B96CF1BB6}" type="pres">
      <dgm:prSet presAssocID="{71DFAFD5-9E5A-473C-A81C-F72DA4C82AA8}" presName="imgShp" presStyleLbl="fgImgPlace1" presStyleIdx="1" presStyleCnt="7"/>
      <dgm:spPr/>
    </dgm:pt>
    <dgm:pt modelId="{0BEE3F1B-29EF-4191-B2F3-42B8A7D1DA04}" type="pres">
      <dgm:prSet presAssocID="{71DFAFD5-9E5A-473C-A81C-F72DA4C82AA8}" presName="txShp" presStyleLbl="node1" presStyleIdx="1" presStyleCnt="7">
        <dgm:presLayoutVars>
          <dgm:bulletEnabled val="1"/>
        </dgm:presLayoutVars>
      </dgm:prSet>
      <dgm:spPr/>
    </dgm:pt>
    <dgm:pt modelId="{3CB18AE4-FAC7-4CAE-A1A7-4919E2D2054D}" type="pres">
      <dgm:prSet presAssocID="{9829B5E0-F02C-46C6-A973-C681B6CE2BDB}" presName="spacing" presStyleCnt="0"/>
      <dgm:spPr/>
    </dgm:pt>
    <dgm:pt modelId="{48BAADB2-4EBC-4578-A520-37790FC61F94}" type="pres">
      <dgm:prSet presAssocID="{45785F34-A4F0-487A-9112-B40E39EF1238}" presName="composite" presStyleCnt="0"/>
      <dgm:spPr/>
    </dgm:pt>
    <dgm:pt modelId="{896BB0C9-F867-4AD7-89A5-896F6F514B7A}" type="pres">
      <dgm:prSet presAssocID="{45785F34-A4F0-487A-9112-B40E39EF1238}" presName="imgShp" presStyleLbl="fgImgPlace1" presStyleIdx="2" presStyleCnt="7"/>
      <dgm:spPr/>
    </dgm:pt>
    <dgm:pt modelId="{1B2A8A3A-17D0-41C8-8E5E-7230E8FA71E4}" type="pres">
      <dgm:prSet presAssocID="{45785F34-A4F0-487A-9112-B40E39EF1238}" presName="txShp" presStyleLbl="node1" presStyleIdx="2" presStyleCnt="7">
        <dgm:presLayoutVars>
          <dgm:bulletEnabled val="1"/>
        </dgm:presLayoutVars>
      </dgm:prSet>
      <dgm:spPr/>
    </dgm:pt>
    <dgm:pt modelId="{D53D7CA3-6AB1-4D2F-83A8-FBECE13CD9A4}" type="pres">
      <dgm:prSet presAssocID="{560F4591-EE15-4730-904D-68A5115F059D}" presName="spacing" presStyleCnt="0"/>
      <dgm:spPr/>
    </dgm:pt>
    <dgm:pt modelId="{340396F5-74CC-4C11-8625-1E283A3DFBF5}" type="pres">
      <dgm:prSet presAssocID="{8290D530-2D4A-4D85-A188-4085C2EC43A6}" presName="composite" presStyleCnt="0"/>
      <dgm:spPr/>
    </dgm:pt>
    <dgm:pt modelId="{F905B64B-BB31-4189-B5B6-5790F28CFE74}" type="pres">
      <dgm:prSet presAssocID="{8290D530-2D4A-4D85-A188-4085C2EC43A6}" presName="imgShp" presStyleLbl="fgImgPlace1" presStyleIdx="3" presStyleCnt="7"/>
      <dgm:spPr/>
    </dgm:pt>
    <dgm:pt modelId="{106FF964-DD66-4920-B828-8580FB72FDF8}" type="pres">
      <dgm:prSet presAssocID="{8290D530-2D4A-4D85-A188-4085C2EC43A6}" presName="txShp" presStyleLbl="node1" presStyleIdx="3" presStyleCnt="7">
        <dgm:presLayoutVars>
          <dgm:bulletEnabled val="1"/>
        </dgm:presLayoutVars>
      </dgm:prSet>
      <dgm:spPr/>
    </dgm:pt>
    <dgm:pt modelId="{6876F54F-E71A-4F2B-8614-7D0188D6C039}" type="pres">
      <dgm:prSet presAssocID="{262A802D-C5F4-49D5-8DC9-47B7E435BBCD}" presName="spacing" presStyleCnt="0"/>
      <dgm:spPr/>
    </dgm:pt>
    <dgm:pt modelId="{C96A6F05-9DEE-4A7C-936E-2ADBDC994F3A}" type="pres">
      <dgm:prSet presAssocID="{885DCC19-C98B-494F-93C8-57BF82BEBC7D}" presName="composite" presStyleCnt="0"/>
      <dgm:spPr/>
    </dgm:pt>
    <dgm:pt modelId="{FE57A551-AF88-49C5-A251-9D4D2F85AD81}" type="pres">
      <dgm:prSet presAssocID="{885DCC19-C98B-494F-93C8-57BF82BEBC7D}" presName="imgShp" presStyleLbl="fgImgPlace1" presStyleIdx="4" presStyleCnt="7"/>
      <dgm:spPr/>
    </dgm:pt>
    <dgm:pt modelId="{4A527410-1E29-4C67-8EFD-D664D08BC01A}" type="pres">
      <dgm:prSet presAssocID="{885DCC19-C98B-494F-93C8-57BF82BEBC7D}" presName="txShp" presStyleLbl="node1" presStyleIdx="4" presStyleCnt="7">
        <dgm:presLayoutVars>
          <dgm:bulletEnabled val="1"/>
        </dgm:presLayoutVars>
      </dgm:prSet>
      <dgm:spPr/>
    </dgm:pt>
    <dgm:pt modelId="{DC2378F3-B552-40AE-A563-95A936450B50}" type="pres">
      <dgm:prSet presAssocID="{BB5F2AD9-8610-41DD-B274-54EE8C6DDC04}" presName="spacing" presStyleCnt="0"/>
      <dgm:spPr/>
    </dgm:pt>
    <dgm:pt modelId="{F75C4206-C6AF-43F5-8375-D14C28D68721}" type="pres">
      <dgm:prSet presAssocID="{BC0BC6BE-2800-43E5-882E-C9BCA8BBEC84}" presName="composite" presStyleCnt="0"/>
      <dgm:spPr/>
    </dgm:pt>
    <dgm:pt modelId="{BA4C37DE-F511-462E-A5A6-903714EBBA64}" type="pres">
      <dgm:prSet presAssocID="{BC0BC6BE-2800-43E5-882E-C9BCA8BBEC84}" presName="imgShp" presStyleLbl="fgImgPlace1" presStyleIdx="5" presStyleCnt="7"/>
      <dgm:spPr/>
    </dgm:pt>
    <dgm:pt modelId="{B6D68A98-BC0D-42A8-BA42-AC4A61C7B476}" type="pres">
      <dgm:prSet presAssocID="{BC0BC6BE-2800-43E5-882E-C9BCA8BBEC84}" presName="txShp" presStyleLbl="node1" presStyleIdx="5" presStyleCnt="7">
        <dgm:presLayoutVars>
          <dgm:bulletEnabled val="1"/>
        </dgm:presLayoutVars>
      </dgm:prSet>
      <dgm:spPr/>
    </dgm:pt>
    <dgm:pt modelId="{51291865-C85A-42CB-88D1-9233C47A9188}" type="pres">
      <dgm:prSet presAssocID="{9B1D90D8-8189-405D-A9CF-E01DE7DE3044}" presName="spacing" presStyleCnt="0"/>
      <dgm:spPr/>
    </dgm:pt>
    <dgm:pt modelId="{FEB8B75E-8994-46F9-A54E-57C1ACD5796A}" type="pres">
      <dgm:prSet presAssocID="{AF8695E8-9FAD-4329-B720-2581C87D58EC}" presName="composite" presStyleCnt="0"/>
      <dgm:spPr/>
    </dgm:pt>
    <dgm:pt modelId="{1317F5B9-D26F-4520-9348-C7306D85E4D0}" type="pres">
      <dgm:prSet presAssocID="{AF8695E8-9FAD-4329-B720-2581C87D58EC}" presName="imgShp" presStyleLbl="fgImgPlace1" presStyleIdx="6" presStyleCnt="7"/>
      <dgm:spPr/>
    </dgm:pt>
    <dgm:pt modelId="{BA5C3D39-A606-4F31-8DFC-5531515B9C92}" type="pres">
      <dgm:prSet presAssocID="{AF8695E8-9FAD-4329-B720-2581C87D58EC}" presName="txShp" presStyleLbl="node1" presStyleIdx="6" presStyleCnt="7">
        <dgm:presLayoutVars>
          <dgm:bulletEnabled val="1"/>
        </dgm:presLayoutVars>
      </dgm:prSet>
      <dgm:spPr/>
    </dgm:pt>
  </dgm:ptLst>
  <dgm:cxnLst>
    <dgm:cxn modelId="{383DBFF6-8629-4411-B746-7358AA258C03}" type="presOf" srcId="{639060DD-D905-494B-837D-0D74F6C3A462}" destId="{0182587F-E7FA-44D8-917B-839E7E8F6EC1}" srcOrd="0" destOrd="0" presId="urn:microsoft.com/office/officeart/2005/8/layout/vList3"/>
    <dgm:cxn modelId="{0A82080D-9318-412C-9AE6-207F56D53C88}" type="presOf" srcId="{BC0BC6BE-2800-43E5-882E-C9BCA8BBEC84}" destId="{B6D68A98-BC0D-42A8-BA42-AC4A61C7B476}" srcOrd="0" destOrd="0" presId="urn:microsoft.com/office/officeart/2005/8/layout/vList3"/>
    <dgm:cxn modelId="{003F1613-BC50-4239-8AF9-886410B51E54}" type="presOf" srcId="{885DCC19-C98B-494F-93C8-57BF82BEBC7D}" destId="{4A527410-1E29-4C67-8EFD-D664D08BC01A}" srcOrd="0" destOrd="0" presId="urn:microsoft.com/office/officeart/2005/8/layout/vList3"/>
    <dgm:cxn modelId="{9F0833EC-18AD-43B8-851C-A48B45D51980}" srcId="{FAB8E9EB-D0BC-4DE6-A74D-D1AD4EBF053E}" destId="{639060DD-D905-494B-837D-0D74F6C3A462}" srcOrd="0" destOrd="0" parTransId="{002ED7D5-4A7D-4F59-BFBF-0FB6A0E59D01}" sibTransId="{E0BAC1E8-2384-4B18-BE66-4F18B2EB70FE}"/>
    <dgm:cxn modelId="{3F492E3B-33EB-4EFB-8EAF-2D7B53DCD9EC}" type="presOf" srcId="{FAB8E9EB-D0BC-4DE6-A74D-D1AD4EBF053E}" destId="{76C1388F-7C19-454B-82E8-24731344B5AB}" srcOrd="0" destOrd="0" presId="urn:microsoft.com/office/officeart/2005/8/layout/vList3"/>
    <dgm:cxn modelId="{5C792BB9-A37A-49EA-9C6D-842E9BBA83E9}" type="presOf" srcId="{71DFAFD5-9E5A-473C-A81C-F72DA4C82AA8}" destId="{0BEE3F1B-29EF-4191-B2F3-42B8A7D1DA04}" srcOrd="0" destOrd="0" presId="urn:microsoft.com/office/officeart/2005/8/layout/vList3"/>
    <dgm:cxn modelId="{D96555BF-0356-4957-858C-92227FF681C0}" srcId="{FAB8E9EB-D0BC-4DE6-A74D-D1AD4EBF053E}" destId="{8290D530-2D4A-4D85-A188-4085C2EC43A6}" srcOrd="3" destOrd="0" parTransId="{CABEA69F-2E91-49B5-824A-B3234A83F82A}" sibTransId="{262A802D-C5F4-49D5-8DC9-47B7E435BBCD}"/>
    <dgm:cxn modelId="{04CD247E-3C81-47B4-A0DE-40C8F27E6D9C}" type="presOf" srcId="{AF8695E8-9FAD-4329-B720-2581C87D58EC}" destId="{BA5C3D39-A606-4F31-8DFC-5531515B9C92}" srcOrd="0" destOrd="0" presId="urn:microsoft.com/office/officeart/2005/8/layout/vList3"/>
    <dgm:cxn modelId="{26CD13ED-DADC-469D-AE7D-4802A2607E7E}" srcId="{FAB8E9EB-D0BC-4DE6-A74D-D1AD4EBF053E}" destId="{71DFAFD5-9E5A-473C-A81C-F72DA4C82AA8}" srcOrd="1" destOrd="0" parTransId="{1CAD37FA-0BE1-4353-B0B0-0C147F5D7144}" sibTransId="{9829B5E0-F02C-46C6-A973-C681B6CE2BDB}"/>
    <dgm:cxn modelId="{04484A06-6206-4229-B4B6-791D2C194A62}" srcId="{FAB8E9EB-D0BC-4DE6-A74D-D1AD4EBF053E}" destId="{45785F34-A4F0-487A-9112-B40E39EF1238}" srcOrd="2" destOrd="0" parTransId="{3A894593-A78E-4BD1-B685-01CA269FB790}" sibTransId="{560F4591-EE15-4730-904D-68A5115F059D}"/>
    <dgm:cxn modelId="{434DA113-6A31-4762-8951-A1F762209563}" type="presOf" srcId="{45785F34-A4F0-487A-9112-B40E39EF1238}" destId="{1B2A8A3A-17D0-41C8-8E5E-7230E8FA71E4}" srcOrd="0" destOrd="0" presId="urn:microsoft.com/office/officeart/2005/8/layout/vList3"/>
    <dgm:cxn modelId="{AC0C4753-71B7-4A89-9F39-DD0681DBA435}" srcId="{FAB8E9EB-D0BC-4DE6-A74D-D1AD4EBF053E}" destId="{AF8695E8-9FAD-4329-B720-2581C87D58EC}" srcOrd="6" destOrd="0" parTransId="{84BAA2B5-C9FA-4319-B798-4FE1DDF35E5B}" sibTransId="{5F6959E9-32ED-45B5-B81E-781F1E5F51E8}"/>
    <dgm:cxn modelId="{BB9A32CB-053F-4B6F-9B0B-01D25AA1AE1D}" srcId="{FAB8E9EB-D0BC-4DE6-A74D-D1AD4EBF053E}" destId="{885DCC19-C98B-494F-93C8-57BF82BEBC7D}" srcOrd="4" destOrd="0" parTransId="{74E137DF-0542-46A7-B66A-FFC763358CDC}" sibTransId="{BB5F2AD9-8610-41DD-B274-54EE8C6DDC04}"/>
    <dgm:cxn modelId="{7EDF30FC-C14B-4FA2-ABEA-60E890A434B0}" srcId="{FAB8E9EB-D0BC-4DE6-A74D-D1AD4EBF053E}" destId="{BC0BC6BE-2800-43E5-882E-C9BCA8BBEC84}" srcOrd="5" destOrd="0" parTransId="{72612F96-FC4C-4A40-A483-585CA3539949}" sibTransId="{9B1D90D8-8189-405D-A9CF-E01DE7DE3044}"/>
    <dgm:cxn modelId="{545842C0-83D6-4A47-8C83-F05741512AA1}" type="presOf" srcId="{8290D530-2D4A-4D85-A188-4085C2EC43A6}" destId="{106FF964-DD66-4920-B828-8580FB72FDF8}" srcOrd="0" destOrd="0" presId="urn:microsoft.com/office/officeart/2005/8/layout/vList3"/>
    <dgm:cxn modelId="{DF2EE736-E910-431D-B1E8-038104BE17B2}" type="presParOf" srcId="{76C1388F-7C19-454B-82E8-24731344B5AB}" destId="{86642D3D-36FD-484A-AC2C-CFDEE5D589A2}" srcOrd="0" destOrd="0" presId="urn:microsoft.com/office/officeart/2005/8/layout/vList3"/>
    <dgm:cxn modelId="{7CF997C3-1EAB-4BFD-890F-1A6DBE660C10}" type="presParOf" srcId="{86642D3D-36FD-484A-AC2C-CFDEE5D589A2}" destId="{5E59AD16-1368-455B-8141-2C9FDD5D8143}" srcOrd="0" destOrd="0" presId="urn:microsoft.com/office/officeart/2005/8/layout/vList3"/>
    <dgm:cxn modelId="{C969DCE9-7901-4907-81F3-4E58E7E7DF61}" type="presParOf" srcId="{86642D3D-36FD-484A-AC2C-CFDEE5D589A2}" destId="{0182587F-E7FA-44D8-917B-839E7E8F6EC1}" srcOrd="1" destOrd="0" presId="urn:microsoft.com/office/officeart/2005/8/layout/vList3"/>
    <dgm:cxn modelId="{3BD8C746-0F9C-4E05-8B0A-322A3226458C}" type="presParOf" srcId="{76C1388F-7C19-454B-82E8-24731344B5AB}" destId="{C680EB55-9021-4BC0-95DA-AE878266ECFD}" srcOrd="1" destOrd="0" presId="urn:microsoft.com/office/officeart/2005/8/layout/vList3"/>
    <dgm:cxn modelId="{C6F243F5-31B9-4A71-9A00-E0522132C2CD}" type="presParOf" srcId="{76C1388F-7C19-454B-82E8-24731344B5AB}" destId="{4F84E19C-252D-4DF4-B660-0C2F9033DDE1}" srcOrd="2" destOrd="0" presId="urn:microsoft.com/office/officeart/2005/8/layout/vList3"/>
    <dgm:cxn modelId="{35C749E6-7C1E-4E45-A8BE-EBE28CA7B1E3}" type="presParOf" srcId="{4F84E19C-252D-4DF4-B660-0C2F9033DDE1}" destId="{D4C565E4-42AA-4F6C-B5DC-0A2B96CF1BB6}" srcOrd="0" destOrd="0" presId="urn:microsoft.com/office/officeart/2005/8/layout/vList3"/>
    <dgm:cxn modelId="{F1CD86F9-EC1A-4ACF-9EDB-1C278AEB1D61}" type="presParOf" srcId="{4F84E19C-252D-4DF4-B660-0C2F9033DDE1}" destId="{0BEE3F1B-29EF-4191-B2F3-42B8A7D1DA04}" srcOrd="1" destOrd="0" presId="urn:microsoft.com/office/officeart/2005/8/layout/vList3"/>
    <dgm:cxn modelId="{825C2194-B079-4871-A071-E45CF56828DB}" type="presParOf" srcId="{76C1388F-7C19-454B-82E8-24731344B5AB}" destId="{3CB18AE4-FAC7-4CAE-A1A7-4919E2D2054D}" srcOrd="3" destOrd="0" presId="urn:microsoft.com/office/officeart/2005/8/layout/vList3"/>
    <dgm:cxn modelId="{E12B2198-670E-4937-823A-C64C1FFBFAE7}" type="presParOf" srcId="{76C1388F-7C19-454B-82E8-24731344B5AB}" destId="{48BAADB2-4EBC-4578-A520-37790FC61F94}" srcOrd="4" destOrd="0" presId="urn:microsoft.com/office/officeart/2005/8/layout/vList3"/>
    <dgm:cxn modelId="{0170FB7A-3914-49D2-B624-968ED52DA608}" type="presParOf" srcId="{48BAADB2-4EBC-4578-A520-37790FC61F94}" destId="{896BB0C9-F867-4AD7-89A5-896F6F514B7A}" srcOrd="0" destOrd="0" presId="urn:microsoft.com/office/officeart/2005/8/layout/vList3"/>
    <dgm:cxn modelId="{E5A744B2-44D1-4C7D-9281-A216F5356DB3}" type="presParOf" srcId="{48BAADB2-4EBC-4578-A520-37790FC61F94}" destId="{1B2A8A3A-17D0-41C8-8E5E-7230E8FA71E4}" srcOrd="1" destOrd="0" presId="urn:microsoft.com/office/officeart/2005/8/layout/vList3"/>
    <dgm:cxn modelId="{58C614BE-C843-433B-A60B-293F1261B1D4}" type="presParOf" srcId="{76C1388F-7C19-454B-82E8-24731344B5AB}" destId="{D53D7CA3-6AB1-4D2F-83A8-FBECE13CD9A4}" srcOrd="5" destOrd="0" presId="urn:microsoft.com/office/officeart/2005/8/layout/vList3"/>
    <dgm:cxn modelId="{5890DD1F-1CA1-41B4-A1A3-C32837F9B3AE}" type="presParOf" srcId="{76C1388F-7C19-454B-82E8-24731344B5AB}" destId="{340396F5-74CC-4C11-8625-1E283A3DFBF5}" srcOrd="6" destOrd="0" presId="urn:microsoft.com/office/officeart/2005/8/layout/vList3"/>
    <dgm:cxn modelId="{8346D9FC-FB6D-49C2-A5E3-664E6DC788B0}" type="presParOf" srcId="{340396F5-74CC-4C11-8625-1E283A3DFBF5}" destId="{F905B64B-BB31-4189-B5B6-5790F28CFE74}" srcOrd="0" destOrd="0" presId="urn:microsoft.com/office/officeart/2005/8/layout/vList3"/>
    <dgm:cxn modelId="{68254326-0594-4EC9-8C0C-FEA89F74D568}" type="presParOf" srcId="{340396F5-74CC-4C11-8625-1E283A3DFBF5}" destId="{106FF964-DD66-4920-B828-8580FB72FDF8}" srcOrd="1" destOrd="0" presId="urn:microsoft.com/office/officeart/2005/8/layout/vList3"/>
    <dgm:cxn modelId="{ED4B5ADF-D00B-46E4-8451-FB32DE97FDBE}" type="presParOf" srcId="{76C1388F-7C19-454B-82E8-24731344B5AB}" destId="{6876F54F-E71A-4F2B-8614-7D0188D6C039}" srcOrd="7" destOrd="0" presId="urn:microsoft.com/office/officeart/2005/8/layout/vList3"/>
    <dgm:cxn modelId="{A0828375-FBF2-4AC8-91D7-6AD19AA5BF2E}" type="presParOf" srcId="{76C1388F-7C19-454B-82E8-24731344B5AB}" destId="{C96A6F05-9DEE-4A7C-936E-2ADBDC994F3A}" srcOrd="8" destOrd="0" presId="urn:microsoft.com/office/officeart/2005/8/layout/vList3"/>
    <dgm:cxn modelId="{2106E323-4CA0-46EA-A9F6-3FD1B21E4771}" type="presParOf" srcId="{C96A6F05-9DEE-4A7C-936E-2ADBDC994F3A}" destId="{FE57A551-AF88-49C5-A251-9D4D2F85AD81}" srcOrd="0" destOrd="0" presId="urn:microsoft.com/office/officeart/2005/8/layout/vList3"/>
    <dgm:cxn modelId="{258B16E4-C871-4E4C-A330-5DAB3FF306EE}" type="presParOf" srcId="{C96A6F05-9DEE-4A7C-936E-2ADBDC994F3A}" destId="{4A527410-1E29-4C67-8EFD-D664D08BC01A}" srcOrd="1" destOrd="0" presId="urn:microsoft.com/office/officeart/2005/8/layout/vList3"/>
    <dgm:cxn modelId="{F57F2856-42BD-42E5-8113-8720DEE6991C}" type="presParOf" srcId="{76C1388F-7C19-454B-82E8-24731344B5AB}" destId="{DC2378F3-B552-40AE-A563-95A936450B50}" srcOrd="9" destOrd="0" presId="urn:microsoft.com/office/officeart/2005/8/layout/vList3"/>
    <dgm:cxn modelId="{919511B3-8247-4DCE-B6B0-36DC22B6C418}" type="presParOf" srcId="{76C1388F-7C19-454B-82E8-24731344B5AB}" destId="{F75C4206-C6AF-43F5-8375-D14C28D68721}" srcOrd="10" destOrd="0" presId="urn:microsoft.com/office/officeart/2005/8/layout/vList3"/>
    <dgm:cxn modelId="{ACEA6344-C9F3-46F3-83EF-3E86447DB469}" type="presParOf" srcId="{F75C4206-C6AF-43F5-8375-D14C28D68721}" destId="{BA4C37DE-F511-462E-A5A6-903714EBBA64}" srcOrd="0" destOrd="0" presId="urn:microsoft.com/office/officeart/2005/8/layout/vList3"/>
    <dgm:cxn modelId="{8D4ED23B-7F19-4804-9F9B-EEF3EBF0D463}" type="presParOf" srcId="{F75C4206-C6AF-43F5-8375-D14C28D68721}" destId="{B6D68A98-BC0D-42A8-BA42-AC4A61C7B476}" srcOrd="1" destOrd="0" presId="urn:microsoft.com/office/officeart/2005/8/layout/vList3"/>
    <dgm:cxn modelId="{6D35A1D7-CAA0-41C8-A1CE-B63CB54827A3}" type="presParOf" srcId="{76C1388F-7C19-454B-82E8-24731344B5AB}" destId="{51291865-C85A-42CB-88D1-9233C47A9188}" srcOrd="11" destOrd="0" presId="urn:microsoft.com/office/officeart/2005/8/layout/vList3"/>
    <dgm:cxn modelId="{89DDDF06-8898-4291-9EBC-5F06B8D4D7A9}" type="presParOf" srcId="{76C1388F-7C19-454B-82E8-24731344B5AB}" destId="{FEB8B75E-8994-46F9-A54E-57C1ACD5796A}" srcOrd="12" destOrd="0" presId="urn:microsoft.com/office/officeart/2005/8/layout/vList3"/>
    <dgm:cxn modelId="{2E4BFD12-7ED5-40DC-A4C0-A8CF486DF852}" type="presParOf" srcId="{FEB8B75E-8994-46F9-A54E-57C1ACD5796A}" destId="{1317F5B9-D26F-4520-9348-C7306D85E4D0}" srcOrd="0" destOrd="0" presId="urn:microsoft.com/office/officeart/2005/8/layout/vList3"/>
    <dgm:cxn modelId="{F77DB9E5-4A47-4005-8B38-D3B9AF7E2661}" type="presParOf" srcId="{FEB8B75E-8994-46F9-A54E-57C1ACD5796A}" destId="{BA5C3D39-A606-4F31-8DFC-5531515B9C9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88E92B1-D81E-4F30-B9A9-6A7520BAB1E6}" type="doc">
      <dgm:prSet loTypeId="urn:microsoft.com/office/officeart/2005/8/layout/chevron1" loCatId="process" qsTypeId="urn:microsoft.com/office/officeart/2005/8/quickstyle/simple1" qsCatId="simple" csTypeId="urn:microsoft.com/office/officeart/2005/8/colors/accent1_2" csCatId="accent1" phldr="1"/>
      <dgm:spPr/>
    </dgm:pt>
    <dgm:pt modelId="{99F2CAAE-DB54-4B6C-BC24-868D98B530A9}">
      <dgm:prSet phldrT="[Text]"/>
      <dgm:spPr/>
      <dgm:t>
        <a:bodyPr/>
        <a:lstStyle/>
        <a:p>
          <a:r>
            <a:rPr lang="en-US" dirty="0">
              <a:solidFill>
                <a:schemeClr val="bg1">
                  <a:lumMod val="95000"/>
                </a:schemeClr>
              </a:solidFill>
            </a:rPr>
            <a:t>1983</a:t>
          </a:r>
        </a:p>
      </dgm:t>
    </dgm:pt>
    <dgm:pt modelId="{739BF991-2BFF-40E9-9FBF-EF3A741AC0CD}" type="parTrans" cxnId="{29C1F54B-375E-40B4-B620-72A5535F03A7}">
      <dgm:prSet/>
      <dgm:spPr/>
      <dgm:t>
        <a:bodyPr/>
        <a:lstStyle/>
        <a:p>
          <a:endParaRPr lang="en-US">
            <a:solidFill>
              <a:schemeClr val="bg1">
                <a:lumMod val="95000"/>
              </a:schemeClr>
            </a:solidFill>
          </a:endParaRPr>
        </a:p>
      </dgm:t>
    </dgm:pt>
    <dgm:pt modelId="{51B428AC-E925-45AD-A8E4-5C30EB67E78E}" type="sibTrans" cxnId="{29C1F54B-375E-40B4-B620-72A5535F03A7}">
      <dgm:prSet/>
      <dgm:spPr/>
      <dgm:t>
        <a:bodyPr/>
        <a:lstStyle/>
        <a:p>
          <a:endParaRPr lang="en-US">
            <a:solidFill>
              <a:schemeClr val="bg1">
                <a:lumMod val="95000"/>
              </a:schemeClr>
            </a:solidFill>
          </a:endParaRPr>
        </a:p>
      </dgm:t>
    </dgm:pt>
    <dgm:pt modelId="{9CB3F535-F1BF-470C-8053-1A02769E29E6}">
      <dgm:prSet phldrT="[Text]"/>
      <dgm:spPr/>
      <dgm:t>
        <a:bodyPr/>
        <a:lstStyle/>
        <a:p>
          <a:r>
            <a:rPr lang="en-US" dirty="0">
              <a:solidFill>
                <a:schemeClr val="bg1">
                  <a:lumMod val="95000"/>
                </a:schemeClr>
              </a:solidFill>
            </a:rPr>
            <a:t>Mauritius abolished CGT</a:t>
          </a:r>
        </a:p>
      </dgm:t>
    </dgm:pt>
    <dgm:pt modelId="{A2C4B805-0B1A-412E-A54F-6E43ECC4E58D}" type="parTrans" cxnId="{D8EAADD1-2F70-4168-A28D-F799B3CA03A0}">
      <dgm:prSet/>
      <dgm:spPr/>
      <dgm:t>
        <a:bodyPr/>
        <a:lstStyle/>
        <a:p>
          <a:endParaRPr lang="en-US">
            <a:solidFill>
              <a:schemeClr val="bg1">
                <a:lumMod val="95000"/>
              </a:schemeClr>
            </a:solidFill>
          </a:endParaRPr>
        </a:p>
      </dgm:t>
    </dgm:pt>
    <dgm:pt modelId="{428497F4-95A0-426C-B598-76FA0C999981}" type="sibTrans" cxnId="{D8EAADD1-2F70-4168-A28D-F799B3CA03A0}">
      <dgm:prSet/>
      <dgm:spPr/>
      <dgm:t>
        <a:bodyPr/>
        <a:lstStyle/>
        <a:p>
          <a:endParaRPr lang="en-US">
            <a:solidFill>
              <a:schemeClr val="bg1">
                <a:lumMod val="95000"/>
              </a:schemeClr>
            </a:solidFill>
          </a:endParaRPr>
        </a:p>
      </dgm:t>
    </dgm:pt>
    <dgm:pt modelId="{EAEFCF33-F4B5-4A7E-9A88-AE0D135E05EB}">
      <dgm:prSet phldrT="[Text]"/>
      <dgm:spPr/>
      <dgm:t>
        <a:bodyPr/>
        <a:lstStyle/>
        <a:p>
          <a:r>
            <a:rPr lang="en-US" dirty="0">
              <a:solidFill>
                <a:schemeClr val="bg1">
                  <a:lumMod val="95000"/>
                </a:schemeClr>
              </a:solidFill>
            </a:rPr>
            <a:t>DTAA signed</a:t>
          </a:r>
        </a:p>
      </dgm:t>
    </dgm:pt>
    <dgm:pt modelId="{988EAB8B-096F-4B10-BBF0-8C0430B4638E}" type="parTrans" cxnId="{4D41205B-EADE-495D-A664-8104E1150463}">
      <dgm:prSet/>
      <dgm:spPr/>
      <dgm:t>
        <a:bodyPr/>
        <a:lstStyle/>
        <a:p>
          <a:endParaRPr lang="en-US">
            <a:solidFill>
              <a:schemeClr val="bg1">
                <a:lumMod val="95000"/>
              </a:schemeClr>
            </a:solidFill>
          </a:endParaRPr>
        </a:p>
      </dgm:t>
    </dgm:pt>
    <dgm:pt modelId="{4BA631C6-C7F1-4AE9-BC9F-9E1F5FB60083}" type="sibTrans" cxnId="{4D41205B-EADE-495D-A664-8104E1150463}">
      <dgm:prSet/>
      <dgm:spPr/>
      <dgm:t>
        <a:bodyPr/>
        <a:lstStyle/>
        <a:p>
          <a:endParaRPr lang="en-US">
            <a:solidFill>
              <a:schemeClr val="bg1">
                <a:lumMod val="95000"/>
              </a:schemeClr>
            </a:solidFill>
          </a:endParaRPr>
        </a:p>
      </dgm:t>
    </dgm:pt>
    <dgm:pt modelId="{6BBC8E46-5CE7-4ED6-83BD-5938F48CCB14}">
      <dgm:prSet phldrT="[Text]"/>
      <dgm:spPr/>
      <dgm:t>
        <a:bodyPr/>
        <a:lstStyle/>
        <a:p>
          <a:r>
            <a:rPr lang="en-US" dirty="0">
              <a:solidFill>
                <a:schemeClr val="bg1">
                  <a:lumMod val="95000"/>
                </a:schemeClr>
              </a:solidFill>
            </a:rPr>
            <a:t>****</a:t>
          </a:r>
        </a:p>
      </dgm:t>
    </dgm:pt>
    <dgm:pt modelId="{58CDA83C-C87B-48E1-803E-DA2A13B3950A}" type="parTrans" cxnId="{C241D1E3-6C12-43CC-89EC-DD293F859356}">
      <dgm:prSet/>
      <dgm:spPr/>
      <dgm:t>
        <a:bodyPr/>
        <a:lstStyle/>
        <a:p>
          <a:endParaRPr lang="en-US">
            <a:solidFill>
              <a:schemeClr val="bg1">
                <a:lumMod val="95000"/>
              </a:schemeClr>
            </a:solidFill>
          </a:endParaRPr>
        </a:p>
      </dgm:t>
    </dgm:pt>
    <dgm:pt modelId="{305AB316-EF2D-4598-B594-A85279EE74F0}" type="sibTrans" cxnId="{C241D1E3-6C12-43CC-89EC-DD293F859356}">
      <dgm:prSet/>
      <dgm:spPr/>
      <dgm:t>
        <a:bodyPr/>
        <a:lstStyle/>
        <a:p>
          <a:endParaRPr lang="en-US">
            <a:solidFill>
              <a:schemeClr val="bg1">
                <a:lumMod val="95000"/>
              </a:schemeClr>
            </a:solidFill>
          </a:endParaRPr>
        </a:p>
      </dgm:t>
    </dgm:pt>
    <dgm:pt modelId="{BFD79C2E-7E52-475D-B582-76102E57FE2E}">
      <dgm:prSet phldrT="[Text]"/>
      <dgm:spPr/>
      <dgm:t>
        <a:bodyPr/>
        <a:lstStyle/>
        <a:p>
          <a:r>
            <a:rPr lang="en-US" dirty="0">
              <a:solidFill>
                <a:schemeClr val="bg1">
                  <a:lumMod val="95000"/>
                </a:schemeClr>
              </a:solidFill>
            </a:rPr>
            <a:t>2016, May</a:t>
          </a:r>
        </a:p>
      </dgm:t>
    </dgm:pt>
    <dgm:pt modelId="{9BD6735F-618B-4814-A1D7-E54A9451EF04}" type="parTrans" cxnId="{0AAE855E-BF02-4CBF-8F53-C251F439A6A0}">
      <dgm:prSet/>
      <dgm:spPr/>
      <dgm:t>
        <a:bodyPr/>
        <a:lstStyle/>
        <a:p>
          <a:endParaRPr lang="en-US">
            <a:solidFill>
              <a:schemeClr val="bg1">
                <a:lumMod val="95000"/>
              </a:schemeClr>
            </a:solidFill>
          </a:endParaRPr>
        </a:p>
      </dgm:t>
    </dgm:pt>
    <dgm:pt modelId="{DADB7955-DFA5-4346-9460-82F3AE12F2D1}" type="sibTrans" cxnId="{0AAE855E-BF02-4CBF-8F53-C251F439A6A0}">
      <dgm:prSet/>
      <dgm:spPr/>
      <dgm:t>
        <a:bodyPr/>
        <a:lstStyle/>
        <a:p>
          <a:endParaRPr lang="en-US">
            <a:solidFill>
              <a:schemeClr val="bg1">
                <a:lumMod val="95000"/>
              </a:schemeClr>
            </a:solidFill>
          </a:endParaRPr>
        </a:p>
      </dgm:t>
    </dgm:pt>
    <dgm:pt modelId="{72F5C557-880B-41CA-9247-7FE9DC2F9AC0}">
      <dgm:prSet phldrT="[Text]"/>
      <dgm:spPr/>
      <dgm:t>
        <a:bodyPr/>
        <a:lstStyle/>
        <a:p>
          <a:r>
            <a:rPr lang="en-US" dirty="0">
              <a:solidFill>
                <a:schemeClr val="bg1">
                  <a:lumMod val="95000"/>
                </a:schemeClr>
              </a:solidFill>
            </a:rPr>
            <a:t>Amended</a:t>
          </a:r>
        </a:p>
      </dgm:t>
    </dgm:pt>
    <dgm:pt modelId="{B50C1458-72A4-4556-9A2C-EA31059F3DB4}" type="parTrans" cxnId="{841592AA-3653-4125-85A4-6F1CD592A3F3}">
      <dgm:prSet/>
      <dgm:spPr/>
      <dgm:t>
        <a:bodyPr/>
        <a:lstStyle/>
        <a:p>
          <a:endParaRPr lang="en-US">
            <a:solidFill>
              <a:schemeClr val="bg1">
                <a:lumMod val="95000"/>
              </a:schemeClr>
            </a:solidFill>
          </a:endParaRPr>
        </a:p>
      </dgm:t>
    </dgm:pt>
    <dgm:pt modelId="{1DDB9822-DDB1-4D58-AA7D-DB9B18E619FD}" type="sibTrans" cxnId="{841592AA-3653-4125-85A4-6F1CD592A3F3}">
      <dgm:prSet/>
      <dgm:spPr/>
      <dgm:t>
        <a:bodyPr/>
        <a:lstStyle/>
        <a:p>
          <a:endParaRPr lang="en-US">
            <a:solidFill>
              <a:schemeClr val="bg1">
                <a:lumMod val="95000"/>
              </a:schemeClr>
            </a:solidFill>
          </a:endParaRPr>
        </a:p>
      </dgm:t>
    </dgm:pt>
    <dgm:pt modelId="{240F71EB-D298-497B-920E-3CE5FC270331}" type="pres">
      <dgm:prSet presAssocID="{988E92B1-D81E-4F30-B9A9-6A7520BAB1E6}" presName="Name0" presStyleCnt="0">
        <dgm:presLayoutVars>
          <dgm:dir/>
          <dgm:animLvl val="lvl"/>
          <dgm:resizeHandles val="exact"/>
        </dgm:presLayoutVars>
      </dgm:prSet>
      <dgm:spPr/>
    </dgm:pt>
    <dgm:pt modelId="{AA62BAD0-1A3F-4ABA-91A8-DB63C0B26BDC}" type="pres">
      <dgm:prSet presAssocID="{99F2CAAE-DB54-4B6C-BC24-868D98B530A9}" presName="composite" presStyleCnt="0"/>
      <dgm:spPr/>
    </dgm:pt>
    <dgm:pt modelId="{57DEE99C-007A-420A-AA9E-B8939E22D7D7}" type="pres">
      <dgm:prSet presAssocID="{99F2CAAE-DB54-4B6C-BC24-868D98B530A9}" presName="parTx" presStyleLbl="node1" presStyleIdx="0" presStyleCnt="3">
        <dgm:presLayoutVars>
          <dgm:chMax val="0"/>
          <dgm:chPref val="0"/>
          <dgm:bulletEnabled val="1"/>
        </dgm:presLayoutVars>
      </dgm:prSet>
      <dgm:spPr/>
    </dgm:pt>
    <dgm:pt modelId="{DDBC73B6-F1DD-49AE-AD7F-F250D6C78DEC}" type="pres">
      <dgm:prSet presAssocID="{99F2CAAE-DB54-4B6C-BC24-868D98B530A9}" presName="desTx" presStyleLbl="revTx" presStyleIdx="0" presStyleCnt="3">
        <dgm:presLayoutVars>
          <dgm:bulletEnabled val="1"/>
        </dgm:presLayoutVars>
      </dgm:prSet>
      <dgm:spPr/>
    </dgm:pt>
    <dgm:pt modelId="{63EA2934-19B5-4152-8194-E21841F9CF24}" type="pres">
      <dgm:prSet presAssocID="{51B428AC-E925-45AD-A8E4-5C30EB67E78E}" presName="space" presStyleCnt="0"/>
      <dgm:spPr/>
    </dgm:pt>
    <dgm:pt modelId="{F4CF6596-39A2-4A76-8D3B-6CE376819691}" type="pres">
      <dgm:prSet presAssocID="{6BBC8E46-5CE7-4ED6-83BD-5938F48CCB14}" presName="composite" presStyleCnt="0"/>
      <dgm:spPr/>
    </dgm:pt>
    <dgm:pt modelId="{EFD1346E-472B-47D9-97A6-4B3D12594926}" type="pres">
      <dgm:prSet presAssocID="{6BBC8E46-5CE7-4ED6-83BD-5938F48CCB14}" presName="parTx" presStyleLbl="node1" presStyleIdx="1" presStyleCnt="3">
        <dgm:presLayoutVars>
          <dgm:chMax val="0"/>
          <dgm:chPref val="0"/>
          <dgm:bulletEnabled val="1"/>
        </dgm:presLayoutVars>
      </dgm:prSet>
      <dgm:spPr/>
    </dgm:pt>
    <dgm:pt modelId="{288D5B6C-79C6-4A6F-A2D5-8D8E240BE96B}" type="pres">
      <dgm:prSet presAssocID="{6BBC8E46-5CE7-4ED6-83BD-5938F48CCB14}" presName="desTx" presStyleLbl="revTx" presStyleIdx="1" presStyleCnt="3">
        <dgm:presLayoutVars>
          <dgm:bulletEnabled val="1"/>
        </dgm:presLayoutVars>
      </dgm:prSet>
      <dgm:spPr/>
    </dgm:pt>
    <dgm:pt modelId="{AFFB3964-06CA-4898-9246-2C7C6347BBB3}" type="pres">
      <dgm:prSet presAssocID="{305AB316-EF2D-4598-B594-A85279EE74F0}" presName="space" presStyleCnt="0"/>
      <dgm:spPr/>
    </dgm:pt>
    <dgm:pt modelId="{E8DCDABA-402E-4264-ABDC-B32EF964C64D}" type="pres">
      <dgm:prSet presAssocID="{BFD79C2E-7E52-475D-B582-76102E57FE2E}" presName="composite" presStyleCnt="0"/>
      <dgm:spPr/>
    </dgm:pt>
    <dgm:pt modelId="{D3B30F8B-7702-4A65-891C-869558FDE085}" type="pres">
      <dgm:prSet presAssocID="{BFD79C2E-7E52-475D-B582-76102E57FE2E}" presName="parTx" presStyleLbl="node1" presStyleIdx="2" presStyleCnt="3">
        <dgm:presLayoutVars>
          <dgm:chMax val="0"/>
          <dgm:chPref val="0"/>
          <dgm:bulletEnabled val="1"/>
        </dgm:presLayoutVars>
      </dgm:prSet>
      <dgm:spPr/>
    </dgm:pt>
    <dgm:pt modelId="{01331C83-28CA-41A7-918D-04EDD706D4B3}" type="pres">
      <dgm:prSet presAssocID="{BFD79C2E-7E52-475D-B582-76102E57FE2E}" presName="desTx" presStyleLbl="revTx" presStyleIdx="2" presStyleCnt="3">
        <dgm:presLayoutVars>
          <dgm:bulletEnabled val="1"/>
        </dgm:presLayoutVars>
      </dgm:prSet>
      <dgm:spPr/>
    </dgm:pt>
  </dgm:ptLst>
  <dgm:cxnLst>
    <dgm:cxn modelId="{003E535F-D7BF-4243-AC4F-6E9FE3F89C7A}" type="presOf" srcId="{6BBC8E46-5CE7-4ED6-83BD-5938F48CCB14}" destId="{EFD1346E-472B-47D9-97A6-4B3D12594926}" srcOrd="0" destOrd="0" presId="urn:microsoft.com/office/officeart/2005/8/layout/chevron1"/>
    <dgm:cxn modelId="{A0F2F8FF-09FE-4F90-AAAF-04C4A463EAD8}" type="presOf" srcId="{72F5C557-880B-41CA-9247-7FE9DC2F9AC0}" destId="{01331C83-28CA-41A7-918D-04EDD706D4B3}" srcOrd="0" destOrd="0" presId="urn:microsoft.com/office/officeart/2005/8/layout/chevron1"/>
    <dgm:cxn modelId="{0AAE855E-BF02-4CBF-8F53-C251F439A6A0}" srcId="{988E92B1-D81E-4F30-B9A9-6A7520BAB1E6}" destId="{BFD79C2E-7E52-475D-B582-76102E57FE2E}" srcOrd="2" destOrd="0" parTransId="{9BD6735F-618B-4814-A1D7-E54A9451EF04}" sibTransId="{DADB7955-DFA5-4346-9460-82F3AE12F2D1}"/>
    <dgm:cxn modelId="{4D41205B-EADE-495D-A664-8104E1150463}" srcId="{99F2CAAE-DB54-4B6C-BC24-868D98B530A9}" destId="{EAEFCF33-F4B5-4A7E-9A88-AE0D135E05EB}" srcOrd="0" destOrd="0" parTransId="{988EAB8B-096F-4B10-BBF0-8C0430B4638E}" sibTransId="{4BA631C6-C7F1-4AE9-BC9F-9E1F5FB60083}"/>
    <dgm:cxn modelId="{D8EAADD1-2F70-4168-A28D-F799B3CA03A0}" srcId="{6BBC8E46-5CE7-4ED6-83BD-5938F48CCB14}" destId="{9CB3F535-F1BF-470C-8053-1A02769E29E6}" srcOrd="0" destOrd="0" parTransId="{A2C4B805-0B1A-412E-A54F-6E43ECC4E58D}" sibTransId="{428497F4-95A0-426C-B598-76FA0C999981}"/>
    <dgm:cxn modelId="{8EFA5BA3-183B-41BC-800D-65195DB3AB67}" type="presOf" srcId="{EAEFCF33-F4B5-4A7E-9A88-AE0D135E05EB}" destId="{DDBC73B6-F1DD-49AE-AD7F-F250D6C78DEC}" srcOrd="0" destOrd="0" presId="urn:microsoft.com/office/officeart/2005/8/layout/chevron1"/>
    <dgm:cxn modelId="{E9A445CF-1889-42D6-88B9-EBB9BC3776B0}" type="presOf" srcId="{988E92B1-D81E-4F30-B9A9-6A7520BAB1E6}" destId="{240F71EB-D298-497B-920E-3CE5FC270331}" srcOrd="0" destOrd="0" presId="urn:microsoft.com/office/officeart/2005/8/layout/chevron1"/>
    <dgm:cxn modelId="{C241D1E3-6C12-43CC-89EC-DD293F859356}" srcId="{988E92B1-D81E-4F30-B9A9-6A7520BAB1E6}" destId="{6BBC8E46-5CE7-4ED6-83BD-5938F48CCB14}" srcOrd="1" destOrd="0" parTransId="{58CDA83C-C87B-48E1-803E-DA2A13B3950A}" sibTransId="{305AB316-EF2D-4598-B594-A85279EE74F0}"/>
    <dgm:cxn modelId="{10D4FF1C-C462-463D-83C4-DC02C9E0F4C1}" type="presOf" srcId="{BFD79C2E-7E52-475D-B582-76102E57FE2E}" destId="{D3B30F8B-7702-4A65-891C-869558FDE085}" srcOrd="0" destOrd="0" presId="urn:microsoft.com/office/officeart/2005/8/layout/chevron1"/>
    <dgm:cxn modelId="{841592AA-3653-4125-85A4-6F1CD592A3F3}" srcId="{BFD79C2E-7E52-475D-B582-76102E57FE2E}" destId="{72F5C557-880B-41CA-9247-7FE9DC2F9AC0}" srcOrd="0" destOrd="0" parTransId="{B50C1458-72A4-4556-9A2C-EA31059F3DB4}" sibTransId="{1DDB9822-DDB1-4D58-AA7D-DB9B18E619FD}"/>
    <dgm:cxn modelId="{29C1F54B-375E-40B4-B620-72A5535F03A7}" srcId="{988E92B1-D81E-4F30-B9A9-6A7520BAB1E6}" destId="{99F2CAAE-DB54-4B6C-BC24-868D98B530A9}" srcOrd="0" destOrd="0" parTransId="{739BF991-2BFF-40E9-9FBF-EF3A741AC0CD}" sibTransId="{51B428AC-E925-45AD-A8E4-5C30EB67E78E}"/>
    <dgm:cxn modelId="{89B9F76F-76C7-40F7-8362-22E6DDF416A4}" type="presOf" srcId="{99F2CAAE-DB54-4B6C-BC24-868D98B530A9}" destId="{57DEE99C-007A-420A-AA9E-B8939E22D7D7}" srcOrd="0" destOrd="0" presId="urn:microsoft.com/office/officeart/2005/8/layout/chevron1"/>
    <dgm:cxn modelId="{28B23C9D-8D27-4367-B021-130CDFEB85B2}" type="presOf" srcId="{9CB3F535-F1BF-470C-8053-1A02769E29E6}" destId="{288D5B6C-79C6-4A6F-A2D5-8D8E240BE96B}" srcOrd="0" destOrd="0" presId="urn:microsoft.com/office/officeart/2005/8/layout/chevron1"/>
    <dgm:cxn modelId="{F6134CA9-C1B7-4E04-BC2F-CA992A657ED8}" type="presParOf" srcId="{240F71EB-D298-497B-920E-3CE5FC270331}" destId="{AA62BAD0-1A3F-4ABA-91A8-DB63C0B26BDC}" srcOrd="0" destOrd="0" presId="urn:microsoft.com/office/officeart/2005/8/layout/chevron1"/>
    <dgm:cxn modelId="{E182E30D-7626-4D5E-AD04-BA8E9AAED724}" type="presParOf" srcId="{AA62BAD0-1A3F-4ABA-91A8-DB63C0B26BDC}" destId="{57DEE99C-007A-420A-AA9E-B8939E22D7D7}" srcOrd="0" destOrd="0" presId="urn:microsoft.com/office/officeart/2005/8/layout/chevron1"/>
    <dgm:cxn modelId="{24BF86CF-6DE5-477A-87A0-6F5176D340A7}" type="presParOf" srcId="{AA62BAD0-1A3F-4ABA-91A8-DB63C0B26BDC}" destId="{DDBC73B6-F1DD-49AE-AD7F-F250D6C78DEC}" srcOrd="1" destOrd="0" presId="urn:microsoft.com/office/officeart/2005/8/layout/chevron1"/>
    <dgm:cxn modelId="{2A92D99C-65DE-4005-9E81-A3CA0000CF29}" type="presParOf" srcId="{240F71EB-D298-497B-920E-3CE5FC270331}" destId="{63EA2934-19B5-4152-8194-E21841F9CF24}" srcOrd="1" destOrd="0" presId="urn:microsoft.com/office/officeart/2005/8/layout/chevron1"/>
    <dgm:cxn modelId="{2486F451-FD0C-440E-A46C-E5235626E2C2}" type="presParOf" srcId="{240F71EB-D298-497B-920E-3CE5FC270331}" destId="{F4CF6596-39A2-4A76-8D3B-6CE376819691}" srcOrd="2" destOrd="0" presId="urn:microsoft.com/office/officeart/2005/8/layout/chevron1"/>
    <dgm:cxn modelId="{8085D33D-332D-4C48-A057-25424B632B47}" type="presParOf" srcId="{F4CF6596-39A2-4A76-8D3B-6CE376819691}" destId="{EFD1346E-472B-47D9-97A6-4B3D12594926}" srcOrd="0" destOrd="0" presId="urn:microsoft.com/office/officeart/2005/8/layout/chevron1"/>
    <dgm:cxn modelId="{7229252E-255D-4A46-8F10-ECF33795DA1D}" type="presParOf" srcId="{F4CF6596-39A2-4A76-8D3B-6CE376819691}" destId="{288D5B6C-79C6-4A6F-A2D5-8D8E240BE96B}" srcOrd="1" destOrd="0" presId="urn:microsoft.com/office/officeart/2005/8/layout/chevron1"/>
    <dgm:cxn modelId="{C6F21304-FB2D-481E-BBB7-271DFDC37444}" type="presParOf" srcId="{240F71EB-D298-497B-920E-3CE5FC270331}" destId="{AFFB3964-06CA-4898-9246-2C7C6347BBB3}" srcOrd="3" destOrd="0" presId="urn:microsoft.com/office/officeart/2005/8/layout/chevron1"/>
    <dgm:cxn modelId="{096D7722-E957-4E45-AAE2-5362082D7215}" type="presParOf" srcId="{240F71EB-D298-497B-920E-3CE5FC270331}" destId="{E8DCDABA-402E-4264-ABDC-B32EF964C64D}" srcOrd="4" destOrd="0" presId="urn:microsoft.com/office/officeart/2005/8/layout/chevron1"/>
    <dgm:cxn modelId="{E91F33D3-1CEB-451A-BD02-06820F4BC1DB}" type="presParOf" srcId="{E8DCDABA-402E-4264-ABDC-B32EF964C64D}" destId="{D3B30F8B-7702-4A65-891C-869558FDE085}" srcOrd="0" destOrd="0" presId="urn:microsoft.com/office/officeart/2005/8/layout/chevron1"/>
    <dgm:cxn modelId="{F411E823-01B3-468E-93BF-228947942BB9}" type="presParOf" srcId="{E8DCDABA-402E-4264-ABDC-B32EF964C64D}" destId="{01331C83-28CA-41A7-918D-04EDD706D4B3}"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88E92B1-D81E-4F30-B9A9-6A7520BAB1E6}" type="doc">
      <dgm:prSet loTypeId="urn:microsoft.com/office/officeart/2005/8/layout/chevron1" loCatId="process" qsTypeId="urn:microsoft.com/office/officeart/2005/8/quickstyle/simple1" qsCatId="simple" csTypeId="urn:microsoft.com/office/officeart/2005/8/colors/colorful2" csCatId="colorful" phldr="1"/>
      <dgm:spPr/>
    </dgm:pt>
    <dgm:pt modelId="{99F2CAAE-DB54-4B6C-BC24-868D98B530A9}">
      <dgm:prSet phldrT="[Text]"/>
      <dgm:spPr/>
      <dgm:t>
        <a:bodyPr/>
        <a:lstStyle/>
        <a:p>
          <a:r>
            <a:rPr lang="en-US" dirty="0">
              <a:solidFill>
                <a:schemeClr val="bg1">
                  <a:lumMod val="95000"/>
                </a:schemeClr>
              </a:solidFill>
            </a:rPr>
            <a:t>Till 31</a:t>
          </a:r>
          <a:r>
            <a:rPr lang="en-US" baseline="30000" dirty="0">
              <a:solidFill>
                <a:schemeClr val="bg1">
                  <a:lumMod val="95000"/>
                </a:schemeClr>
              </a:solidFill>
            </a:rPr>
            <a:t>st</a:t>
          </a:r>
          <a:r>
            <a:rPr lang="en-US" dirty="0">
              <a:solidFill>
                <a:schemeClr val="bg1">
                  <a:lumMod val="95000"/>
                </a:schemeClr>
              </a:solidFill>
            </a:rPr>
            <a:t> </a:t>
          </a:r>
          <a:r>
            <a:rPr lang="en-US">
              <a:solidFill>
                <a:schemeClr val="bg1">
                  <a:lumMod val="95000"/>
                </a:schemeClr>
              </a:solidFill>
            </a:rPr>
            <a:t>March 2017</a:t>
          </a:r>
          <a:endParaRPr lang="en-US" dirty="0">
            <a:solidFill>
              <a:schemeClr val="bg1">
                <a:lumMod val="95000"/>
              </a:schemeClr>
            </a:solidFill>
          </a:endParaRPr>
        </a:p>
      </dgm:t>
    </dgm:pt>
    <dgm:pt modelId="{739BF991-2BFF-40E9-9FBF-EF3A741AC0CD}" type="parTrans" cxnId="{29C1F54B-375E-40B4-B620-72A5535F03A7}">
      <dgm:prSet/>
      <dgm:spPr/>
      <dgm:t>
        <a:bodyPr/>
        <a:lstStyle/>
        <a:p>
          <a:endParaRPr lang="en-US"/>
        </a:p>
      </dgm:t>
    </dgm:pt>
    <dgm:pt modelId="{51B428AC-E925-45AD-A8E4-5C30EB67E78E}" type="sibTrans" cxnId="{29C1F54B-375E-40B4-B620-72A5535F03A7}">
      <dgm:prSet/>
      <dgm:spPr/>
      <dgm:t>
        <a:bodyPr/>
        <a:lstStyle/>
        <a:p>
          <a:endParaRPr lang="en-US"/>
        </a:p>
      </dgm:t>
    </dgm:pt>
    <dgm:pt modelId="{51A82A2B-F01B-419C-9126-16751B60D29C}">
      <dgm:prSet phldrT="[Text]"/>
      <dgm:spPr/>
      <dgm:t>
        <a:bodyPr/>
        <a:lstStyle/>
        <a:p>
          <a:r>
            <a:rPr lang="en-US" dirty="0">
              <a:solidFill>
                <a:schemeClr val="bg1">
                  <a:lumMod val="95000"/>
                </a:schemeClr>
              </a:solidFill>
            </a:rPr>
            <a:t>From 1</a:t>
          </a:r>
          <a:r>
            <a:rPr lang="en-US" baseline="30000" dirty="0">
              <a:solidFill>
                <a:schemeClr val="bg1">
                  <a:lumMod val="95000"/>
                </a:schemeClr>
              </a:solidFill>
            </a:rPr>
            <a:t>st</a:t>
          </a:r>
          <a:r>
            <a:rPr lang="en-US" dirty="0">
              <a:solidFill>
                <a:schemeClr val="bg1">
                  <a:lumMod val="95000"/>
                </a:schemeClr>
              </a:solidFill>
            </a:rPr>
            <a:t> Apr 2017</a:t>
          </a:r>
        </a:p>
      </dgm:t>
    </dgm:pt>
    <dgm:pt modelId="{CC38F4C5-0DAC-4606-AB3C-298AC8C0E184}" type="parTrans" cxnId="{5263C6D3-A741-4653-A4F7-07DBAF752040}">
      <dgm:prSet/>
      <dgm:spPr/>
      <dgm:t>
        <a:bodyPr/>
        <a:lstStyle/>
        <a:p>
          <a:endParaRPr lang="en-US"/>
        </a:p>
      </dgm:t>
    </dgm:pt>
    <dgm:pt modelId="{B9D6D66D-FDB7-404A-92E3-5B46DE4152D8}" type="sibTrans" cxnId="{5263C6D3-A741-4653-A4F7-07DBAF752040}">
      <dgm:prSet/>
      <dgm:spPr/>
      <dgm:t>
        <a:bodyPr/>
        <a:lstStyle/>
        <a:p>
          <a:endParaRPr lang="en-US"/>
        </a:p>
      </dgm:t>
    </dgm:pt>
    <dgm:pt modelId="{5C024D74-0849-4D0E-A158-3B5BA76AC965}">
      <dgm:prSet phldrT="[Text]"/>
      <dgm:spPr/>
      <dgm:t>
        <a:bodyPr/>
        <a:lstStyle/>
        <a:p>
          <a:r>
            <a:rPr lang="en-US" dirty="0">
              <a:solidFill>
                <a:schemeClr val="bg1">
                  <a:lumMod val="95000"/>
                </a:schemeClr>
              </a:solidFill>
            </a:rPr>
            <a:t>Phase wise CGT implement</a:t>
          </a:r>
        </a:p>
      </dgm:t>
    </dgm:pt>
    <dgm:pt modelId="{B26598DC-1C9C-480A-8519-44102138D775}" type="parTrans" cxnId="{B164E70A-11E1-4F05-ADB2-2DAEDC265331}">
      <dgm:prSet/>
      <dgm:spPr/>
      <dgm:t>
        <a:bodyPr/>
        <a:lstStyle/>
        <a:p>
          <a:endParaRPr lang="en-US"/>
        </a:p>
      </dgm:t>
    </dgm:pt>
    <dgm:pt modelId="{F0FC3851-728A-464A-ACD1-095278E1C44D}" type="sibTrans" cxnId="{B164E70A-11E1-4F05-ADB2-2DAEDC265331}">
      <dgm:prSet/>
      <dgm:spPr/>
      <dgm:t>
        <a:bodyPr/>
        <a:lstStyle/>
        <a:p>
          <a:endParaRPr lang="en-US"/>
        </a:p>
      </dgm:t>
    </dgm:pt>
    <dgm:pt modelId="{DC86DFDE-C748-4A13-ACCD-D28EC9A171C8}">
      <dgm:prSet phldrT="[Text]"/>
      <dgm:spPr/>
      <dgm:t>
        <a:bodyPr/>
        <a:lstStyle/>
        <a:p>
          <a:r>
            <a:rPr lang="en-US" dirty="0">
              <a:solidFill>
                <a:schemeClr val="bg1">
                  <a:lumMod val="95000"/>
                </a:schemeClr>
              </a:solidFill>
            </a:rPr>
            <a:t>1</a:t>
          </a:r>
          <a:r>
            <a:rPr lang="en-US" baseline="30000" dirty="0">
              <a:solidFill>
                <a:schemeClr val="bg1">
                  <a:lumMod val="95000"/>
                </a:schemeClr>
              </a:solidFill>
            </a:rPr>
            <a:t>st</a:t>
          </a:r>
          <a:r>
            <a:rPr lang="en-US" dirty="0">
              <a:solidFill>
                <a:schemeClr val="bg1">
                  <a:lumMod val="95000"/>
                </a:schemeClr>
              </a:solidFill>
            </a:rPr>
            <a:t> April 2019</a:t>
          </a:r>
        </a:p>
      </dgm:t>
    </dgm:pt>
    <dgm:pt modelId="{3905220F-9E45-4D93-8600-258725A75D30}" type="parTrans" cxnId="{38B0EF16-1845-4EF2-9A45-70668BF038D0}">
      <dgm:prSet/>
      <dgm:spPr/>
      <dgm:t>
        <a:bodyPr/>
        <a:lstStyle/>
        <a:p>
          <a:endParaRPr lang="en-US"/>
        </a:p>
      </dgm:t>
    </dgm:pt>
    <dgm:pt modelId="{EA84BF34-0666-440A-89FA-7935AB44AF5F}" type="sibTrans" cxnId="{38B0EF16-1845-4EF2-9A45-70668BF038D0}">
      <dgm:prSet/>
      <dgm:spPr/>
      <dgm:t>
        <a:bodyPr/>
        <a:lstStyle/>
        <a:p>
          <a:endParaRPr lang="en-US"/>
        </a:p>
      </dgm:t>
    </dgm:pt>
    <dgm:pt modelId="{565FC2B0-599E-4553-9AE0-022A2155B9E9}">
      <dgm:prSet phldrT="[Text]"/>
      <dgm:spPr/>
      <dgm:t>
        <a:bodyPr/>
        <a:lstStyle/>
        <a:p>
          <a:r>
            <a:rPr lang="en-US" dirty="0">
              <a:solidFill>
                <a:schemeClr val="bg1">
                  <a:lumMod val="95000"/>
                </a:schemeClr>
              </a:solidFill>
            </a:rPr>
            <a:t>Hv2pay CGT just like Indian residents</a:t>
          </a:r>
        </a:p>
      </dgm:t>
    </dgm:pt>
    <dgm:pt modelId="{EAE2AE5A-6988-4522-9C95-FD62B59CF370}" type="parTrans" cxnId="{719DDAA6-4852-4D22-B97F-91A214A2210F}">
      <dgm:prSet/>
      <dgm:spPr/>
      <dgm:t>
        <a:bodyPr/>
        <a:lstStyle/>
        <a:p>
          <a:endParaRPr lang="en-US"/>
        </a:p>
      </dgm:t>
    </dgm:pt>
    <dgm:pt modelId="{B9C23ABB-EF74-4B8E-AEF6-4557822209F0}" type="sibTrans" cxnId="{719DDAA6-4852-4D22-B97F-91A214A2210F}">
      <dgm:prSet/>
      <dgm:spPr/>
      <dgm:t>
        <a:bodyPr/>
        <a:lstStyle/>
        <a:p>
          <a:endParaRPr lang="en-US"/>
        </a:p>
      </dgm:t>
    </dgm:pt>
    <dgm:pt modelId="{286633F9-8241-4121-A09C-9007A67028F1}">
      <dgm:prSet phldrT="[Text]"/>
      <dgm:spPr/>
      <dgm:t>
        <a:bodyPr/>
        <a:lstStyle/>
        <a:p>
          <a:r>
            <a:rPr lang="en-US" dirty="0">
              <a:solidFill>
                <a:schemeClr val="bg1">
                  <a:lumMod val="95000"/>
                </a:schemeClr>
              </a:solidFill>
            </a:rPr>
            <a:t>“Grand-fathering”</a:t>
          </a:r>
        </a:p>
      </dgm:t>
    </dgm:pt>
    <dgm:pt modelId="{39958F88-C9D3-4B75-8276-07449746F435}" type="parTrans" cxnId="{D703B4E6-DB22-4CAB-8432-9A98B5F30C58}">
      <dgm:prSet/>
      <dgm:spPr/>
      <dgm:t>
        <a:bodyPr/>
        <a:lstStyle/>
        <a:p>
          <a:endParaRPr lang="en-US"/>
        </a:p>
      </dgm:t>
    </dgm:pt>
    <dgm:pt modelId="{FFE9936E-DEB1-43E7-A1C8-DFEAF47B15D6}" type="sibTrans" cxnId="{D703B4E6-DB22-4CAB-8432-9A98B5F30C58}">
      <dgm:prSet/>
      <dgm:spPr/>
      <dgm:t>
        <a:bodyPr/>
        <a:lstStyle/>
        <a:p>
          <a:endParaRPr lang="en-US"/>
        </a:p>
      </dgm:t>
    </dgm:pt>
    <dgm:pt modelId="{FF77E1DE-CA7E-4CAE-8C04-1D6DB785F5AE}">
      <dgm:prSet phldrT="[Text]"/>
      <dgm:spPr/>
      <dgm:t>
        <a:bodyPr/>
        <a:lstStyle/>
        <a:p>
          <a:r>
            <a:rPr lang="en-US" dirty="0">
              <a:solidFill>
                <a:schemeClr val="bg1">
                  <a:lumMod val="95000"/>
                </a:schemeClr>
              </a:solidFill>
            </a:rPr>
            <a:t>CGT N/A even afterwards</a:t>
          </a:r>
        </a:p>
      </dgm:t>
    </dgm:pt>
    <dgm:pt modelId="{54BFE361-5718-4AB5-8410-E24453D2E4A9}" type="parTrans" cxnId="{DCCA06DB-EE1F-46AD-8C19-8D8841CA0245}">
      <dgm:prSet/>
      <dgm:spPr/>
      <dgm:t>
        <a:bodyPr/>
        <a:lstStyle/>
        <a:p>
          <a:endParaRPr lang="en-US"/>
        </a:p>
      </dgm:t>
    </dgm:pt>
    <dgm:pt modelId="{C435F073-E630-42D5-9A3A-16E5155663AA}" type="sibTrans" cxnId="{DCCA06DB-EE1F-46AD-8C19-8D8841CA0245}">
      <dgm:prSet/>
      <dgm:spPr/>
      <dgm:t>
        <a:bodyPr/>
        <a:lstStyle/>
        <a:p>
          <a:endParaRPr lang="en-US"/>
        </a:p>
      </dgm:t>
    </dgm:pt>
    <dgm:pt modelId="{85C165B2-4837-48BC-86C9-94832D73D1D8}">
      <dgm:prSet phldrT="[Text]"/>
      <dgm:spPr/>
      <dgm:t>
        <a:bodyPr/>
        <a:lstStyle/>
        <a:p>
          <a:r>
            <a:rPr lang="en-US" dirty="0">
              <a:solidFill>
                <a:schemeClr val="bg1">
                  <a:lumMod val="95000"/>
                </a:schemeClr>
              </a:solidFill>
            </a:rPr>
            <a:t>GAAR immunity</a:t>
          </a:r>
        </a:p>
      </dgm:t>
    </dgm:pt>
    <dgm:pt modelId="{C35EFBB5-C423-4C3A-8464-63310D1FF326}" type="parTrans" cxnId="{B8C2A2A6-9E0A-4009-8A2D-DAB348F60B68}">
      <dgm:prSet/>
      <dgm:spPr/>
      <dgm:t>
        <a:bodyPr/>
        <a:lstStyle/>
        <a:p>
          <a:endParaRPr lang="en-US"/>
        </a:p>
      </dgm:t>
    </dgm:pt>
    <dgm:pt modelId="{F2891E95-A9D6-4AD8-8797-921784AD4DD3}" type="sibTrans" cxnId="{B8C2A2A6-9E0A-4009-8A2D-DAB348F60B68}">
      <dgm:prSet/>
      <dgm:spPr/>
      <dgm:t>
        <a:bodyPr/>
        <a:lstStyle/>
        <a:p>
          <a:endParaRPr lang="en-US"/>
        </a:p>
      </dgm:t>
    </dgm:pt>
    <dgm:pt modelId="{16CE207E-3E49-40F8-99A3-9F3552DB56AE}">
      <dgm:prSet phldrT="[Text]"/>
      <dgm:spPr/>
      <dgm:t>
        <a:bodyPr/>
        <a:lstStyle/>
        <a:p>
          <a:r>
            <a:rPr lang="en-US" dirty="0">
              <a:solidFill>
                <a:schemeClr val="bg1">
                  <a:lumMod val="95000"/>
                </a:schemeClr>
              </a:solidFill>
            </a:rPr>
            <a:t>GAAR Applicable</a:t>
          </a:r>
        </a:p>
      </dgm:t>
    </dgm:pt>
    <dgm:pt modelId="{C5B7749B-1A74-4451-BD21-9B5944AC589D}" type="parTrans" cxnId="{80A9D2F8-D501-4A2E-9C8D-BC1E5F7BB485}">
      <dgm:prSet/>
      <dgm:spPr/>
      <dgm:t>
        <a:bodyPr/>
        <a:lstStyle/>
        <a:p>
          <a:endParaRPr lang="en-US"/>
        </a:p>
      </dgm:t>
    </dgm:pt>
    <dgm:pt modelId="{20E087BC-C447-4AFB-8AB4-2590945553FD}" type="sibTrans" cxnId="{80A9D2F8-D501-4A2E-9C8D-BC1E5F7BB485}">
      <dgm:prSet/>
      <dgm:spPr/>
      <dgm:t>
        <a:bodyPr/>
        <a:lstStyle/>
        <a:p>
          <a:endParaRPr lang="en-US"/>
        </a:p>
      </dgm:t>
    </dgm:pt>
    <dgm:pt modelId="{240F71EB-D298-497B-920E-3CE5FC270331}" type="pres">
      <dgm:prSet presAssocID="{988E92B1-D81E-4F30-B9A9-6A7520BAB1E6}" presName="Name0" presStyleCnt="0">
        <dgm:presLayoutVars>
          <dgm:dir/>
          <dgm:animLvl val="lvl"/>
          <dgm:resizeHandles val="exact"/>
        </dgm:presLayoutVars>
      </dgm:prSet>
      <dgm:spPr/>
    </dgm:pt>
    <dgm:pt modelId="{AA62BAD0-1A3F-4ABA-91A8-DB63C0B26BDC}" type="pres">
      <dgm:prSet presAssocID="{99F2CAAE-DB54-4B6C-BC24-868D98B530A9}" presName="composite" presStyleCnt="0"/>
      <dgm:spPr/>
    </dgm:pt>
    <dgm:pt modelId="{57DEE99C-007A-420A-AA9E-B8939E22D7D7}" type="pres">
      <dgm:prSet presAssocID="{99F2CAAE-DB54-4B6C-BC24-868D98B530A9}" presName="parTx" presStyleLbl="node1" presStyleIdx="0" presStyleCnt="3">
        <dgm:presLayoutVars>
          <dgm:chMax val="0"/>
          <dgm:chPref val="0"/>
          <dgm:bulletEnabled val="1"/>
        </dgm:presLayoutVars>
      </dgm:prSet>
      <dgm:spPr/>
    </dgm:pt>
    <dgm:pt modelId="{DDBC73B6-F1DD-49AE-AD7F-F250D6C78DEC}" type="pres">
      <dgm:prSet presAssocID="{99F2CAAE-DB54-4B6C-BC24-868D98B530A9}" presName="desTx" presStyleLbl="revTx" presStyleIdx="0" presStyleCnt="3">
        <dgm:presLayoutVars>
          <dgm:bulletEnabled val="1"/>
        </dgm:presLayoutVars>
      </dgm:prSet>
      <dgm:spPr/>
    </dgm:pt>
    <dgm:pt modelId="{63EA2934-19B5-4152-8194-E21841F9CF24}" type="pres">
      <dgm:prSet presAssocID="{51B428AC-E925-45AD-A8E4-5C30EB67E78E}" presName="space" presStyleCnt="0"/>
      <dgm:spPr/>
    </dgm:pt>
    <dgm:pt modelId="{96A800CB-8A42-46F4-BE72-F68E2C91A1B3}" type="pres">
      <dgm:prSet presAssocID="{51A82A2B-F01B-419C-9126-16751B60D29C}" presName="composite" presStyleCnt="0"/>
      <dgm:spPr/>
    </dgm:pt>
    <dgm:pt modelId="{C2243B1F-06AB-4425-B7F9-6C4E9C71D568}" type="pres">
      <dgm:prSet presAssocID="{51A82A2B-F01B-419C-9126-16751B60D29C}" presName="parTx" presStyleLbl="node1" presStyleIdx="1" presStyleCnt="3">
        <dgm:presLayoutVars>
          <dgm:chMax val="0"/>
          <dgm:chPref val="0"/>
          <dgm:bulletEnabled val="1"/>
        </dgm:presLayoutVars>
      </dgm:prSet>
      <dgm:spPr/>
    </dgm:pt>
    <dgm:pt modelId="{4DAE3EF9-B8E5-4AE0-B9A3-BA59A05E5408}" type="pres">
      <dgm:prSet presAssocID="{51A82A2B-F01B-419C-9126-16751B60D29C}" presName="desTx" presStyleLbl="revTx" presStyleIdx="1" presStyleCnt="3">
        <dgm:presLayoutVars>
          <dgm:bulletEnabled val="1"/>
        </dgm:presLayoutVars>
      </dgm:prSet>
      <dgm:spPr/>
    </dgm:pt>
    <dgm:pt modelId="{7B688E82-8FF7-49D6-AA29-8951D7EADD51}" type="pres">
      <dgm:prSet presAssocID="{B9D6D66D-FDB7-404A-92E3-5B46DE4152D8}" presName="space" presStyleCnt="0"/>
      <dgm:spPr/>
    </dgm:pt>
    <dgm:pt modelId="{806FBB7F-F5EF-44BE-B40F-EFBC6B32C64A}" type="pres">
      <dgm:prSet presAssocID="{DC86DFDE-C748-4A13-ACCD-D28EC9A171C8}" presName="composite" presStyleCnt="0"/>
      <dgm:spPr/>
    </dgm:pt>
    <dgm:pt modelId="{9AAC18D5-D1D8-4862-91AE-55447169952A}" type="pres">
      <dgm:prSet presAssocID="{DC86DFDE-C748-4A13-ACCD-D28EC9A171C8}" presName="parTx" presStyleLbl="node1" presStyleIdx="2" presStyleCnt="3">
        <dgm:presLayoutVars>
          <dgm:chMax val="0"/>
          <dgm:chPref val="0"/>
          <dgm:bulletEnabled val="1"/>
        </dgm:presLayoutVars>
      </dgm:prSet>
      <dgm:spPr/>
    </dgm:pt>
    <dgm:pt modelId="{46048C0B-ED0D-4C4B-82E8-101CE35080CB}" type="pres">
      <dgm:prSet presAssocID="{DC86DFDE-C748-4A13-ACCD-D28EC9A171C8}" presName="desTx" presStyleLbl="revTx" presStyleIdx="2" presStyleCnt="3">
        <dgm:presLayoutVars>
          <dgm:bulletEnabled val="1"/>
        </dgm:presLayoutVars>
      </dgm:prSet>
      <dgm:spPr/>
    </dgm:pt>
  </dgm:ptLst>
  <dgm:cxnLst>
    <dgm:cxn modelId="{D703B4E6-DB22-4CAB-8432-9A98B5F30C58}" srcId="{99F2CAAE-DB54-4B6C-BC24-868D98B530A9}" destId="{286633F9-8241-4121-A09C-9007A67028F1}" srcOrd="0" destOrd="0" parTransId="{39958F88-C9D3-4B75-8276-07449746F435}" sibTransId="{FFE9936E-DEB1-43E7-A1C8-DFEAF47B15D6}"/>
    <dgm:cxn modelId="{B164E70A-11E1-4F05-ADB2-2DAEDC265331}" srcId="{51A82A2B-F01B-419C-9126-16751B60D29C}" destId="{5C024D74-0849-4D0E-A158-3B5BA76AC965}" srcOrd="0" destOrd="0" parTransId="{B26598DC-1C9C-480A-8519-44102138D775}" sibTransId="{F0FC3851-728A-464A-ACD1-095278E1C44D}"/>
    <dgm:cxn modelId="{B8C2A2A6-9E0A-4009-8A2D-DAB348F60B68}" srcId="{99F2CAAE-DB54-4B6C-BC24-868D98B530A9}" destId="{85C165B2-4837-48BC-86C9-94832D73D1D8}" srcOrd="2" destOrd="0" parTransId="{C35EFBB5-C423-4C3A-8464-63310D1FF326}" sibTransId="{F2891E95-A9D6-4AD8-8797-921784AD4DD3}"/>
    <dgm:cxn modelId="{C0F5E241-8798-465F-8A5B-13F932B968E5}" type="presOf" srcId="{286633F9-8241-4121-A09C-9007A67028F1}" destId="{DDBC73B6-F1DD-49AE-AD7F-F250D6C78DEC}" srcOrd="0" destOrd="0" presId="urn:microsoft.com/office/officeart/2005/8/layout/chevron1"/>
    <dgm:cxn modelId="{EB310AC0-59C5-4CD3-8882-6FC55C017493}" type="presOf" srcId="{FF77E1DE-CA7E-4CAE-8C04-1D6DB785F5AE}" destId="{DDBC73B6-F1DD-49AE-AD7F-F250D6C78DEC}" srcOrd="0" destOrd="1" presId="urn:microsoft.com/office/officeart/2005/8/layout/chevron1"/>
    <dgm:cxn modelId="{0168A544-4B62-4C51-B6A5-F3D8A2EE58DC}" type="presOf" srcId="{DC86DFDE-C748-4A13-ACCD-D28EC9A171C8}" destId="{9AAC18D5-D1D8-4862-91AE-55447169952A}" srcOrd="0" destOrd="0" presId="urn:microsoft.com/office/officeart/2005/8/layout/chevron1"/>
    <dgm:cxn modelId="{89B9F76F-76C7-40F7-8362-22E6DDF416A4}" type="presOf" srcId="{99F2CAAE-DB54-4B6C-BC24-868D98B530A9}" destId="{57DEE99C-007A-420A-AA9E-B8939E22D7D7}" srcOrd="0" destOrd="0" presId="urn:microsoft.com/office/officeart/2005/8/layout/chevron1"/>
    <dgm:cxn modelId="{17CB62AC-B000-44BB-9A24-AA3B7802DFD4}" type="presOf" srcId="{85C165B2-4837-48BC-86C9-94832D73D1D8}" destId="{DDBC73B6-F1DD-49AE-AD7F-F250D6C78DEC}" srcOrd="0" destOrd="2" presId="urn:microsoft.com/office/officeart/2005/8/layout/chevron1"/>
    <dgm:cxn modelId="{38B0EF16-1845-4EF2-9A45-70668BF038D0}" srcId="{988E92B1-D81E-4F30-B9A9-6A7520BAB1E6}" destId="{DC86DFDE-C748-4A13-ACCD-D28EC9A171C8}" srcOrd="2" destOrd="0" parTransId="{3905220F-9E45-4D93-8600-258725A75D30}" sibTransId="{EA84BF34-0666-440A-89FA-7935AB44AF5F}"/>
    <dgm:cxn modelId="{54ED13A2-B8F9-477D-BF23-FD2678201DF2}" type="presOf" srcId="{51A82A2B-F01B-419C-9126-16751B60D29C}" destId="{C2243B1F-06AB-4425-B7F9-6C4E9C71D568}" srcOrd="0" destOrd="0" presId="urn:microsoft.com/office/officeart/2005/8/layout/chevron1"/>
    <dgm:cxn modelId="{E6658A12-0909-4135-AA54-E15F25FBF916}" type="presOf" srcId="{16CE207E-3E49-40F8-99A3-9F3552DB56AE}" destId="{4DAE3EF9-B8E5-4AE0-B9A3-BA59A05E5408}" srcOrd="0" destOrd="1" presId="urn:microsoft.com/office/officeart/2005/8/layout/chevron1"/>
    <dgm:cxn modelId="{80A9D2F8-D501-4A2E-9C8D-BC1E5F7BB485}" srcId="{51A82A2B-F01B-419C-9126-16751B60D29C}" destId="{16CE207E-3E49-40F8-99A3-9F3552DB56AE}" srcOrd="1" destOrd="0" parTransId="{C5B7749B-1A74-4451-BD21-9B5944AC589D}" sibTransId="{20E087BC-C447-4AFB-8AB4-2590945553FD}"/>
    <dgm:cxn modelId="{5263C6D3-A741-4653-A4F7-07DBAF752040}" srcId="{988E92B1-D81E-4F30-B9A9-6A7520BAB1E6}" destId="{51A82A2B-F01B-419C-9126-16751B60D29C}" srcOrd="1" destOrd="0" parTransId="{CC38F4C5-0DAC-4606-AB3C-298AC8C0E184}" sibTransId="{B9D6D66D-FDB7-404A-92E3-5B46DE4152D8}"/>
    <dgm:cxn modelId="{719DDAA6-4852-4D22-B97F-91A214A2210F}" srcId="{DC86DFDE-C748-4A13-ACCD-D28EC9A171C8}" destId="{565FC2B0-599E-4553-9AE0-022A2155B9E9}" srcOrd="0" destOrd="0" parTransId="{EAE2AE5A-6988-4522-9C95-FD62B59CF370}" sibTransId="{B9C23ABB-EF74-4B8E-AEF6-4557822209F0}"/>
    <dgm:cxn modelId="{DCCA06DB-EE1F-46AD-8C19-8D8841CA0245}" srcId="{99F2CAAE-DB54-4B6C-BC24-868D98B530A9}" destId="{FF77E1DE-CA7E-4CAE-8C04-1D6DB785F5AE}" srcOrd="1" destOrd="0" parTransId="{54BFE361-5718-4AB5-8410-E24453D2E4A9}" sibTransId="{C435F073-E630-42D5-9A3A-16E5155663AA}"/>
    <dgm:cxn modelId="{29C1F54B-375E-40B4-B620-72A5535F03A7}" srcId="{988E92B1-D81E-4F30-B9A9-6A7520BAB1E6}" destId="{99F2CAAE-DB54-4B6C-BC24-868D98B530A9}" srcOrd="0" destOrd="0" parTransId="{739BF991-2BFF-40E9-9FBF-EF3A741AC0CD}" sibTransId="{51B428AC-E925-45AD-A8E4-5C30EB67E78E}"/>
    <dgm:cxn modelId="{ACC4B350-646A-4726-BAE1-702878ED58AE}" type="presOf" srcId="{5C024D74-0849-4D0E-A158-3B5BA76AC965}" destId="{4DAE3EF9-B8E5-4AE0-B9A3-BA59A05E5408}" srcOrd="0" destOrd="0" presId="urn:microsoft.com/office/officeart/2005/8/layout/chevron1"/>
    <dgm:cxn modelId="{93B44DCC-7AC8-40EA-B2AC-3263CBFEC480}" type="presOf" srcId="{565FC2B0-599E-4553-9AE0-022A2155B9E9}" destId="{46048C0B-ED0D-4C4B-82E8-101CE35080CB}" srcOrd="0" destOrd="0" presId="urn:microsoft.com/office/officeart/2005/8/layout/chevron1"/>
    <dgm:cxn modelId="{E9A445CF-1889-42D6-88B9-EBB9BC3776B0}" type="presOf" srcId="{988E92B1-D81E-4F30-B9A9-6A7520BAB1E6}" destId="{240F71EB-D298-497B-920E-3CE5FC270331}" srcOrd="0" destOrd="0" presId="urn:microsoft.com/office/officeart/2005/8/layout/chevron1"/>
    <dgm:cxn modelId="{F6134CA9-C1B7-4E04-BC2F-CA992A657ED8}" type="presParOf" srcId="{240F71EB-D298-497B-920E-3CE5FC270331}" destId="{AA62BAD0-1A3F-4ABA-91A8-DB63C0B26BDC}" srcOrd="0" destOrd="0" presId="urn:microsoft.com/office/officeart/2005/8/layout/chevron1"/>
    <dgm:cxn modelId="{E182E30D-7626-4D5E-AD04-BA8E9AAED724}" type="presParOf" srcId="{AA62BAD0-1A3F-4ABA-91A8-DB63C0B26BDC}" destId="{57DEE99C-007A-420A-AA9E-B8939E22D7D7}" srcOrd="0" destOrd="0" presId="urn:microsoft.com/office/officeart/2005/8/layout/chevron1"/>
    <dgm:cxn modelId="{24BF86CF-6DE5-477A-87A0-6F5176D340A7}" type="presParOf" srcId="{AA62BAD0-1A3F-4ABA-91A8-DB63C0B26BDC}" destId="{DDBC73B6-F1DD-49AE-AD7F-F250D6C78DEC}" srcOrd="1" destOrd="0" presId="urn:microsoft.com/office/officeart/2005/8/layout/chevron1"/>
    <dgm:cxn modelId="{2A92D99C-65DE-4005-9E81-A3CA0000CF29}" type="presParOf" srcId="{240F71EB-D298-497B-920E-3CE5FC270331}" destId="{63EA2934-19B5-4152-8194-E21841F9CF24}" srcOrd="1" destOrd="0" presId="urn:microsoft.com/office/officeart/2005/8/layout/chevron1"/>
    <dgm:cxn modelId="{05ADC6F3-9F23-4A18-B82C-F2266215C6F4}" type="presParOf" srcId="{240F71EB-D298-497B-920E-3CE5FC270331}" destId="{96A800CB-8A42-46F4-BE72-F68E2C91A1B3}" srcOrd="2" destOrd="0" presId="urn:microsoft.com/office/officeart/2005/8/layout/chevron1"/>
    <dgm:cxn modelId="{DFF02208-7316-4A78-BCFE-01E253EF2A3B}" type="presParOf" srcId="{96A800CB-8A42-46F4-BE72-F68E2C91A1B3}" destId="{C2243B1F-06AB-4425-B7F9-6C4E9C71D568}" srcOrd="0" destOrd="0" presId="urn:microsoft.com/office/officeart/2005/8/layout/chevron1"/>
    <dgm:cxn modelId="{6C2C785A-3947-4FBF-A401-02D4DB7CA43C}" type="presParOf" srcId="{96A800CB-8A42-46F4-BE72-F68E2C91A1B3}" destId="{4DAE3EF9-B8E5-4AE0-B9A3-BA59A05E5408}" srcOrd="1" destOrd="0" presId="urn:microsoft.com/office/officeart/2005/8/layout/chevron1"/>
    <dgm:cxn modelId="{1FA965D0-9B54-48F2-87D2-D1B61E69D822}" type="presParOf" srcId="{240F71EB-D298-497B-920E-3CE5FC270331}" destId="{7B688E82-8FF7-49D6-AA29-8951D7EADD51}" srcOrd="3" destOrd="0" presId="urn:microsoft.com/office/officeart/2005/8/layout/chevron1"/>
    <dgm:cxn modelId="{C31C8FCA-2052-4B0B-9646-13185CD4DB59}" type="presParOf" srcId="{240F71EB-D298-497B-920E-3CE5FC270331}" destId="{806FBB7F-F5EF-44BE-B40F-EFBC6B32C64A}" srcOrd="4" destOrd="0" presId="urn:microsoft.com/office/officeart/2005/8/layout/chevron1"/>
    <dgm:cxn modelId="{F1AA93A1-981C-4585-8853-9B3C230BD94D}" type="presParOf" srcId="{806FBB7F-F5EF-44BE-B40F-EFBC6B32C64A}" destId="{9AAC18D5-D1D8-4862-91AE-55447169952A}" srcOrd="0" destOrd="0" presId="urn:microsoft.com/office/officeart/2005/8/layout/chevron1"/>
    <dgm:cxn modelId="{0D7EF3A4-D22B-4E5F-A9B0-2C15B42DF1A4}" type="presParOf" srcId="{806FBB7F-F5EF-44BE-B40F-EFBC6B32C64A}" destId="{46048C0B-ED0D-4C4B-82E8-101CE35080CB}" srcOrd="1"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3F68BE3-02D6-45E4-83ED-5BF33AE032B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03E48E0-CCBE-49D1-BC0D-EF1E24924B08}">
      <dgm:prSet phldrT="[Text]"/>
      <dgm:spPr/>
      <dgm:t>
        <a:bodyPr/>
        <a:lstStyle/>
        <a:p>
          <a:r>
            <a:rPr lang="en-US" dirty="0"/>
            <a:t>Foreign currency</a:t>
          </a:r>
        </a:p>
      </dgm:t>
    </dgm:pt>
    <dgm:pt modelId="{3D8A58E2-4CC2-4BF0-A45F-2F6AA9213743}" type="parTrans" cxnId="{EA65BEBA-2817-4768-84B0-A010D9F66883}">
      <dgm:prSet/>
      <dgm:spPr/>
      <dgm:t>
        <a:bodyPr/>
        <a:lstStyle/>
        <a:p>
          <a:endParaRPr lang="en-US"/>
        </a:p>
      </dgm:t>
    </dgm:pt>
    <dgm:pt modelId="{BCAFCB1E-B995-453F-BBB5-E9F93E9AB896}" type="sibTrans" cxnId="{EA65BEBA-2817-4768-84B0-A010D9F66883}">
      <dgm:prSet/>
      <dgm:spPr/>
      <dgm:t>
        <a:bodyPr/>
        <a:lstStyle/>
        <a:p>
          <a:endParaRPr lang="en-US"/>
        </a:p>
      </dgm:t>
    </dgm:pt>
    <dgm:pt modelId="{10343AE0-ECA2-44C7-AA0C-335C2FF24026}">
      <dgm:prSet phldrT="[Text]"/>
      <dgm:spPr/>
      <dgm:t>
        <a:bodyPr/>
        <a:lstStyle/>
        <a:p>
          <a:r>
            <a:rPr lang="en-US" dirty="0"/>
            <a:t>Gold</a:t>
          </a:r>
        </a:p>
      </dgm:t>
    </dgm:pt>
    <dgm:pt modelId="{C084B69D-7205-4BFE-9457-8D7A9332997C}" type="parTrans" cxnId="{F4B02A1A-BE1A-41FF-938B-175B9CC274CE}">
      <dgm:prSet/>
      <dgm:spPr/>
      <dgm:t>
        <a:bodyPr/>
        <a:lstStyle/>
        <a:p>
          <a:endParaRPr lang="en-US"/>
        </a:p>
      </dgm:t>
    </dgm:pt>
    <dgm:pt modelId="{779BE501-29DE-428A-9D6A-287F9C84FED5}" type="sibTrans" cxnId="{F4B02A1A-BE1A-41FF-938B-175B9CC274CE}">
      <dgm:prSet/>
      <dgm:spPr/>
      <dgm:t>
        <a:bodyPr/>
        <a:lstStyle/>
        <a:p>
          <a:endParaRPr lang="en-US"/>
        </a:p>
      </dgm:t>
    </dgm:pt>
    <dgm:pt modelId="{6DDAB3D6-A710-4792-B926-84544A71FA3D}">
      <dgm:prSet phldrT="[Text]"/>
      <dgm:spPr/>
      <dgm:t>
        <a:bodyPr/>
        <a:lstStyle/>
        <a:p>
          <a:r>
            <a:rPr lang="en-US" dirty="0"/>
            <a:t>SDR</a:t>
          </a:r>
        </a:p>
      </dgm:t>
    </dgm:pt>
    <dgm:pt modelId="{48CF7E83-61B9-469F-96D7-BC3BBADDB650}" type="parTrans" cxnId="{D4294FA4-6BD7-4A9F-B43F-DF5350E78754}">
      <dgm:prSet/>
      <dgm:spPr/>
      <dgm:t>
        <a:bodyPr/>
        <a:lstStyle/>
        <a:p>
          <a:endParaRPr lang="en-US"/>
        </a:p>
      </dgm:t>
    </dgm:pt>
    <dgm:pt modelId="{CC4F5270-E247-4A39-A5D0-58A1A94912DD}" type="sibTrans" cxnId="{D4294FA4-6BD7-4A9F-B43F-DF5350E78754}">
      <dgm:prSet/>
      <dgm:spPr/>
      <dgm:t>
        <a:bodyPr/>
        <a:lstStyle/>
        <a:p>
          <a:endParaRPr lang="en-US"/>
        </a:p>
      </dgm:t>
    </dgm:pt>
    <dgm:pt modelId="{7B9084B8-6CC9-4C73-96D3-A4D84398FB13}">
      <dgm:prSet phldrT="[Text]"/>
      <dgm:spPr/>
      <dgm:t>
        <a:bodyPr/>
        <a:lstStyle/>
        <a:p>
          <a:r>
            <a:rPr lang="en-US" dirty="0"/>
            <a:t>Reverse Tranche position</a:t>
          </a:r>
        </a:p>
      </dgm:t>
    </dgm:pt>
    <dgm:pt modelId="{0A37FBDC-F458-48DF-8B05-044D7A7D240C}" type="parTrans" cxnId="{726A3BB1-A244-4CFD-B1D5-A960F2F9FFB1}">
      <dgm:prSet/>
      <dgm:spPr/>
      <dgm:t>
        <a:bodyPr/>
        <a:lstStyle/>
        <a:p>
          <a:endParaRPr lang="en-US"/>
        </a:p>
      </dgm:t>
    </dgm:pt>
    <dgm:pt modelId="{11C4C595-7E6E-47AD-831B-3DC01088FBC4}" type="sibTrans" cxnId="{726A3BB1-A244-4CFD-B1D5-A960F2F9FFB1}">
      <dgm:prSet/>
      <dgm:spPr/>
      <dgm:t>
        <a:bodyPr/>
        <a:lstStyle/>
        <a:p>
          <a:endParaRPr lang="en-US"/>
        </a:p>
      </dgm:t>
    </dgm:pt>
    <dgm:pt modelId="{56B53A60-863A-4DB3-A0FC-4DA7A0B58430}" type="pres">
      <dgm:prSet presAssocID="{33F68BE3-02D6-45E4-83ED-5BF33AE032B8}" presName="diagram" presStyleCnt="0">
        <dgm:presLayoutVars>
          <dgm:dir/>
          <dgm:resizeHandles val="exact"/>
        </dgm:presLayoutVars>
      </dgm:prSet>
      <dgm:spPr/>
    </dgm:pt>
    <dgm:pt modelId="{3E4B56D9-F523-4D60-ADDB-6D00EB9BD9C1}" type="pres">
      <dgm:prSet presAssocID="{103E48E0-CCBE-49D1-BC0D-EF1E24924B08}" presName="node" presStyleLbl="node1" presStyleIdx="0" presStyleCnt="4">
        <dgm:presLayoutVars>
          <dgm:bulletEnabled val="1"/>
        </dgm:presLayoutVars>
      </dgm:prSet>
      <dgm:spPr/>
    </dgm:pt>
    <dgm:pt modelId="{9D7DC039-6661-4D69-ADDB-68D5CEA298EA}" type="pres">
      <dgm:prSet presAssocID="{BCAFCB1E-B995-453F-BBB5-E9F93E9AB896}" presName="sibTrans" presStyleCnt="0"/>
      <dgm:spPr/>
    </dgm:pt>
    <dgm:pt modelId="{F6E17682-C90C-4F4E-809D-E215BC51C0F6}" type="pres">
      <dgm:prSet presAssocID="{10343AE0-ECA2-44C7-AA0C-335C2FF24026}" presName="node" presStyleLbl="node1" presStyleIdx="1" presStyleCnt="4">
        <dgm:presLayoutVars>
          <dgm:bulletEnabled val="1"/>
        </dgm:presLayoutVars>
      </dgm:prSet>
      <dgm:spPr/>
    </dgm:pt>
    <dgm:pt modelId="{4C4742D6-6100-4B5C-A2B5-B1482B52DBAF}" type="pres">
      <dgm:prSet presAssocID="{779BE501-29DE-428A-9D6A-287F9C84FED5}" presName="sibTrans" presStyleCnt="0"/>
      <dgm:spPr/>
    </dgm:pt>
    <dgm:pt modelId="{9493CCF4-D141-4770-B2CA-8E2EE8809414}" type="pres">
      <dgm:prSet presAssocID="{6DDAB3D6-A710-4792-B926-84544A71FA3D}" presName="node" presStyleLbl="node1" presStyleIdx="2" presStyleCnt="4">
        <dgm:presLayoutVars>
          <dgm:bulletEnabled val="1"/>
        </dgm:presLayoutVars>
      </dgm:prSet>
      <dgm:spPr/>
    </dgm:pt>
    <dgm:pt modelId="{A9E63713-0A3F-4618-B2DA-0E787F7D155E}" type="pres">
      <dgm:prSet presAssocID="{CC4F5270-E247-4A39-A5D0-58A1A94912DD}" presName="sibTrans" presStyleCnt="0"/>
      <dgm:spPr/>
    </dgm:pt>
    <dgm:pt modelId="{A58D407B-F636-4CBD-87BB-A262D919C709}" type="pres">
      <dgm:prSet presAssocID="{7B9084B8-6CC9-4C73-96D3-A4D84398FB13}" presName="node" presStyleLbl="node1" presStyleIdx="3" presStyleCnt="4">
        <dgm:presLayoutVars>
          <dgm:bulletEnabled val="1"/>
        </dgm:presLayoutVars>
      </dgm:prSet>
      <dgm:spPr/>
    </dgm:pt>
  </dgm:ptLst>
  <dgm:cxnLst>
    <dgm:cxn modelId="{EA65BEBA-2817-4768-84B0-A010D9F66883}" srcId="{33F68BE3-02D6-45E4-83ED-5BF33AE032B8}" destId="{103E48E0-CCBE-49D1-BC0D-EF1E24924B08}" srcOrd="0" destOrd="0" parTransId="{3D8A58E2-4CC2-4BF0-A45F-2F6AA9213743}" sibTransId="{BCAFCB1E-B995-453F-BBB5-E9F93E9AB896}"/>
    <dgm:cxn modelId="{7E4ADE6D-DAE9-4E7F-BDE3-9B01DDB14EE8}" type="presOf" srcId="{103E48E0-CCBE-49D1-BC0D-EF1E24924B08}" destId="{3E4B56D9-F523-4D60-ADDB-6D00EB9BD9C1}" srcOrd="0" destOrd="0" presId="urn:microsoft.com/office/officeart/2005/8/layout/default"/>
    <dgm:cxn modelId="{A4E7E9B6-8B41-4792-B9B3-DCA11D93A62A}" type="presOf" srcId="{10343AE0-ECA2-44C7-AA0C-335C2FF24026}" destId="{F6E17682-C90C-4F4E-809D-E215BC51C0F6}" srcOrd="0" destOrd="0" presId="urn:microsoft.com/office/officeart/2005/8/layout/default"/>
    <dgm:cxn modelId="{F9F91ED5-C39A-4975-BB2D-30DE60DFE26A}" type="presOf" srcId="{6DDAB3D6-A710-4792-B926-84544A71FA3D}" destId="{9493CCF4-D141-4770-B2CA-8E2EE8809414}" srcOrd="0" destOrd="0" presId="urn:microsoft.com/office/officeart/2005/8/layout/default"/>
    <dgm:cxn modelId="{D4294FA4-6BD7-4A9F-B43F-DF5350E78754}" srcId="{33F68BE3-02D6-45E4-83ED-5BF33AE032B8}" destId="{6DDAB3D6-A710-4792-B926-84544A71FA3D}" srcOrd="2" destOrd="0" parTransId="{48CF7E83-61B9-469F-96D7-BC3BBADDB650}" sibTransId="{CC4F5270-E247-4A39-A5D0-58A1A94912DD}"/>
    <dgm:cxn modelId="{F4B02A1A-BE1A-41FF-938B-175B9CC274CE}" srcId="{33F68BE3-02D6-45E4-83ED-5BF33AE032B8}" destId="{10343AE0-ECA2-44C7-AA0C-335C2FF24026}" srcOrd="1" destOrd="0" parTransId="{C084B69D-7205-4BFE-9457-8D7A9332997C}" sibTransId="{779BE501-29DE-428A-9D6A-287F9C84FED5}"/>
    <dgm:cxn modelId="{4D7F8212-30ED-4808-A99D-BB1F62F3BC21}" type="presOf" srcId="{33F68BE3-02D6-45E4-83ED-5BF33AE032B8}" destId="{56B53A60-863A-4DB3-A0FC-4DA7A0B58430}" srcOrd="0" destOrd="0" presId="urn:microsoft.com/office/officeart/2005/8/layout/default"/>
    <dgm:cxn modelId="{630CB4B5-9078-4F69-9286-05FE77FDCFC2}" type="presOf" srcId="{7B9084B8-6CC9-4C73-96D3-A4D84398FB13}" destId="{A58D407B-F636-4CBD-87BB-A262D919C709}" srcOrd="0" destOrd="0" presId="urn:microsoft.com/office/officeart/2005/8/layout/default"/>
    <dgm:cxn modelId="{726A3BB1-A244-4CFD-B1D5-A960F2F9FFB1}" srcId="{33F68BE3-02D6-45E4-83ED-5BF33AE032B8}" destId="{7B9084B8-6CC9-4C73-96D3-A4D84398FB13}" srcOrd="3" destOrd="0" parTransId="{0A37FBDC-F458-48DF-8B05-044D7A7D240C}" sibTransId="{11C4C595-7E6E-47AD-831B-3DC01088FBC4}"/>
    <dgm:cxn modelId="{69AEBF08-EF44-46D2-B8D5-50535B463B84}" type="presParOf" srcId="{56B53A60-863A-4DB3-A0FC-4DA7A0B58430}" destId="{3E4B56D9-F523-4D60-ADDB-6D00EB9BD9C1}" srcOrd="0" destOrd="0" presId="urn:microsoft.com/office/officeart/2005/8/layout/default"/>
    <dgm:cxn modelId="{3EF17E24-DD66-4EDB-8A30-DC7A6400236D}" type="presParOf" srcId="{56B53A60-863A-4DB3-A0FC-4DA7A0B58430}" destId="{9D7DC039-6661-4D69-ADDB-68D5CEA298EA}" srcOrd="1" destOrd="0" presId="urn:microsoft.com/office/officeart/2005/8/layout/default"/>
    <dgm:cxn modelId="{C26D797F-4B8C-4AC6-9CC9-E9B529391687}" type="presParOf" srcId="{56B53A60-863A-4DB3-A0FC-4DA7A0B58430}" destId="{F6E17682-C90C-4F4E-809D-E215BC51C0F6}" srcOrd="2" destOrd="0" presId="urn:microsoft.com/office/officeart/2005/8/layout/default"/>
    <dgm:cxn modelId="{14CAF66A-C200-41A4-A93B-20BB40A111DB}" type="presParOf" srcId="{56B53A60-863A-4DB3-A0FC-4DA7A0B58430}" destId="{4C4742D6-6100-4B5C-A2B5-B1482B52DBAF}" srcOrd="3" destOrd="0" presId="urn:microsoft.com/office/officeart/2005/8/layout/default"/>
    <dgm:cxn modelId="{73CE5441-6149-4C20-B71E-624958A0DC0D}" type="presParOf" srcId="{56B53A60-863A-4DB3-A0FC-4DA7A0B58430}" destId="{9493CCF4-D141-4770-B2CA-8E2EE8809414}" srcOrd="4" destOrd="0" presId="urn:microsoft.com/office/officeart/2005/8/layout/default"/>
    <dgm:cxn modelId="{C277552E-180B-4D14-BF5D-836F9FBDB30D}" type="presParOf" srcId="{56B53A60-863A-4DB3-A0FC-4DA7A0B58430}" destId="{A9E63713-0A3F-4618-B2DA-0E787F7D155E}" srcOrd="5" destOrd="0" presId="urn:microsoft.com/office/officeart/2005/8/layout/default"/>
    <dgm:cxn modelId="{9AFE23C3-B8D6-48A3-9FFF-0346070772EF}" type="presParOf" srcId="{56B53A60-863A-4DB3-A0FC-4DA7A0B58430}" destId="{A58D407B-F636-4CBD-87BB-A262D919C70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416515B-9222-4730-9D05-7D13C3B3F42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22FD9E8-5C29-44C6-BBED-BD4112FFAB78}">
      <dgm:prSet phldrT="[Text]"/>
      <dgm:spPr>
        <a:solidFill>
          <a:srgbClr val="00B050"/>
        </a:solidFill>
      </dgm:spPr>
      <dgm:t>
        <a:bodyPr/>
        <a:lstStyle/>
        <a:p>
          <a:r>
            <a:rPr lang="en-US" dirty="0"/>
            <a:t>Green</a:t>
          </a:r>
        </a:p>
      </dgm:t>
    </dgm:pt>
    <dgm:pt modelId="{787ACD07-63B7-4479-B5E9-540C1D9A64B2}" type="parTrans" cxnId="{2F709014-5C40-499E-8181-19BD81AB6100}">
      <dgm:prSet/>
      <dgm:spPr/>
      <dgm:t>
        <a:bodyPr/>
        <a:lstStyle/>
        <a:p>
          <a:endParaRPr lang="en-US"/>
        </a:p>
      </dgm:t>
    </dgm:pt>
    <dgm:pt modelId="{DF7BD8D0-5715-4F92-82B7-032CF7D98059}" type="sibTrans" cxnId="{2F709014-5C40-499E-8181-19BD81AB6100}">
      <dgm:prSet/>
      <dgm:spPr/>
      <dgm:t>
        <a:bodyPr/>
        <a:lstStyle/>
        <a:p>
          <a:endParaRPr lang="en-US"/>
        </a:p>
      </dgm:t>
    </dgm:pt>
    <dgm:pt modelId="{7C2FA54F-9E9B-4B82-BCCC-E79BA9DA51BC}">
      <dgm:prSet phldrT="[Text]"/>
      <dgm:spPr/>
      <dgm:t>
        <a:bodyPr/>
        <a:lstStyle/>
        <a:p>
          <a:r>
            <a:rPr lang="en-US" dirty="0"/>
            <a:t>positive effects on both home and foreign countries</a:t>
          </a:r>
        </a:p>
      </dgm:t>
    </dgm:pt>
    <dgm:pt modelId="{BD53A6FD-FEEF-46E6-99F1-F5780136FBA6}" type="parTrans" cxnId="{B6838BD6-74EA-4C3C-9FFC-FAB693907CBD}">
      <dgm:prSet/>
      <dgm:spPr/>
      <dgm:t>
        <a:bodyPr/>
        <a:lstStyle/>
        <a:p>
          <a:endParaRPr lang="en-US"/>
        </a:p>
      </dgm:t>
    </dgm:pt>
    <dgm:pt modelId="{14D0C8CD-05AD-42E4-A2BF-A3E903810212}" type="sibTrans" cxnId="{B6838BD6-74EA-4C3C-9FFC-FAB693907CBD}">
      <dgm:prSet/>
      <dgm:spPr/>
      <dgm:t>
        <a:bodyPr/>
        <a:lstStyle/>
        <a:p>
          <a:endParaRPr lang="en-US"/>
        </a:p>
      </dgm:t>
    </dgm:pt>
    <dgm:pt modelId="{5A215974-798A-44D5-8B46-481AB0FDC5E1}">
      <dgm:prSet phldrT="[Text]"/>
      <dgm:spPr>
        <a:solidFill>
          <a:srgbClr val="FF3300"/>
        </a:solidFill>
      </dgm:spPr>
      <dgm:t>
        <a:bodyPr/>
        <a:lstStyle/>
        <a:p>
          <a:r>
            <a:rPr lang="en-US" dirty="0"/>
            <a:t>Orange</a:t>
          </a:r>
        </a:p>
      </dgm:t>
    </dgm:pt>
    <dgm:pt modelId="{FA1CBC1F-772A-48FC-9270-DB38703B0C9C}" type="parTrans" cxnId="{255C8A6F-CD8A-4419-826C-871168879703}">
      <dgm:prSet/>
      <dgm:spPr/>
      <dgm:t>
        <a:bodyPr/>
        <a:lstStyle/>
        <a:p>
          <a:endParaRPr lang="en-US"/>
        </a:p>
      </dgm:t>
    </dgm:pt>
    <dgm:pt modelId="{025870E7-C808-4EC1-A8E2-2849F1550DE8}" type="sibTrans" cxnId="{255C8A6F-CD8A-4419-826C-871168879703}">
      <dgm:prSet/>
      <dgm:spPr/>
      <dgm:t>
        <a:bodyPr/>
        <a:lstStyle/>
        <a:p>
          <a:endParaRPr lang="en-US"/>
        </a:p>
      </dgm:t>
    </dgm:pt>
    <dgm:pt modelId="{9FF4B78A-F896-4399-A694-D9B265624C35}">
      <dgm:prSet phldrT="[Text]"/>
      <dgm:spPr>
        <a:solidFill>
          <a:srgbClr val="C00000"/>
        </a:solidFill>
      </dgm:spPr>
      <dgm:t>
        <a:bodyPr/>
        <a:lstStyle/>
        <a:p>
          <a:r>
            <a:rPr lang="en-US" dirty="0"/>
            <a:t>Red</a:t>
          </a:r>
        </a:p>
      </dgm:t>
    </dgm:pt>
    <dgm:pt modelId="{AC7D5870-28A2-4BEE-AC94-579CD26F6D15}" type="parTrans" cxnId="{0D3A5179-8C16-49C8-B518-AFF7F522C8B9}">
      <dgm:prSet/>
      <dgm:spPr/>
      <dgm:t>
        <a:bodyPr/>
        <a:lstStyle/>
        <a:p>
          <a:endParaRPr lang="en-US"/>
        </a:p>
      </dgm:t>
    </dgm:pt>
    <dgm:pt modelId="{BCD2A623-C153-489A-BCB4-61E5899BF0DB}" type="sibTrans" cxnId="{0D3A5179-8C16-49C8-B518-AFF7F522C8B9}">
      <dgm:prSet/>
      <dgm:spPr/>
      <dgm:t>
        <a:bodyPr/>
        <a:lstStyle/>
        <a:p>
          <a:endParaRPr lang="en-US"/>
        </a:p>
      </dgm:t>
    </dgm:pt>
    <dgm:pt modelId="{78820651-C82F-4FF1-B980-4544887E0D26}">
      <dgm:prSet phldrT="[Text]"/>
      <dgm:spPr/>
      <dgm:t>
        <a:bodyPr/>
        <a:lstStyle/>
        <a:p>
          <a:r>
            <a:rPr lang="en-US" dirty="0"/>
            <a:t>Bitter pill, use temporary with care</a:t>
          </a:r>
        </a:p>
      </dgm:t>
    </dgm:pt>
    <dgm:pt modelId="{98D261CD-120D-4840-A762-522EA826233F}" type="parTrans" cxnId="{767EBBEE-52CE-4187-A25E-F9E95B121980}">
      <dgm:prSet/>
      <dgm:spPr/>
      <dgm:t>
        <a:bodyPr/>
        <a:lstStyle/>
        <a:p>
          <a:endParaRPr lang="en-US"/>
        </a:p>
      </dgm:t>
    </dgm:pt>
    <dgm:pt modelId="{781F105D-FC5A-4973-8C8B-16AC4974D005}" type="sibTrans" cxnId="{767EBBEE-52CE-4187-A25E-F9E95B121980}">
      <dgm:prSet/>
      <dgm:spPr/>
      <dgm:t>
        <a:bodyPr/>
        <a:lstStyle/>
        <a:p>
          <a:endParaRPr lang="en-US"/>
        </a:p>
      </dgm:t>
    </dgm:pt>
    <dgm:pt modelId="{EB4C546C-4301-441E-96DF-3C747C5AB1DA}">
      <dgm:prSet phldrT="[Text]"/>
      <dgm:spPr/>
      <dgm:t>
        <a:bodyPr/>
        <a:lstStyle/>
        <a:p>
          <a:r>
            <a:rPr lang="en-US" dirty="0"/>
            <a:t>Benefits domestic economy</a:t>
          </a:r>
        </a:p>
      </dgm:t>
    </dgm:pt>
    <dgm:pt modelId="{31B7799E-2229-4CEE-BE35-BDBE69A6E135}" type="parTrans" cxnId="{0A33E3FD-88E1-4C41-9837-1EA147957BF4}">
      <dgm:prSet/>
      <dgm:spPr/>
      <dgm:t>
        <a:bodyPr/>
        <a:lstStyle/>
        <a:p>
          <a:endParaRPr lang="en-US"/>
        </a:p>
      </dgm:t>
    </dgm:pt>
    <dgm:pt modelId="{913ED6FE-EA91-4103-BA48-F929A4956486}" type="sibTrans" cxnId="{0A33E3FD-88E1-4C41-9837-1EA147957BF4}">
      <dgm:prSet/>
      <dgm:spPr/>
      <dgm:t>
        <a:bodyPr/>
        <a:lstStyle/>
        <a:p>
          <a:endParaRPr lang="en-US"/>
        </a:p>
      </dgm:t>
    </dgm:pt>
    <dgm:pt modelId="{C6565B23-24C6-48A2-BFF9-119E899C74F3}">
      <dgm:prSet phldrT="[Text]"/>
      <dgm:spPr/>
      <dgm:t>
        <a:bodyPr/>
        <a:lstStyle/>
        <a:p>
          <a:r>
            <a:rPr lang="en-US" dirty="0"/>
            <a:t>But gravely endangers global economy</a:t>
          </a:r>
        </a:p>
      </dgm:t>
    </dgm:pt>
    <dgm:pt modelId="{EFE1920F-D1D3-4011-8996-BA2D06369DEA}" type="parTrans" cxnId="{060EF9CE-1A58-494E-898B-33820AD98709}">
      <dgm:prSet/>
      <dgm:spPr/>
      <dgm:t>
        <a:bodyPr/>
        <a:lstStyle/>
        <a:p>
          <a:endParaRPr lang="en-US"/>
        </a:p>
      </dgm:t>
    </dgm:pt>
    <dgm:pt modelId="{B8492606-2FB1-40A8-AD3E-B7D12B450664}" type="sibTrans" cxnId="{060EF9CE-1A58-494E-898B-33820AD98709}">
      <dgm:prSet/>
      <dgm:spPr/>
      <dgm:t>
        <a:bodyPr/>
        <a:lstStyle/>
        <a:p>
          <a:endParaRPr lang="en-US"/>
        </a:p>
      </dgm:t>
    </dgm:pt>
    <dgm:pt modelId="{F56C0FC5-F99A-4FBD-8BDD-C765CD7D9847}">
      <dgm:prSet phldrT="[Text]"/>
      <dgm:spPr/>
      <dgm:t>
        <a:bodyPr/>
        <a:lstStyle/>
        <a:p>
          <a:r>
            <a:rPr lang="en-US" dirty="0"/>
            <a:t>Must Avoid</a:t>
          </a:r>
        </a:p>
      </dgm:t>
    </dgm:pt>
    <dgm:pt modelId="{7DBF4CF0-12F1-4DF0-BCDC-5563C6466D54}" type="parTrans" cxnId="{7A3A2862-217B-4C9F-A654-58DA7E9A5971}">
      <dgm:prSet/>
      <dgm:spPr/>
      <dgm:t>
        <a:bodyPr/>
        <a:lstStyle/>
        <a:p>
          <a:endParaRPr lang="en-US"/>
        </a:p>
      </dgm:t>
    </dgm:pt>
    <dgm:pt modelId="{903FF181-AEFF-4173-BD00-4BC4AAF870B0}" type="sibTrans" cxnId="{7A3A2862-217B-4C9F-A654-58DA7E9A5971}">
      <dgm:prSet/>
      <dgm:spPr/>
      <dgm:t>
        <a:bodyPr/>
        <a:lstStyle/>
        <a:p>
          <a:endParaRPr lang="en-US"/>
        </a:p>
      </dgm:t>
    </dgm:pt>
    <dgm:pt modelId="{4265615A-08F3-4B2B-8BF2-6727FB80942A}" type="pres">
      <dgm:prSet presAssocID="{8416515B-9222-4730-9D05-7D13C3B3F429}" presName="linear" presStyleCnt="0">
        <dgm:presLayoutVars>
          <dgm:animLvl val="lvl"/>
          <dgm:resizeHandles val="exact"/>
        </dgm:presLayoutVars>
      </dgm:prSet>
      <dgm:spPr/>
    </dgm:pt>
    <dgm:pt modelId="{7ACEE3E6-2748-4C92-AA08-1B90C04CDA5F}" type="pres">
      <dgm:prSet presAssocID="{722FD9E8-5C29-44C6-BBED-BD4112FFAB78}" presName="parentText" presStyleLbl="node1" presStyleIdx="0" presStyleCnt="3">
        <dgm:presLayoutVars>
          <dgm:chMax val="0"/>
          <dgm:bulletEnabled val="1"/>
        </dgm:presLayoutVars>
      </dgm:prSet>
      <dgm:spPr/>
    </dgm:pt>
    <dgm:pt modelId="{A0BCC0E3-1F94-40B5-A5DD-F6ADA5E2E0A1}" type="pres">
      <dgm:prSet presAssocID="{722FD9E8-5C29-44C6-BBED-BD4112FFAB78}" presName="childText" presStyleLbl="revTx" presStyleIdx="0" presStyleCnt="3">
        <dgm:presLayoutVars>
          <dgm:bulletEnabled val="1"/>
        </dgm:presLayoutVars>
      </dgm:prSet>
      <dgm:spPr/>
    </dgm:pt>
    <dgm:pt modelId="{DBC4AF49-A8A4-4440-8D97-88F6BC2AA103}" type="pres">
      <dgm:prSet presAssocID="{5A215974-798A-44D5-8B46-481AB0FDC5E1}" presName="parentText" presStyleLbl="node1" presStyleIdx="1" presStyleCnt="3">
        <dgm:presLayoutVars>
          <dgm:chMax val="0"/>
          <dgm:bulletEnabled val="1"/>
        </dgm:presLayoutVars>
      </dgm:prSet>
      <dgm:spPr/>
    </dgm:pt>
    <dgm:pt modelId="{5C8CE7DD-9921-45D6-A352-5515603A8FC5}" type="pres">
      <dgm:prSet presAssocID="{5A215974-798A-44D5-8B46-481AB0FDC5E1}" presName="childText" presStyleLbl="revTx" presStyleIdx="1" presStyleCnt="3">
        <dgm:presLayoutVars>
          <dgm:bulletEnabled val="1"/>
        </dgm:presLayoutVars>
      </dgm:prSet>
      <dgm:spPr/>
    </dgm:pt>
    <dgm:pt modelId="{E1D49B66-AD7D-4957-A00A-89E7C16C0D3D}" type="pres">
      <dgm:prSet presAssocID="{9FF4B78A-F896-4399-A694-D9B265624C35}" presName="parentText" presStyleLbl="node1" presStyleIdx="2" presStyleCnt="3">
        <dgm:presLayoutVars>
          <dgm:chMax val="0"/>
          <dgm:bulletEnabled val="1"/>
        </dgm:presLayoutVars>
      </dgm:prSet>
      <dgm:spPr/>
    </dgm:pt>
    <dgm:pt modelId="{E228B52A-D3F1-4E53-9A3A-CB4156AEE15D}" type="pres">
      <dgm:prSet presAssocID="{9FF4B78A-F896-4399-A694-D9B265624C35}" presName="childText" presStyleLbl="revTx" presStyleIdx="2" presStyleCnt="3">
        <dgm:presLayoutVars>
          <dgm:bulletEnabled val="1"/>
        </dgm:presLayoutVars>
      </dgm:prSet>
      <dgm:spPr/>
    </dgm:pt>
  </dgm:ptLst>
  <dgm:cxnLst>
    <dgm:cxn modelId="{0D3A5179-8C16-49C8-B518-AFF7F522C8B9}" srcId="{8416515B-9222-4730-9D05-7D13C3B3F429}" destId="{9FF4B78A-F896-4399-A694-D9B265624C35}" srcOrd="2" destOrd="0" parTransId="{AC7D5870-28A2-4BEE-AC94-579CD26F6D15}" sibTransId="{BCD2A623-C153-489A-BCB4-61E5899BF0DB}"/>
    <dgm:cxn modelId="{7A3A2862-217B-4C9F-A654-58DA7E9A5971}" srcId="{9FF4B78A-F896-4399-A694-D9B265624C35}" destId="{F56C0FC5-F99A-4FBD-8BDD-C765CD7D9847}" srcOrd="2" destOrd="0" parTransId="{7DBF4CF0-12F1-4DF0-BCDC-5563C6466D54}" sibTransId="{903FF181-AEFF-4173-BD00-4BC4AAF870B0}"/>
    <dgm:cxn modelId="{D19D64DB-9357-4ABB-8DC8-53A2FD062179}" type="presOf" srcId="{C6565B23-24C6-48A2-BFF9-119E899C74F3}" destId="{E228B52A-D3F1-4E53-9A3A-CB4156AEE15D}" srcOrd="0" destOrd="1" presId="urn:microsoft.com/office/officeart/2005/8/layout/vList2"/>
    <dgm:cxn modelId="{144A3871-2F89-4E47-9DD9-34C9E1288860}" type="presOf" srcId="{9FF4B78A-F896-4399-A694-D9B265624C35}" destId="{E1D49B66-AD7D-4957-A00A-89E7C16C0D3D}" srcOrd="0" destOrd="0" presId="urn:microsoft.com/office/officeart/2005/8/layout/vList2"/>
    <dgm:cxn modelId="{0A33E3FD-88E1-4C41-9837-1EA147957BF4}" srcId="{9FF4B78A-F896-4399-A694-D9B265624C35}" destId="{EB4C546C-4301-441E-96DF-3C747C5AB1DA}" srcOrd="0" destOrd="0" parTransId="{31B7799E-2229-4CEE-BE35-BDBE69A6E135}" sibTransId="{913ED6FE-EA91-4103-BA48-F929A4956486}"/>
    <dgm:cxn modelId="{4952B56F-92E6-48B6-A515-CC16E2BA20D5}" type="presOf" srcId="{5A215974-798A-44D5-8B46-481AB0FDC5E1}" destId="{DBC4AF49-A8A4-4440-8D97-88F6BC2AA103}" srcOrd="0" destOrd="0" presId="urn:microsoft.com/office/officeart/2005/8/layout/vList2"/>
    <dgm:cxn modelId="{66A19766-F00B-41B2-8FE3-DA68DCBABA2E}" type="presOf" srcId="{F56C0FC5-F99A-4FBD-8BDD-C765CD7D9847}" destId="{E228B52A-D3F1-4E53-9A3A-CB4156AEE15D}" srcOrd="0" destOrd="2" presId="urn:microsoft.com/office/officeart/2005/8/layout/vList2"/>
    <dgm:cxn modelId="{060EF9CE-1A58-494E-898B-33820AD98709}" srcId="{9FF4B78A-F896-4399-A694-D9B265624C35}" destId="{C6565B23-24C6-48A2-BFF9-119E899C74F3}" srcOrd="1" destOrd="0" parTransId="{EFE1920F-D1D3-4011-8996-BA2D06369DEA}" sibTransId="{B8492606-2FB1-40A8-AD3E-B7D12B450664}"/>
    <dgm:cxn modelId="{A34412B8-918A-4915-927D-D14339805908}" type="presOf" srcId="{7C2FA54F-9E9B-4B82-BCCC-E79BA9DA51BC}" destId="{A0BCC0E3-1F94-40B5-A5DD-F6ADA5E2E0A1}" srcOrd="0" destOrd="0" presId="urn:microsoft.com/office/officeart/2005/8/layout/vList2"/>
    <dgm:cxn modelId="{2F709014-5C40-499E-8181-19BD81AB6100}" srcId="{8416515B-9222-4730-9D05-7D13C3B3F429}" destId="{722FD9E8-5C29-44C6-BBED-BD4112FFAB78}" srcOrd="0" destOrd="0" parTransId="{787ACD07-63B7-4479-B5E9-540C1D9A64B2}" sibTransId="{DF7BD8D0-5715-4F92-82B7-032CF7D98059}"/>
    <dgm:cxn modelId="{C458D3C8-C1BE-4225-8768-41343807888A}" type="presOf" srcId="{8416515B-9222-4730-9D05-7D13C3B3F429}" destId="{4265615A-08F3-4B2B-8BF2-6727FB80942A}" srcOrd="0" destOrd="0" presId="urn:microsoft.com/office/officeart/2005/8/layout/vList2"/>
    <dgm:cxn modelId="{767EBBEE-52CE-4187-A25E-F9E95B121980}" srcId="{5A215974-798A-44D5-8B46-481AB0FDC5E1}" destId="{78820651-C82F-4FF1-B980-4544887E0D26}" srcOrd="0" destOrd="0" parTransId="{98D261CD-120D-4840-A762-522EA826233F}" sibTransId="{781F105D-FC5A-4973-8C8B-16AC4974D005}"/>
    <dgm:cxn modelId="{6D00F20A-404A-4D6B-90AA-44C2190ECEBC}" type="presOf" srcId="{EB4C546C-4301-441E-96DF-3C747C5AB1DA}" destId="{E228B52A-D3F1-4E53-9A3A-CB4156AEE15D}" srcOrd="0" destOrd="0" presId="urn:microsoft.com/office/officeart/2005/8/layout/vList2"/>
    <dgm:cxn modelId="{255C8A6F-CD8A-4419-826C-871168879703}" srcId="{8416515B-9222-4730-9D05-7D13C3B3F429}" destId="{5A215974-798A-44D5-8B46-481AB0FDC5E1}" srcOrd="1" destOrd="0" parTransId="{FA1CBC1F-772A-48FC-9270-DB38703B0C9C}" sibTransId="{025870E7-C808-4EC1-A8E2-2849F1550DE8}"/>
    <dgm:cxn modelId="{B6838BD6-74EA-4C3C-9FFC-FAB693907CBD}" srcId="{722FD9E8-5C29-44C6-BBED-BD4112FFAB78}" destId="{7C2FA54F-9E9B-4B82-BCCC-E79BA9DA51BC}" srcOrd="0" destOrd="0" parTransId="{BD53A6FD-FEEF-46E6-99F1-F5780136FBA6}" sibTransId="{14D0C8CD-05AD-42E4-A2BF-A3E903810212}"/>
    <dgm:cxn modelId="{D9E50A67-2D41-4C31-A905-EB922B556FF0}" type="presOf" srcId="{78820651-C82F-4FF1-B980-4544887E0D26}" destId="{5C8CE7DD-9921-45D6-A352-5515603A8FC5}" srcOrd="0" destOrd="0" presId="urn:microsoft.com/office/officeart/2005/8/layout/vList2"/>
    <dgm:cxn modelId="{798A406D-9304-464A-BB01-C090FA414DC2}" type="presOf" srcId="{722FD9E8-5C29-44C6-BBED-BD4112FFAB78}" destId="{7ACEE3E6-2748-4C92-AA08-1B90C04CDA5F}" srcOrd="0" destOrd="0" presId="urn:microsoft.com/office/officeart/2005/8/layout/vList2"/>
    <dgm:cxn modelId="{1466931B-1DA5-4AA5-9744-74D55CFEF024}" type="presParOf" srcId="{4265615A-08F3-4B2B-8BF2-6727FB80942A}" destId="{7ACEE3E6-2748-4C92-AA08-1B90C04CDA5F}" srcOrd="0" destOrd="0" presId="urn:microsoft.com/office/officeart/2005/8/layout/vList2"/>
    <dgm:cxn modelId="{E07B7455-DE69-43CA-945E-6EBF7D22507B}" type="presParOf" srcId="{4265615A-08F3-4B2B-8BF2-6727FB80942A}" destId="{A0BCC0E3-1F94-40B5-A5DD-F6ADA5E2E0A1}" srcOrd="1" destOrd="0" presId="urn:microsoft.com/office/officeart/2005/8/layout/vList2"/>
    <dgm:cxn modelId="{1BC55089-CCC6-4D6A-81BF-56F5D3D3AC8D}" type="presParOf" srcId="{4265615A-08F3-4B2B-8BF2-6727FB80942A}" destId="{DBC4AF49-A8A4-4440-8D97-88F6BC2AA103}" srcOrd="2" destOrd="0" presId="urn:microsoft.com/office/officeart/2005/8/layout/vList2"/>
    <dgm:cxn modelId="{E83E0EEC-9579-4F4A-824E-DDE2EDE9B03B}" type="presParOf" srcId="{4265615A-08F3-4B2B-8BF2-6727FB80942A}" destId="{5C8CE7DD-9921-45D6-A352-5515603A8FC5}" srcOrd="3" destOrd="0" presId="urn:microsoft.com/office/officeart/2005/8/layout/vList2"/>
    <dgm:cxn modelId="{23D95A08-E918-47C3-B7C3-65AEF96811EB}" type="presParOf" srcId="{4265615A-08F3-4B2B-8BF2-6727FB80942A}" destId="{E1D49B66-AD7D-4957-A00A-89E7C16C0D3D}" srcOrd="4" destOrd="0" presId="urn:microsoft.com/office/officeart/2005/8/layout/vList2"/>
    <dgm:cxn modelId="{CB98DCEA-1E40-48A7-941E-EDC0B30790A3}" type="presParOf" srcId="{4265615A-08F3-4B2B-8BF2-6727FB80942A}" destId="{E228B52A-D3F1-4E53-9A3A-CB4156AEE15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B4B7400-DFD7-4966-AB4D-47FA302C6E74}"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CA28B3-0D2D-4932-A49A-F9544A6F784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BoP #; ECB</a:t>
          </a:r>
        </a:p>
      </dgm:t>
    </dgm:pt>
    <dgm:pt modelId="{5F6269B5-50F7-4605-B186-FD1510D17AE7}" type="parTrans" cxnId="{F6BA087C-8CAE-449E-A53F-CB85A3C74D2E}">
      <dgm:prSet/>
      <dgm:spPr/>
      <dgm:t>
        <a:bodyPr/>
        <a:lstStyle/>
        <a:p>
          <a:endParaRPr lang="en-US"/>
        </a:p>
      </dgm:t>
    </dgm:pt>
    <dgm:pt modelId="{8F5DC3B7-F9C2-4D44-9053-385B64D0D64A}" type="sibTrans" cxnId="{F6BA087C-8CAE-449E-A53F-CB85A3C74D2E}">
      <dgm:prSet/>
      <dgm:spPr/>
      <dgm:t>
        <a:bodyPr/>
        <a:lstStyle/>
        <a:p>
          <a:endParaRPr lang="en-US"/>
        </a:p>
      </dgm:t>
    </dgm:pt>
    <dgm:pt modelId="{2022AC2F-93E8-4968-84DE-82085E4197F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Gold Schemes</a:t>
          </a:r>
        </a:p>
      </dgm:t>
    </dgm:pt>
    <dgm:pt modelId="{578C66A7-EA59-439C-9119-9CBF4F58C800}" type="parTrans" cxnId="{68CC396F-43C8-4FAB-8D7F-A7635D8C06D7}">
      <dgm:prSet/>
      <dgm:spPr/>
      <dgm:t>
        <a:bodyPr/>
        <a:lstStyle/>
        <a:p>
          <a:endParaRPr lang="en-US"/>
        </a:p>
      </dgm:t>
    </dgm:pt>
    <dgm:pt modelId="{46C3934E-64DB-40F4-A4D3-5A06B9C16E49}" type="sibTrans" cxnId="{68CC396F-43C8-4FAB-8D7F-A7635D8C06D7}">
      <dgm:prSet/>
      <dgm:spPr/>
      <dgm:t>
        <a:bodyPr/>
        <a:lstStyle/>
        <a:p>
          <a:endParaRPr lang="en-US"/>
        </a:p>
      </dgm:t>
    </dgm:pt>
    <dgm:pt modelId="{273882B7-813A-4340-B6A6-1EEC32D919A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IMF Reforms</a:t>
          </a:r>
        </a:p>
      </dgm:t>
    </dgm:pt>
    <dgm:pt modelId="{25D2D31C-3D24-4FC3-9EF7-DD9F49F7E259}" type="parTrans" cxnId="{8DBAD14D-DA85-472F-88C3-023E97CF4229}">
      <dgm:prSet/>
      <dgm:spPr/>
      <dgm:t>
        <a:bodyPr/>
        <a:lstStyle/>
        <a:p>
          <a:endParaRPr lang="en-US"/>
        </a:p>
      </dgm:t>
    </dgm:pt>
    <dgm:pt modelId="{EE58F845-585A-4ED5-AA2C-11311A8E6DE5}" type="sibTrans" cxnId="{8DBAD14D-DA85-472F-88C3-023E97CF4229}">
      <dgm:prSet/>
      <dgm:spPr/>
      <dgm:t>
        <a:bodyPr/>
        <a:lstStyle/>
        <a:p>
          <a:endParaRPr lang="en-US"/>
        </a:p>
      </dgm:t>
    </dgm:pt>
    <dgm:pt modelId="{07823F49-C7B8-46D4-B605-5ACEBEF88D4C}">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WTO Nairobi</a:t>
          </a:r>
        </a:p>
      </dgm:t>
    </dgm:pt>
    <dgm:pt modelId="{0311D1E2-EB97-4199-AECA-BC94035C7CCA}" type="parTrans" cxnId="{1E270A90-5EBC-42CC-BB1B-519C172640EE}">
      <dgm:prSet/>
      <dgm:spPr/>
      <dgm:t>
        <a:bodyPr/>
        <a:lstStyle/>
        <a:p>
          <a:endParaRPr lang="en-US"/>
        </a:p>
      </dgm:t>
    </dgm:pt>
    <dgm:pt modelId="{71C98758-B769-4256-8587-888EB04D61EF}" type="sibTrans" cxnId="{1E270A90-5EBC-42CC-BB1B-519C172640EE}">
      <dgm:prSet/>
      <dgm:spPr/>
      <dgm:t>
        <a:bodyPr/>
        <a:lstStyle/>
        <a:p>
          <a:endParaRPr lang="en-US"/>
        </a:p>
      </dgm:t>
    </dgm:pt>
    <dgm:pt modelId="{F8424A66-08B9-4328-AE39-F456F931716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Mauritius DTAA</a:t>
          </a:r>
        </a:p>
      </dgm:t>
    </dgm:pt>
    <dgm:pt modelId="{3069EDDA-6586-43A3-B75A-44726E0478EA}" type="parTrans" cxnId="{FB58A1D5-2605-49DB-AB1F-CD2AAE66BCDA}">
      <dgm:prSet/>
      <dgm:spPr/>
      <dgm:t>
        <a:bodyPr/>
        <a:lstStyle/>
        <a:p>
          <a:endParaRPr lang="en-US"/>
        </a:p>
      </dgm:t>
    </dgm:pt>
    <dgm:pt modelId="{9E10A5AA-E1B1-403F-A0B6-4F18938919D2}" type="sibTrans" cxnId="{FB58A1D5-2605-49DB-AB1F-CD2AAE66BCDA}">
      <dgm:prSet/>
      <dgm:spPr/>
      <dgm:t>
        <a:bodyPr/>
        <a:lstStyle/>
        <a:p>
          <a:endParaRPr lang="en-US"/>
        </a:p>
      </dgm:t>
    </dgm:pt>
    <dgm:pt modelId="{1F4641A2-6DBE-4ABD-8628-8C9825D39058}">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E-Commerce</a:t>
          </a:r>
        </a:p>
      </dgm:t>
    </dgm:pt>
    <dgm:pt modelId="{2EFD391A-CAF4-43AA-92FF-B1964BDB320C}" type="parTrans" cxnId="{B1907EDC-5DE2-4852-98D2-ABCDAEAEAC9C}">
      <dgm:prSet/>
      <dgm:spPr/>
      <dgm:t>
        <a:bodyPr/>
        <a:lstStyle/>
        <a:p>
          <a:endParaRPr lang="en-US"/>
        </a:p>
      </dgm:t>
    </dgm:pt>
    <dgm:pt modelId="{AEB41F1D-4AD3-430E-9A51-23400A479A5B}" type="sibTrans" cxnId="{B1907EDC-5DE2-4852-98D2-ABCDAEAEAC9C}">
      <dgm:prSet/>
      <dgm:spPr/>
      <dgm:t>
        <a:bodyPr/>
        <a:lstStyle/>
        <a:p>
          <a:endParaRPr lang="en-US"/>
        </a:p>
      </dgm:t>
    </dgm:pt>
    <dgm:pt modelId="{383438D9-3FDD-4677-8DAE-56DEC0D6238C}" type="pres">
      <dgm:prSet presAssocID="{4B4B7400-DFD7-4966-AB4D-47FA302C6E74}" presName="Name0" presStyleCnt="0">
        <dgm:presLayoutVars>
          <dgm:dir/>
          <dgm:resizeHandles val="exact"/>
        </dgm:presLayoutVars>
      </dgm:prSet>
      <dgm:spPr/>
    </dgm:pt>
    <dgm:pt modelId="{BE68A7D7-864C-4A19-BA45-C1A9057BAA5C}" type="pres">
      <dgm:prSet presAssocID="{F4CA28B3-0D2D-4932-A49A-F9544A6F7844}" presName="composite" presStyleCnt="0"/>
      <dgm:spPr/>
    </dgm:pt>
    <dgm:pt modelId="{97E6A84B-8E25-41CD-9850-FD86272F1725}" type="pres">
      <dgm:prSet presAssocID="{F4CA28B3-0D2D-4932-A49A-F9544A6F7844}" presName="rect1" presStyleLbl="bgShp" presStyleIdx="0" presStyleCnt="6"/>
      <dgm:spPr>
        <a:blipFill rotWithShape="1">
          <a:blip xmlns:r="http://schemas.openxmlformats.org/officeDocument/2006/relationships" r:embed="rId1"/>
          <a:stretch>
            <a:fillRect/>
          </a:stretch>
        </a:blipFill>
      </dgm:spPr>
    </dgm:pt>
    <dgm:pt modelId="{F828D516-ACC8-4B1A-9078-7C5A0A3C8731}" type="pres">
      <dgm:prSet presAssocID="{F4CA28B3-0D2D-4932-A49A-F9544A6F7844}" presName="rect2" presStyleLbl="trBgShp" presStyleIdx="0" presStyleCnt="6">
        <dgm:presLayoutVars>
          <dgm:bulletEnabled val="1"/>
        </dgm:presLayoutVars>
      </dgm:prSet>
      <dgm:spPr/>
    </dgm:pt>
    <dgm:pt modelId="{518D078E-0113-4D7D-B6E4-7A4D6430E7EA}" type="pres">
      <dgm:prSet presAssocID="{8F5DC3B7-F9C2-4D44-9053-385B64D0D64A}" presName="sibTrans" presStyleCnt="0"/>
      <dgm:spPr/>
    </dgm:pt>
    <dgm:pt modelId="{39C47126-B3F6-4128-B475-5625E00A234E}" type="pres">
      <dgm:prSet presAssocID="{2022AC2F-93E8-4968-84DE-82085E4197F4}" presName="composite" presStyleCnt="0"/>
      <dgm:spPr/>
    </dgm:pt>
    <dgm:pt modelId="{F72EB10F-7F8B-456F-B802-EBC46AF5502E}" type="pres">
      <dgm:prSet presAssocID="{2022AC2F-93E8-4968-84DE-82085E4197F4}" presName="rect1" presStyleLbl="bgShp" presStyleIdx="1" presStyleCnt="6"/>
      <dgm:spPr>
        <a:blipFill rotWithShape="1">
          <a:blip xmlns:r="http://schemas.openxmlformats.org/officeDocument/2006/relationships" r:embed="rId2"/>
          <a:stretch>
            <a:fillRect/>
          </a:stretch>
        </a:blipFill>
      </dgm:spPr>
    </dgm:pt>
    <dgm:pt modelId="{74526B74-4845-467F-B2FC-DCFAA06302E4}" type="pres">
      <dgm:prSet presAssocID="{2022AC2F-93E8-4968-84DE-82085E4197F4}" presName="rect2" presStyleLbl="trBgShp" presStyleIdx="1" presStyleCnt="6">
        <dgm:presLayoutVars>
          <dgm:bulletEnabled val="1"/>
        </dgm:presLayoutVars>
      </dgm:prSet>
      <dgm:spPr/>
    </dgm:pt>
    <dgm:pt modelId="{27147F2E-AEBE-4CCC-8FEC-5EFFC93CE946}" type="pres">
      <dgm:prSet presAssocID="{46C3934E-64DB-40F4-A4D3-5A06B9C16E49}" presName="sibTrans" presStyleCnt="0"/>
      <dgm:spPr/>
    </dgm:pt>
    <dgm:pt modelId="{2584F347-6F02-46C9-92D6-C1BD9E36179B}" type="pres">
      <dgm:prSet presAssocID="{F8424A66-08B9-4328-AE39-F456F931716A}" presName="composite" presStyleCnt="0"/>
      <dgm:spPr/>
    </dgm:pt>
    <dgm:pt modelId="{9F8747FE-E35D-4BD9-911D-6C37FBE69B9B}" type="pres">
      <dgm:prSet presAssocID="{F8424A66-08B9-4328-AE39-F456F931716A}" presName="rect1" presStyleLbl="bgShp" presStyleIdx="2" presStyleCnt="6"/>
      <dgm:spPr>
        <a:blipFill rotWithShape="1">
          <a:blip xmlns:r="http://schemas.openxmlformats.org/officeDocument/2006/relationships" r:embed="rId3"/>
          <a:stretch>
            <a:fillRect/>
          </a:stretch>
        </a:blipFill>
      </dgm:spPr>
    </dgm:pt>
    <dgm:pt modelId="{711BB1EE-5FB5-42F2-822A-D8394ECAE21E}" type="pres">
      <dgm:prSet presAssocID="{F8424A66-08B9-4328-AE39-F456F931716A}" presName="rect2" presStyleLbl="trBgShp" presStyleIdx="2" presStyleCnt="6">
        <dgm:presLayoutVars>
          <dgm:bulletEnabled val="1"/>
        </dgm:presLayoutVars>
      </dgm:prSet>
      <dgm:spPr/>
    </dgm:pt>
    <dgm:pt modelId="{3BFDAA5A-0DC7-4542-BE1A-690C65F82B83}" type="pres">
      <dgm:prSet presAssocID="{9E10A5AA-E1B1-403F-A0B6-4F18938919D2}" presName="sibTrans" presStyleCnt="0"/>
      <dgm:spPr/>
    </dgm:pt>
    <dgm:pt modelId="{FC38E37D-A099-491E-8022-52D993AF4D22}" type="pres">
      <dgm:prSet presAssocID="{1F4641A2-6DBE-4ABD-8628-8C9825D39058}" presName="composite" presStyleCnt="0"/>
      <dgm:spPr/>
    </dgm:pt>
    <dgm:pt modelId="{4A1B3F21-7A6B-4284-B54E-AB3C87ADAE2C}" type="pres">
      <dgm:prSet presAssocID="{1F4641A2-6DBE-4ABD-8628-8C9825D39058}" presName="rect1" presStyleLbl="bgShp" presStyleIdx="3" presStyleCnt="6"/>
      <dgm:spPr>
        <a:blipFill rotWithShape="1">
          <a:blip xmlns:r="http://schemas.openxmlformats.org/officeDocument/2006/relationships" r:embed="rId4"/>
          <a:stretch>
            <a:fillRect/>
          </a:stretch>
        </a:blipFill>
      </dgm:spPr>
    </dgm:pt>
    <dgm:pt modelId="{603BFD22-0D88-4E45-8232-E4A0CAB04C4A}" type="pres">
      <dgm:prSet presAssocID="{1F4641A2-6DBE-4ABD-8628-8C9825D39058}" presName="rect2" presStyleLbl="trBgShp" presStyleIdx="3" presStyleCnt="6">
        <dgm:presLayoutVars>
          <dgm:bulletEnabled val="1"/>
        </dgm:presLayoutVars>
      </dgm:prSet>
      <dgm:spPr/>
    </dgm:pt>
    <dgm:pt modelId="{AE0E4754-568F-456C-9B6F-E057745AF9C7}" type="pres">
      <dgm:prSet presAssocID="{AEB41F1D-4AD3-430E-9A51-23400A479A5B}" presName="sibTrans" presStyleCnt="0"/>
      <dgm:spPr/>
    </dgm:pt>
    <dgm:pt modelId="{5A07A132-2D2B-4630-B3A3-846BA3877637}" type="pres">
      <dgm:prSet presAssocID="{273882B7-813A-4340-B6A6-1EEC32D919AA}" presName="composite" presStyleCnt="0"/>
      <dgm:spPr/>
    </dgm:pt>
    <dgm:pt modelId="{2BD6E712-BCFC-4968-A08D-562656743B6F}" type="pres">
      <dgm:prSet presAssocID="{273882B7-813A-4340-B6A6-1EEC32D919AA}" presName="rect1" presStyleLbl="bgShp" presStyleIdx="4" presStyleCnt="6"/>
      <dgm:spPr>
        <a:blipFill rotWithShape="1">
          <a:blip xmlns:r="http://schemas.openxmlformats.org/officeDocument/2006/relationships" r:embed="rId5"/>
          <a:stretch>
            <a:fillRect/>
          </a:stretch>
        </a:blipFill>
      </dgm:spPr>
    </dgm:pt>
    <dgm:pt modelId="{2CB2C7DA-4297-426E-BA3F-971B9C3C3A86}" type="pres">
      <dgm:prSet presAssocID="{273882B7-813A-4340-B6A6-1EEC32D919AA}" presName="rect2" presStyleLbl="trBgShp" presStyleIdx="4" presStyleCnt="6">
        <dgm:presLayoutVars>
          <dgm:bulletEnabled val="1"/>
        </dgm:presLayoutVars>
      </dgm:prSet>
      <dgm:spPr/>
    </dgm:pt>
    <dgm:pt modelId="{570A5454-F1C1-4894-9F0C-3188999E2E82}" type="pres">
      <dgm:prSet presAssocID="{EE58F845-585A-4ED5-AA2C-11311A8E6DE5}" presName="sibTrans" presStyleCnt="0"/>
      <dgm:spPr/>
    </dgm:pt>
    <dgm:pt modelId="{EB782EEE-249A-49A0-89CF-A99482A682D2}" type="pres">
      <dgm:prSet presAssocID="{07823F49-C7B8-46D4-B605-5ACEBEF88D4C}" presName="composite" presStyleCnt="0"/>
      <dgm:spPr/>
    </dgm:pt>
    <dgm:pt modelId="{E3E91838-DB22-4EBA-A81B-9A2522CEA875}" type="pres">
      <dgm:prSet presAssocID="{07823F49-C7B8-46D4-B605-5ACEBEF88D4C}" presName="rect1" presStyleLbl="bgShp" presStyleIdx="5" presStyleCnt="6"/>
      <dgm:spPr>
        <a:blipFill rotWithShape="1">
          <a:blip xmlns:r="http://schemas.openxmlformats.org/officeDocument/2006/relationships" r:embed="rId6"/>
          <a:stretch>
            <a:fillRect/>
          </a:stretch>
        </a:blipFill>
      </dgm:spPr>
    </dgm:pt>
    <dgm:pt modelId="{33B5F2EC-33F7-42F2-84E5-A0F8AEF396CD}" type="pres">
      <dgm:prSet presAssocID="{07823F49-C7B8-46D4-B605-5ACEBEF88D4C}" presName="rect2" presStyleLbl="trBgShp" presStyleIdx="5" presStyleCnt="6">
        <dgm:presLayoutVars>
          <dgm:bulletEnabled val="1"/>
        </dgm:presLayoutVars>
      </dgm:prSet>
      <dgm:spPr/>
    </dgm:pt>
  </dgm:ptLst>
  <dgm:cxnLst>
    <dgm:cxn modelId="{F6BA087C-8CAE-449E-A53F-CB85A3C74D2E}" srcId="{4B4B7400-DFD7-4966-AB4D-47FA302C6E74}" destId="{F4CA28B3-0D2D-4932-A49A-F9544A6F7844}" srcOrd="0" destOrd="0" parTransId="{5F6269B5-50F7-4605-B186-FD1510D17AE7}" sibTransId="{8F5DC3B7-F9C2-4D44-9053-385B64D0D64A}"/>
    <dgm:cxn modelId="{8DBAD14D-DA85-472F-88C3-023E97CF4229}" srcId="{4B4B7400-DFD7-4966-AB4D-47FA302C6E74}" destId="{273882B7-813A-4340-B6A6-1EEC32D919AA}" srcOrd="4" destOrd="0" parTransId="{25D2D31C-3D24-4FC3-9EF7-DD9F49F7E259}" sibTransId="{EE58F845-585A-4ED5-AA2C-11311A8E6DE5}"/>
    <dgm:cxn modelId="{2E821B28-D58F-485B-8439-E09A5A00E0E4}" type="presOf" srcId="{1F4641A2-6DBE-4ABD-8628-8C9825D39058}" destId="{603BFD22-0D88-4E45-8232-E4A0CAB04C4A}" srcOrd="0" destOrd="0" presId="urn:microsoft.com/office/officeart/2008/layout/BendingPictureSemiTransparentText"/>
    <dgm:cxn modelId="{26763452-29EB-42B4-94DF-0900A2CE2242}" type="presOf" srcId="{07823F49-C7B8-46D4-B605-5ACEBEF88D4C}" destId="{33B5F2EC-33F7-42F2-84E5-A0F8AEF396CD}" srcOrd="0" destOrd="0" presId="urn:microsoft.com/office/officeart/2008/layout/BendingPictureSemiTransparentText"/>
    <dgm:cxn modelId="{C2DD3263-0C63-4D81-AAED-78254E070EED}" type="presOf" srcId="{273882B7-813A-4340-B6A6-1EEC32D919AA}" destId="{2CB2C7DA-4297-426E-BA3F-971B9C3C3A86}" srcOrd="0" destOrd="0" presId="urn:microsoft.com/office/officeart/2008/layout/BendingPictureSemiTransparentText"/>
    <dgm:cxn modelId="{68CC396F-43C8-4FAB-8D7F-A7635D8C06D7}" srcId="{4B4B7400-DFD7-4966-AB4D-47FA302C6E74}" destId="{2022AC2F-93E8-4968-84DE-82085E4197F4}" srcOrd="1" destOrd="0" parTransId="{578C66A7-EA59-439C-9119-9CBF4F58C800}" sibTransId="{46C3934E-64DB-40F4-A4D3-5A06B9C16E49}"/>
    <dgm:cxn modelId="{34EA602D-3DAF-4B84-B8D8-1D0E35CFC7A9}" type="presOf" srcId="{2022AC2F-93E8-4968-84DE-82085E4197F4}" destId="{74526B74-4845-467F-B2FC-DCFAA06302E4}" srcOrd="0" destOrd="0" presId="urn:microsoft.com/office/officeart/2008/layout/BendingPictureSemiTransparentText"/>
    <dgm:cxn modelId="{B1907EDC-5DE2-4852-98D2-ABCDAEAEAC9C}" srcId="{4B4B7400-DFD7-4966-AB4D-47FA302C6E74}" destId="{1F4641A2-6DBE-4ABD-8628-8C9825D39058}" srcOrd="3" destOrd="0" parTransId="{2EFD391A-CAF4-43AA-92FF-B1964BDB320C}" sibTransId="{AEB41F1D-4AD3-430E-9A51-23400A479A5B}"/>
    <dgm:cxn modelId="{2DD850CE-F3BA-4484-BCA8-B53841D849B2}" type="presOf" srcId="{4B4B7400-DFD7-4966-AB4D-47FA302C6E74}" destId="{383438D9-3FDD-4677-8DAE-56DEC0D6238C}" srcOrd="0" destOrd="0" presId="urn:microsoft.com/office/officeart/2008/layout/BendingPictureSemiTransparentText"/>
    <dgm:cxn modelId="{1E270A90-5EBC-42CC-BB1B-519C172640EE}" srcId="{4B4B7400-DFD7-4966-AB4D-47FA302C6E74}" destId="{07823F49-C7B8-46D4-B605-5ACEBEF88D4C}" srcOrd="5" destOrd="0" parTransId="{0311D1E2-EB97-4199-AECA-BC94035C7CCA}" sibTransId="{71C98758-B769-4256-8587-888EB04D61EF}"/>
    <dgm:cxn modelId="{FB58A1D5-2605-49DB-AB1F-CD2AAE66BCDA}" srcId="{4B4B7400-DFD7-4966-AB4D-47FA302C6E74}" destId="{F8424A66-08B9-4328-AE39-F456F931716A}" srcOrd="2" destOrd="0" parTransId="{3069EDDA-6586-43A3-B75A-44726E0478EA}" sibTransId="{9E10A5AA-E1B1-403F-A0B6-4F18938919D2}"/>
    <dgm:cxn modelId="{95E7ACDF-53FB-42D9-81C2-E12D62482860}" type="presOf" srcId="{F8424A66-08B9-4328-AE39-F456F931716A}" destId="{711BB1EE-5FB5-42F2-822A-D8394ECAE21E}" srcOrd="0" destOrd="0" presId="urn:microsoft.com/office/officeart/2008/layout/BendingPictureSemiTransparentText"/>
    <dgm:cxn modelId="{B44AA22F-548F-4BD7-A245-79729E1595E3}" type="presOf" srcId="{F4CA28B3-0D2D-4932-A49A-F9544A6F7844}" destId="{F828D516-ACC8-4B1A-9078-7C5A0A3C8731}" srcOrd="0" destOrd="0" presId="urn:microsoft.com/office/officeart/2008/layout/BendingPictureSemiTransparentText"/>
    <dgm:cxn modelId="{1C39E3A4-6A8D-44CA-8C7E-82DF6F3EBEC1}" type="presParOf" srcId="{383438D9-3FDD-4677-8DAE-56DEC0D6238C}" destId="{BE68A7D7-864C-4A19-BA45-C1A9057BAA5C}" srcOrd="0" destOrd="0" presId="urn:microsoft.com/office/officeart/2008/layout/BendingPictureSemiTransparentText"/>
    <dgm:cxn modelId="{CFDAA9FD-3FD7-4C62-B17E-1CE5FC5C6E29}" type="presParOf" srcId="{BE68A7D7-864C-4A19-BA45-C1A9057BAA5C}" destId="{97E6A84B-8E25-41CD-9850-FD86272F1725}" srcOrd="0" destOrd="0" presId="urn:microsoft.com/office/officeart/2008/layout/BendingPictureSemiTransparentText"/>
    <dgm:cxn modelId="{A2F23216-0248-4B41-9033-54C9199A18D0}" type="presParOf" srcId="{BE68A7D7-864C-4A19-BA45-C1A9057BAA5C}" destId="{F828D516-ACC8-4B1A-9078-7C5A0A3C8731}" srcOrd="1" destOrd="0" presId="urn:microsoft.com/office/officeart/2008/layout/BendingPictureSemiTransparentText"/>
    <dgm:cxn modelId="{8A02AA1A-0DE8-457F-8871-B413B9FDD7B0}" type="presParOf" srcId="{383438D9-3FDD-4677-8DAE-56DEC0D6238C}" destId="{518D078E-0113-4D7D-B6E4-7A4D6430E7EA}" srcOrd="1" destOrd="0" presId="urn:microsoft.com/office/officeart/2008/layout/BendingPictureSemiTransparentText"/>
    <dgm:cxn modelId="{5FD30771-9E1B-4F73-A032-A87E8F895AB5}" type="presParOf" srcId="{383438D9-3FDD-4677-8DAE-56DEC0D6238C}" destId="{39C47126-B3F6-4128-B475-5625E00A234E}" srcOrd="2" destOrd="0" presId="urn:microsoft.com/office/officeart/2008/layout/BendingPictureSemiTransparentText"/>
    <dgm:cxn modelId="{6151F9D7-4E48-4580-A1D5-B0BC46310D8C}" type="presParOf" srcId="{39C47126-B3F6-4128-B475-5625E00A234E}" destId="{F72EB10F-7F8B-456F-B802-EBC46AF5502E}" srcOrd="0" destOrd="0" presId="urn:microsoft.com/office/officeart/2008/layout/BendingPictureSemiTransparentText"/>
    <dgm:cxn modelId="{96C2CEFE-FB38-4DFB-82D9-EB0B920687EB}" type="presParOf" srcId="{39C47126-B3F6-4128-B475-5625E00A234E}" destId="{74526B74-4845-467F-B2FC-DCFAA06302E4}" srcOrd="1" destOrd="0" presId="urn:microsoft.com/office/officeart/2008/layout/BendingPictureSemiTransparentText"/>
    <dgm:cxn modelId="{BE3FD413-AEF8-425A-9F21-508758BD3429}" type="presParOf" srcId="{383438D9-3FDD-4677-8DAE-56DEC0D6238C}" destId="{27147F2E-AEBE-4CCC-8FEC-5EFFC93CE946}" srcOrd="3" destOrd="0" presId="urn:microsoft.com/office/officeart/2008/layout/BendingPictureSemiTransparentText"/>
    <dgm:cxn modelId="{8946DA1B-366C-4F2E-B0D9-C257A35661E3}" type="presParOf" srcId="{383438D9-3FDD-4677-8DAE-56DEC0D6238C}" destId="{2584F347-6F02-46C9-92D6-C1BD9E36179B}" srcOrd="4" destOrd="0" presId="urn:microsoft.com/office/officeart/2008/layout/BendingPictureSemiTransparentText"/>
    <dgm:cxn modelId="{EB0FBD4B-83AC-4F27-B996-C76D978A4782}" type="presParOf" srcId="{2584F347-6F02-46C9-92D6-C1BD9E36179B}" destId="{9F8747FE-E35D-4BD9-911D-6C37FBE69B9B}" srcOrd="0" destOrd="0" presId="urn:microsoft.com/office/officeart/2008/layout/BendingPictureSemiTransparentText"/>
    <dgm:cxn modelId="{69A7EBD6-2535-4113-AB27-97D66FD4FD74}" type="presParOf" srcId="{2584F347-6F02-46C9-92D6-C1BD9E36179B}" destId="{711BB1EE-5FB5-42F2-822A-D8394ECAE21E}" srcOrd="1" destOrd="0" presId="urn:microsoft.com/office/officeart/2008/layout/BendingPictureSemiTransparentText"/>
    <dgm:cxn modelId="{B5FBAC5E-C3C2-4B5F-860B-84F5E597DAC2}" type="presParOf" srcId="{383438D9-3FDD-4677-8DAE-56DEC0D6238C}" destId="{3BFDAA5A-0DC7-4542-BE1A-690C65F82B83}" srcOrd="5" destOrd="0" presId="urn:microsoft.com/office/officeart/2008/layout/BendingPictureSemiTransparentText"/>
    <dgm:cxn modelId="{C8DE670D-1635-4CCA-9FAC-BC44AF104170}" type="presParOf" srcId="{383438D9-3FDD-4677-8DAE-56DEC0D6238C}" destId="{FC38E37D-A099-491E-8022-52D993AF4D22}" srcOrd="6" destOrd="0" presId="urn:microsoft.com/office/officeart/2008/layout/BendingPictureSemiTransparentText"/>
    <dgm:cxn modelId="{EFFB74C0-C899-445B-AFB9-10D5E71D015F}" type="presParOf" srcId="{FC38E37D-A099-491E-8022-52D993AF4D22}" destId="{4A1B3F21-7A6B-4284-B54E-AB3C87ADAE2C}" srcOrd="0" destOrd="0" presId="urn:microsoft.com/office/officeart/2008/layout/BendingPictureSemiTransparentText"/>
    <dgm:cxn modelId="{44AEB8E0-4666-4E97-A6DA-6EDD04BFA620}" type="presParOf" srcId="{FC38E37D-A099-491E-8022-52D993AF4D22}" destId="{603BFD22-0D88-4E45-8232-E4A0CAB04C4A}" srcOrd="1" destOrd="0" presId="urn:microsoft.com/office/officeart/2008/layout/BendingPictureSemiTransparentText"/>
    <dgm:cxn modelId="{8C7543A1-7DA2-458B-9DDB-8B856E09BDA1}" type="presParOf" srcId="{383438D9-3FDD-4677-8DAE-56DEC0D6238C}" destId="{AE0E4754-568F-456C-9B6F-E057745AF9C7}" srcOrd="7" destOrd="0" presId="urn:microsoft.com/office/officeart/2008/layout/BendingPictureSemiTransparentText"/>
    <dgm:cxn modelId="{8BDA5811-D286-4A73-9C2D-30F16DB6181B}" type="presParOf" srcId="{383438D9-3FDD-4677-8DAE-56DEC0D6238C}" destId="{5A07A132-2D2B-4630-B3A3-846BA3877637}" srcOrd="8" destOrd="0" presId="urn:microsoft.com/office/officeart/2008/layout/BendingPictureSemiTransparentText"/>
    <dgm:cxn modelId="{07F358B2-1D43-442D-BA5C-922BC91C1AFE}" type="presParOf" srcId="{5A07A132-2D2B-4630-B3A3-846BA3877637}" destId="{2BD6E712-BCFC-4968-A08D-562656743B6F}" srcOrd="0" destOrd="0" presId="urn:microsoft.com/office/officeart/2008/layout/BendingPictureSemiTransparentText"/>
    <dgm:cxn modelId="{B40F135A-EBE1-44B5-9EA5-626389C517A2}" type="presParOf" srcId="{5A07A132-2D2B-4630-B3A3-846BA3877637}" destId="{2CB2C7DA-4297-426E-BA3F-971B9C3C3A86}" srcOrd="1" destOrd="0" presId="urn:microsoft.com/office/officeart/2008/layout/BendingPictureSemiTransparentText"/>
    <dgm:cxn modelId="{E002CD13-35ED-44BE-883F-B4079CE545A1}" type="presParOf" srcId="{383438D9-3FDD-4677-8DAE-56DEC0D6238C}" destId="{570A5454-F1C1-4894-9F0C-3188999E2E82}" srcOrd="9" destOrd="0" presId="urn:microsoft.com/office/officeart/2008/layout/BendingPictureSemiTransparentText"/>
    <dgm:cxn modelId="{DF27C183-31F3-4F26-A4F3-B1FFD1306558}" type="presParOf" srcId="{383438D9-3FDD-4677-8DAE-56DEC0D6238C}" destId="{EB782EEE-249A-49A0-89CF-A99482A682D2}" srcOrd="10" destOrd="0" presId="urn:microsoft.com/office/officeart/2008/layout/BendingPictureSemiTransparentText"/>
    <dgm:cxn modelId="{481C38CE-86C0-4C60-A64F-8B2C5CDB7144}" type="presParOf" srcId="{EB782EEE-249A-49A0-89CF-A99482A682D2}" destId="{E3E91838-DB22-4EBA-A81B-9A2522CEA875}" srcOrd="0" destOrd="0" presId="urn:microsoft.com/office/officeart/2008/layout/BendingPictureSemiTransparentText"/>
    <dgm:cxn modelId="{576F4DBF-F51D-4155-950E-D886B9B9AF96}" type="presParOf" srcId="{EB782EEE-249A-49A0-89CF-A99482A682D2}" destId="{33B5F2EC-33F7-42F2-84E5-A0F8AEF396CD}"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2227DC9-5F0E-48E2-917C-9047F2A16C73}"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86B13ACC-C386-4720-A97F-CDA8B0A7E413}">
      <dgm:prSet phldrT="[Text]"/>
      <dgm:spPr/>
      <dgm:t>
        <a:bodyPr/>
        <a:lstStyle/>
        <a:p>
          <a:r>
            <a:rPr lang="en-US" dirty="0"/>
            <a:t>Intl. Finance Corporation (IFC),  World Bank</a:t>
          </a:r>
        </a:p>
      </dgm:t>
    </dgm:pt>
    <dgm:pt modelId="{F5BEA5E8-851D-49EF-B916-4F5501E7769B}" type="parTrans" cxnId="{F0FA2E90-A432-4D1C-87A6-541E36D7CF30}">
      <dgm:prSet/>
      <dgm:spPr/>
      <dgm:t>
        <a:bodyPr/>
        <a:lstStyle/>
        <a:p>
          <a:endParaRPr lang="en-US"/>
        </a:p>
      </dgm:t>
    </dgm:pt>
    <dgm:pt modelId="{23823A2F-4877-4192-905B-A3E84FEF4924}" type="sibTrans" cxnId="{F0FA2E90-A432-4D1C-87A6-541E36D7CF30}">
      <dgm:prSet/>
      <dgm:spPr/>
      <dgm:t>
        <a:bodyPr/>
        <a:lstStyle/>
        <a:p>
          <a:endParaRPr lang="en-US"/>
        </a:p>
      </dgm:t>
    </dgm:pt>
    <dgm:pt modelId="{BFB60448-EFDE-4F8E-AED0-E726501898EE}">
      <dgm:prSet/>
      <dgm:spPr/>
      <dgm:t>
        <a:bodyPr/>
        <a:lstStyle/>
        <a:p>
          <a:r>
            <a:rPr lang="en-US" dirty="0"/>
            <a:t>Masala Bonds</a:t>
          </a:r>
        </a:p>
      </dgm:t>
    </dgm:pt>
    <dgm:pt modelId="{94BF7B09-0CDB-4492-9102-8E59BD1A2344}" type="parTrans" cxnId="{499784E1-0213-467D-9687-38DA16DCA731}">
      <dgm:prSet/>
      <dgm:spPr/>
      <dgm:t>
        <a:bodyPr/>
        <a:lstStyle/>
        <a:p>
          <a:endParaRPr lang="en-US"/>
        </a:p>
      </dgm:t>
    </dgm:pt>
    <dgm:pt modelId="{4C58701F-9B8C-40A4-9D73-971152938CB9}" type="sibTrans" cxnId="{499784E1-0213-467D-9687-38DA16DCA731}">
      <dgm:prSet/>
      <dgm:spPr/>
      <dgm:t>
        <a:bodyPr/>
        <a:lstStyle/>
        <a:p>
          <a:endParaRPr lang="en-US"/>
        </a:p>
      </dgm:t>
    </dgm:pt>
    <dgm:pt modelId="{82EC6A16-0FD8-4AF4-A067-6F95B94D17AD}">
      <dgm:prSet/>
      <dgm:spPr/>
      <dgm:t>
        <a:bodyPr/>
        <a:lstStyle/>
        <a:p>
          <a:r>
            <a:rPr lang="en-US" dirty="0"/>
            <a:t>Offshore rupee bonds</a:t>
          </a:r>
        </a:p>
      </dgm:t>
    </dgm:pt>
    <dgm:pt modelId="{45C0B1A5-D961-44CE-958D-C85279646FD5}" type="parTrans" cxnId="{1A966AF1-0853-4700-987E-7E8930BAEF3B}">
      <dgm:prSet/>
      <dgm:spPr/>
      <dgm:t>
        <a:bodyPr/>
        <a:lstStyle/>
        <a:p>
          <a:endParaRPr lang="en-US"/>
        </a:p>
      </dgm:t>
    </dgm:pt>
    <dgm:pt modelId="{6C2466E7-8AA2-4334-83EE-939D57C3B27C}" type="sibTrans" cxnId="{1A966AF1-0853-4700-987E-7E8930BAEF3B}">
      <dgm:prSet/>
      <dgm:spPr/>
      <dgm:t>
        <a:bodyPr/>
        <a:lstStyle/>
        <a:p>
          <a:endParaRPr lang="en-US"/>
        </a:p>
      </dgm:t>
    </dgm:pt>
    <dgm:pt modelId="{169271D6-B62C-47E1-8DF9-096E8E818721}">
      <dgm:prSet/>
      <dgm:spPr/>
      <dgm:t>
        <a:bodyPr/>
        <a:lstStyle/>
        <a:p>
          <a:r>
            <a:rPr lang="en-US" dirty="0"/>
            <a:t>15 years tenure</a:t>
          </a:r>
        </a:p>
      </dgm:t>
    </dgm:pt>
    <dgm:pt modelId="{A3530944-27D3-4889-BA6B-C51E4BFFDEF7}" type="parTrans" cxnId="{336E1D20-08D5-4C27-B62E-AC9B49738845}">
      <dgm:prSet/>
      <dgm:spPr/>
      <dgm:t>
        <a:bodyPr/>
        <a:lstStyle/>
        <a:p>
          <a:endParaRPr lang="en-US"/>
        </a:p>
      </dgm:t>
    </dgm:pt>
    <dgm:pt modelId="{8A490286-0B8F-48F1-A7BE-379D28D54303}" type="sibTrans" cxnId="{336E1D20-08D5-4C27-B62E-AC9B49738845}">
      <dgm:prSet/>
      <dgm:spPr/>
      <dgm:t>
        <a:bodyPr/>
        <a:lstStyle/>
        <a:p>
          <a:endParaRPr lang="en-US"/>
        </a:p>
      </dgm:t>
    </dgm:pt>
    <dgm:pt modelId="{48433CC9-3D7D-4293-A1B5-27CFB409FD09}">
      <dgm:prSet/>
      <dgm:spPr/>
      <dgm:t>
        <a:bodyPr/>
        <a:lstStyle/>
        <a:p>
          <a:r>
            <a:rPr lang="en-US" dirty="0"/>
            <a:t>Rs.110 billion worth bonds sold</a:t>
          </a:r>
        </a:p>
      </dgm:t>
    </dgm:pt>
    <dgm:pt modelId="{1E00403E-ACD6-4E06-8E94-DA60B0B56FA1}" type="parTrans" cxnId="{E6B1C392-2119-4A45-863C-1075FCEA26A6}">
      <dgm:prSet/>
      <dgm:spPr/>
      <dgm:t>
        <a:bodyPr/>
        <a:lstStyle/>
        <a:p>
          <a:endParaRPr lang="en-US"/>
        </a:p>
      </dgm:t>
    </dgm:pt>
    <dgm:pt modelId="{CFA3805A-45B8-404E-AC25-4C90FB8DFF2D}" type="sibTrans" cxnId="{E6B1C392-2119-4A45-863C-1075FCEA26A6}">
      <dgm:prSet/>
      <dgm:spPr/>
      <dgm:t>
        <a:bodyPr/>
        <a:lstStyle/>
        <a:p>
          <a:endParaRPr lang="en-US"/>
        </a:p>
      </dgm:t>
    </dgm:pt>
    <dgm:pt modelId="{9BDE2B9D-0B79-4246-B3FF-4CDE47E726E0}">
      <dgm:prSet/>
      <dgm:spPr/>
      <dgm:t>
        <a:bodyPr/>
        <a:lstStyle/>
        <a:p>
          <a:r>
            <a:rPr lang="en-US" dirty="0"/>
            <a:t>11 </a:t>
          </a:r>
          <a:r>
            <a:rPr lang="en-US" dirty="0" err="1"/>
            <a:t>pvt</a:t>
          </a:r>
          <a:r>
            <a:rPr lang="en-US" dirty="0"/>
            <a:t> cos in India given finance</a:t>
          </a:r>
        </a:p>
      </dgm:t>
    </dgm:pt>
    <dgm:pt modelId="{AA17E801-47EB-4232-9EBE-5D06C2903533}" type="parTrans" cxnId="{47310FBB-19A4-40F8-BE95-0164958245AF}">
      <dgm:prSet/>
      <dgm:spPr/>
      <dgm:t>
        <a:bodyPr/>
        <a:lstStyle/>
        <a:p>
          <a:endParaRPr lang="en-US"/>
        </a:p>
      </dgm:t>
    </dgm:pt>
    <dgm:pt modelId="{F6CEE21E-C340-4D71-B511-C707F27068D8}" type="sibTrans" cxnId="{47310FBB-19A4-40F8-BE95-0164958245AF}">
      <dgm:prSet/>
      <dgm:spPr/>
      <dgm:t>
        <a:bodyPr/>
        <a:lstStyle/>
        <a:p>
          <a:endParaRPr lang="en-US"/>
        </a:p>
      </dgm:t>
    </dgm:pt>
    <dgm:pt modelId="{91E6EE0B-EF53-40FE-88FE-43F5BDB7313E}">
      <dgm:prSet/>
      <dgm:spPr/>
      <dgm:t>
        <a:bodyPr/>
        <a:lstStyle/>
        <a:p>
          <a:r>
            <a:rPr lang="en-US" dirty="0"/>
            <a:t>Maharaja Bonds</a:t>
          </a:r>
        </a:p>
      </dgm:t>
    </dgm:pt>
    <dgm:pt modelId="{37ABFFD7-8489-4F88-B537-817F574DC1AA}" type="parTrans" cxnId="{6AC84823-13FA-42A8-9FE1-57FDDD397784}">
      <dgm:prSet/>
      <dgm:spPr/>
      <dgm:t>
        <a:bodyPr/>
        <a:lstStyle/>
        <a:p>
          <a:endParaRPr lang="en-US"/>
        </a:p>
      </dgm:t>
    </dgm:pt>
    <dgm:pt modelId="{6AB94D1E-3BD3-4606-86FE-42F7ACBFE297}" type="sibTrans" cxnId="{6AC84823-13FA-42A8-9FE1-57FDDD397784}">
      <dgm:prSet/>
      <dgm:spPr/>
      <dgm:t>
        <a:bodyPr/>
        <a:lstStyle/>
        <a:p>
          <a:endParaRPr lang="en-US"/>
        </a:p>
      </dgm:t>
    </dgm:pt>
    <dgm:pt modelId="{4FE8C7FC-3859-4206-B36A-37709CA09054}">
      <dgm:prSet/>
      <dgm:spPr/>
      <dgm:t>
        <a:bodyPr/>
        <a:lstStyle/>
        <a:p>
          <a:r>
            <a:rPr lang="en-US" dirty="0"/>
            <a:t>Issued within India's domestic Capital market</a:t>
          </a:r>
        </a:p>
      </dgm:t>
    </dgm:pt>
    <dgm:pt modelId="{EDC531C7-C148-4B14-A629-C733B9B439B7}" type="parTrans" cxnId="{39EF5D3D-1737-45EE-9D1A-EF3406738A82}">
      <dgm:prSet/>
      <dgm:spPr/>
      <dgm:t>
        <a:bodyPr/>
        <a:lstStyle/>
        <a:p>
          <a:endParaRPr lang="en-US"/>
        </a:p>
      </dgm:t>
    </dgm:pt>
    <dgm:pt modelId="{753E4251-3F1A-4437-81A0-973EAA9071A3}" type="sibTrans" cxnId="{39EF5D3D-1737-45EE-9D1A-EF3406738A82}">
      <dgm:prSet/>
      <dgm:spPr/>
      <dgm:t>
        <a:bodyPr/>
        <a:lstStyle/>
        <a:p>
          <a:endParaRPr lang="en-US"/>
        </a:p>
      </dgm:t>
    </dgm:pt>
    <dgm:pt modelId="{9CB1CDDC-105C-463A-B7AF-C4C51734D1FE}">
      <dgm:prSet/>
      <dgm:spPr/>
      <dgm:t>
        <a:bodyPr/>
        <a:lstStyle/>
        <a:p>
          <a:r>
            <a:rPr lang="en-US" dirty="0"/>
            <a:t>Rupee denominated</a:t>
          </a:r>
        </a:p>
      </dgm:t>
    </dgm:pt>
    <dgm:pt modelId="{E844F542-65C2-4010-8791-813714BD4902}" type="parTrans" cxnId="{BBBFF231-2D4B-4EBF-BE09-860C0DCE1E80}">
      <dgm:prSet/>
      <dgm:spPr/>
      <dgm:t>
        <a:bodyPr/>
        <a:lstStyle/>
        <a:p>
          <a:endParaRPr lang="en-US"/>
        </a:p>
      </dgm:t>
    </dgm:pt>
    <dgm:pt modelId="{F7F6D2A2-92F5-4A3E-ABC1-39F273FDF79D}" type="sibTrans" cxnId="{BBBFF231-2D4B-4EBF-BE09-860C0DCE1E80}">
      <dgm:prSet/>
      <dgm:spPr/>
      <dgm:t>
        <a:bodyPr/>
        <a:lstStyle/>
        <a:p>
          <a:endParaRPr lang="en-US"/>
        </a:p>
      </dgm:t>
    </dgm:pt>
    <dgm:pt modelId="{B547E6F2-2F19-46E5-A059-344F923623CA}">
      <dgm:prSet/>
      <dgm:spPr/>
      <dgm:t>
        <a:bodyPr/>
        <a:lstStyle/>
        <a:p>
          <a:r>
            <a:rPr lang="en-US" dirty="0"/>
            <a:t>Tenure: 5 years, 10 years</a:t>
          </a:r>
        </a:p>
      </dgm:t>
    </dgm:pt>
    <dgm:pt modelId="{5135EFFB-3C44-4994-B48A-8708D8EE2B62}" type="parTrans" cxnId="{A7AE7D58-0E58-45C0-9CC5-8C4AC28C7C65}">
      <dgm:prSet/>
      <dgm:spPr/>
      <dgm:t>
        <a:bodyPr/>
        <a:lstStyle/>
        <a:p>
          <a:endParaRPr lang="en-US"/>
        </a:p>
      </dgm:t>
    </dgm:pt>
    <dgm:pt modelId="{2B4E7106-3431-49D7-97D8-9B2711691714}" type="sibTrans" cxnId="{A7AE7D58-0E58-45C0-9CC5-8C4AC28C7C65}">
      <dgm:prSet/>
      <dgm:spPr/>
      <dgm:t>
        <a:bodyPr/>
        <a:lstStyle/>
        <a:p>
          <a:endParaRPr lang="en-US"/>
        </a:p>
      </dgm:t>
    </dgm:pt>
    <dgm:pt modelId="{8CD283ED-A4F7-44FB-9EBF-6081037C7981}" type="pres">
      <dgm:prSet presAssocID="{D2227DC9-5F0E-48E2-917C-9047F2A16C73}" presName="vert0" presStyleCnt="0">
        <dgm:presLayoutVars>
          <dgm:dir/>
          <dgm:animOne val="branch"/>
          <dgm:animLvl val="lvl"/>
        </dgm:presLayoutVars>
      </dgm:prSet>
      <dgm:spPr/>
    </dgm:pt>
    <dgm:pt modelId="{659C12D7-C79A-480A-B95A-DA59600AD452}" type="pres">
      <dgm:prSet presAssocID="{86B13ACC-C386-4720-A97F-CDA8B0A7E413}" presName="thickLine" presStyleLbl="alignNode1" presStyleIdx="0" presStyleCnt="1"/>
      <dgm:spPr/>
    </dgm:pt>
    <dgm:pt modelId="{2CEFA564-FFDA-4BD1-B419-9747191035DE}" type="pres">
      <dgm:prSet presAssocID="{86B13ACC-C386-4720-A97F-CDA8B0A7E413}" presName="horz1" presStyleCnt="0"/>
      <dgm:spPr/>
    </dgm:pt>
    <dgm:pt modelId="{BE490078-AAC9-4B94-AD73-2F717A06D4F2}" type="pres">
      <dgm:prSet presAssocID="{86B13ACC-C386-4720-A97F-CDA8B0A7E413}" presName="tx1" presStyleLbl="revTx" presStyleIdx="0" presStyleCnt="10"/>
      <dgm:spPr/>
    </dgm:pt>
    <dgm:pt modelId="{DD85AA2F-5E0F-4FF4-BEE1-FF770644FB58}" type="pres">
      <dgm:prSet presAssocID="{86B13ACC-C386-4720-A97F-CDA8B0A7E413}" presName="vert1" presStyleCnt="0"/>
      <dgm:spPr/>
    </dgm:pt>
    <dgm:pt modelId="{B9CF33DD-58B2-44B5-B209-3B9D403A7B11}" type="pres">
      <dgm:prSet presAssocID="{BFB60448-EFDE-4F8E-AED0-E726501898EE}" presName="vertSpace2a" presStyleCnt="0"/>
      <dgm:spPr/>
    </dgm:pt>
    <dgm:pt modelId="{DDB957F5-BABA-4C58-A4AE-CC2FC6185384}" type="pres">
      <dgm:prSet presAssocID="{BFB60448-EFDE-4F8E-AED0-E726501898EE}" presName="horz2" presStyleCnt="0"/>
      <dgm:spPr/>
    </dgm:pt>
    <dgm:pt modelId="{F282C11F-C99A-4820-A04C-DB5D95B05149}" type="pres">
      <dgm:prSet presAssocID="{BFB60448-EFDE-4F8E-AED0-E726501898EE}" presName="horzSpace2" presStyleCnt="0"/>
      <dgm:spPr/>
    </dgm:pt>
    <dgm:pt modelId="{0CA68B3D-E2A3-418F-8D2D-5489DA7C45CF}" type="pres">
      <dgm:prSet presAssocID="{BFB60448-EFDE-4F8E-AED0-E726501898EE}" presName="tx2" presStyleLbl="revTx" presStyleIdx="1" presStyleCnt="10"/>
      <dgm:spPr/>
    </dgm:pt>
    <dgm:pt modelId="{F3831D21-8607-4F1A-97CF-3C19A724A89F}" type="pres">
      <dgm:prSet presAssocID="{BFB60448-EFDE-4F8E-AED0-E726501898EE}" presName="vert2" presStyleCnt="0"/>
      <dgm:spPr/>
    </dgm:pt>
    <dgm:pt modelId="{A183FC7A-EAAE-41CC-929C-9EC6D5FB9DD0}" type="pres">
      <dgm:prSet presAssocID="{82EC6A16-0FD8-4AF4-A067-6F95B94D17AD}" presName="horz3" presStyleCnt="0"/>
      <dgm:spPr/>
    </dgm:pt>
    <dgm:pt modelId="{270E5371-AC42-473B-A486-DFACEDCE9E34}" type="pres">
      <dgm:prSet presAssocID="{82EC6A16-0FD8-4AF4-A067-6F95B94D17AD}" presName="horzSpace3" presStyleCnt="0"/>
      <dgm:spPr/>
    </dgm:pt>
    <dgm:pt modelId="{0398D006-DE05-4277-8B56-880EDAC20F6C}" type="pres">
      <dgm:prSet presAssocID="{82EC6A16-0FD8-4AF4-A067-6F95B94D17AD}" presName="tx3" presStyleLbl="revTx" presStyleIdx="2" presStyleCnt="10"/>
      <dgm:spPr/>
    </dgm:pt>
    <dgm:pt modelId="{C11627E9-EFF3-46F8-A5B5-26537D253FF1}" type="pres">
      <dgm:prSet presAssocID="{82EC6A16-0FD8-4AF4-A067-6F95B94D17AD}" presName="vert3" presStyleCnt="0"/>
      <dgm:spPr/>
    </dgm:pt>
    <dgm:pt modelId="{F91D8D8F-7A5C-4584-8056-AFA302BD36EA}" type="pres">
      <dgm:prSet presAssocID="{6C2466E7-8AA2-4334-83EE-939D57C3B27C}" presName="thinLine3" presStyleLbl="callout" presStyleIdx="0" presStyleCnt="7"/>
      <dgm:spPr/>
    </dgm:pt>
    <dgm:pt modelId="{6FEC9EEA-17BC-4833-AFBD-3AC0DBB90964}" type="pres">
      <dgm:prSet presAssocID="{169271D6-B62C-47E1-8DF9-096E8E818721}" presName="horz3" presStyleCnt="0"/>
      <dgm:spPr/>
    </dgm:pt>
    <dgm:pt modelId="{7F44B306-FBFE-4884-BE10-436FDEE3A484}" type="pres">
      <dgm:prSet presAssocID="{169271D6-B62C-47E1-8DF9-096E8E818721}" presName="horzSpace3" presStyleCnt="0"/>
      <dgm:spPr/>
    </dgm:pt>
    <dgm:pt modelId="{2CE4FE2D-E1F6-421B-9FAE-FC322D4C5BDB}" type="pres">
      <dgm:prSet presAssocID="{169271D6-B62C-47E1-8DF9-096E8E818721}" presName="tx3" presStyleLbl="revTx" presStyleIdx="3" presStyleCnt="10"/>
      <dgm:spPr/>
    </dgm:pt>
    <dgm:pt modelId="{B3D3DC30-F7A7-4604-8BC1-CD689C578FF0}" type="pres">
      <dgm:prSet presAssocID="{169271D6-B62C-47E1-8DF9-096E8E818721}" presName="vert3" presStyleCnt="0"/>
      <dgm:spPr/>
    </dgm:pt>
    <dgm:pt modelId="{3A788ED1-CB31-418C-8069-9D22A9AA2758}" type="pres">
      <dgm:prSet presAssocID="{8A490286-0B8F-48F1-A7BE-379D28D54303}" presName="thinLine3" presStyleLbl="callout" presStyleIdx="1" presStyleCnt="7"/>
      <dgm:spPr/>
    </dgm:pt>
    <dgm:pt modelId="{6E80619A-E888-4F1A-829C-B502ECCC7A6C}" type="pres">
      <dgm:prSet presAssocID="{48433CC9-3D7D-4293-A1B5-27CFB409FD09}" presName="horz3" presStyleCnt="0"/>
      <dgm:spPr/>
    </dgm:pt>
    <dgm:pt modelId="{DFFAA2E4-2548-4C08-8916-40E5F06FCDFF}" type="pres">
      <dgm:prSet presAssocID="{48433CC9-3D7D-4293-A1B5-27CFB409FD09}" presName="horzSpace3" presStyleCnt="0"/>
      <dgm:spPr/>
    </dgm:pt>
    <dgm:pt modelId="{4BE3E671-04DE-40A9-82BB-E86CEB3DF9A5}" type="pres">
      <dgm:prSet presAssocID="{48433CC9-3D7D-4293-A1B5-27CFB409FD09}" presName="tx3" presStyleLbl="revTx" presStyleIdx="4" presStyleCnt="10"/>
      <dgm:spPr/>
    </dgm:pt>
    <dgm:pt modelId="{D1813E8D-CDC7-41A9-9A8E-BD65CEA4C73B}" type="pres">
      <dgm:prSet presAssocID="{48433CC9-3D7D-4293-A1B5-27CFB409FD09}" presName="vert3" presStyleCnt="0"/>
      <dgm:spPr/>
    </dgm:pt>
    <dgm:pt modelId="{28C091F3-F96A-42CF-999F-A14DF6B2A011}" type="pres">
      <dgm:prSet presAssocID="{CFA3805A-45B8-404E-AC25-4C90FB8DFF2D}" presName="thinLine3" presStyleLbl="callout" presStyleIdx="2" presStyleCnt="7"/>
      <dgm:spPr/>
    </dgm:pt>
    <dgm:pt modelId="{403782DA-0C46-4054-AF0F-2EDA24C10737}" type="pres">
      <dgm:prSet presAssocID="{9BDE2B9D-0B79-4246-B3FF-4CDE47E726E0}" presName="horz3" presStyleCnt="0"/>
      <dgm:spPr/>
    </dgm:pt>
    <dgm:pt modelId="{C78CE355-DCC3-4A06-BD7B-94ED26B8F51D}" type="pres">
      <dgm:prSet presAssocID="{9BDE2B9D-0B79-4246-B3FF-4CDE47E726E0}" presName="horzSpace3" presStyleCnt="0"/>
      <dgm:spPr/>
    </dgm:pt>
    <dgm:pt modelId="{9D517638-9ED4-4FA0-A3A7-D112145A24A9}" type="pres">
      <dgm:prSet presAssocID="{9BDE2B9D-0B79-4246-B3FF-4CDE47E726E0}" presName="tx3" presStyleLbl="revTx" presStyleIdx="5" presStyleCnt="10"/>
      <dgm:spPr/>
    </dgm:pt>
    <dgm:pt modelId="{93AF5A25-5C08-4BD5-89F4-43CB1269B3FB}" type="pres">
      <dgm:prSet presAssocID="{9BDE2B9D-0B79-4246-B3FF-4CDE47E726E0}" presName="vert3" presStyleCnt="0"/>
      <dgm:spPr/>
    </dgm:pt>
    <dgm:pt modelId="{B9F27650-7385-4E4A-867E-D32DCC7D27BC}" type="pres">
      <dgm:prSet presAssocID="{BFB60448-EFDE-4F8E-AED0-E726501898EE}" presName="thinLine2b" presStyleLbl="callout" presStyleIdx="3" presStyleCnt="7"/>
      <dgm:spPr/>
    </dgm:pt>
    <dgm:pt modelId="{E9CBF499-5C89-4C8C-BE87-D1519AC1DAED}" type="pres">
      <dgm:prSet presAssocID="{BFB60448-EFDE-4F8E-AED0-E726501898EE}" presName="vertSpace2b" presStyleCnt="0"/>
      <dgm:spPr/>
    </dgm:pt>
    <dgm:pt modelId="{38DF4CCC-40C2-4C1E-85F1-23BFF6C6D3A1}" type="pres">
      <dgm:prSet presAssocID="{91E6EE0B-EF53-40FE-88FE-43F5BDB7313E}" presName="horz2" presStyleCnt="0"/>
      <dgm:spPr/>
    </dgm:pt>
    <dgm:pt modelId="{78B18786-6632-488C-AAC8-345041CB27D8}" type="pres">
      <dgm:prSet presAssocID="{91E6EE0B-EF53-40FE-88FE-43F5BDB7313E}" presName="horzSpace2" presStyleCnt="0"/>
      <dgm:spPr/>
    </dgm:pt>
    <dgm:pt modelId="{FB995D5A-53DC-408F-AAA1-2C0DAA386EF4}" type="pres">
      <dgm:prSet presAssocID="{91E6EE0B-EF53-40FE-88FE-43F5BDB7313E}" presName="tx2" presStyleLbl="revTx" presStyleIdx="6" presStyleCnt="10"/>
      <dgm:spPr/>
    </dgm:pt>
    <dgm:pt modelId="{41ADD24B-2BE3-4BC4-92AB-0BAF4A323ABC}" type="pres">
      <dgm:prSet presAssocID="{91E6EE0B-EF53-40FE-88FE-43F5BDB7313E}" presName="vert2" presStyleCnt="0"/>
      <dgm:spPr/>
    </dgm:pt>
    <dgm:pt modelId="{322E994D-EEF5-4CD5-A79C-2BF1375A3E80}" type="pres">
      <dgm:prSet presAssocID="{4FE8C7FC-3859-4206-B36A-37709CA09054}" presName="horz3" presStyleCnt="0"/>
      <dgm:spPr/>
    </dgm:pt>
    <dgm:pt modelId="{7580AAF5-2D4E-42A3-863F-1DB6F7985904}" type="pres">
      <dgm:prSet presAssocID="{4FE8C7FC-3859-4206-B36A-37709CA09054}" presName="horzSpace3" presStyleCnt="0"/>
      <dgm:spPr/>
    </dgm:pt>
    <dgm:pt modelId="{B938C01E-F07C-4F80-B0AB-C49B05B0AA12}" type="pres">
      <dgm:prSet presAssocID="{4FE8C7FC-3859-4206-B36A-37709CA09054}" presName="tx3" presStyleLbl="revTx" presStyleIdx="7" presStyleCnt="10"/>
      <dgm:spPr/>
    </dgm:pt>
    <dgm:pt modelId="{806900E5-99BE-4532-8B6E-4A8898F6B3BD}" type="pres">
      <dgm:prSet presAssocID="{4FE8C7FC-3859-4206-B36A-37709CA09054}" presName="vert3" presStyleCnt="0"/>
      <dgm:spPr/>
    </dgm:pt>
    <dgm:pt modelId="{F23C3B39-3858-4C98-8F43-D4997A4ABD40}" type="pres">
      <dgm:prSet presAssocID="{753E4251-3F1A-4437-81A0-973EAA9071A3}" presName="thinLine3" presStyleLbl="callout" presStyleIdx="4" presStyleCnt="7"/>
      <dgm:spPr/>
    </dgm:pt>
    <dgm:pt modelId="{790C2A9B-FCF0-4044-AF2F-6CD5D5813210}" type="pres">
      <dgm:prSet presAssocID="{9CB1CDDC-105C-463A-B7AF-C4C51734D1FE}" presName="horz3" presStyleCnt="0"/>
      <dgm:spPr/>
    </dgm:pt>
    <dgm:pt modelId="{323CF4BB-FA6E-46FF-9C30-810DAA5786C3}" type="pres">
      <dgm:prSet presAssocID="{9CB1CDDC-105C-463A-B7AF-C4C51734D1FE}" presName="horzSpace3" presStyleCnt="0"/>
      <dgm:spPr/>
    </dgm:pt>
    <dgm:pt modelId="{9F6DD9A1-207F-4209-86D5-E053B07C2069}" type="pres">
      <dgm:prSet presAssocID="{9CB1CDDC-105C-463A-B7AF-C4C51734D1FE}" presName="tx3" presStyleLbl="revTx" presStyleIdx="8" presStyleCnt="10"/>
      <dgm:spPr/>
    </dgm:pt>
    <dgm:pt modelId="{5462FDE2-96F8-40AA-B5A0-7F15121788BB}" type="pres">
      <dgm:prSet presAssocID="{9CB1CDDC-105C-463A-B7AF-C4C51734D1FE}" presName="vert3" presStyleCnt="0"/>
      <dgm:spPr/>
    </dgm:pt>
    <dgm:pt modelId="{BE759C95-43D7-44A7-9042-672CD7F92F75}" type="pres">
      <dgm:prSet presAssocID="{F7F6D2A2-92F5-4A3E-ABC1-39F273FDF79D}" presName="thinLine3" presStyleLbl="callout" presStyleIdx="5" presStyleCnt="7"/>
      <dgm:spPr/>
    </dgm:pt>
    <dgm:pt modelId="{CB4B0B45-D8A8-42BA-89D5-891194FB4BF7}" type="pres">
      <dgm:prSet presAssocID="{B547E6F2-2F19-46E5-A059-344F923623CA}" presName="horz3" presStyleCnt="0"/>
      <dgm:spPr/>
    </dgm:pt>
    <dgm:pt modelId="{63AD63AB-63D5-4AB8-B791-24A97E1AEE93}" type="pres">
      <dgm:prSet presAssocID="{B547E6F2-2F19-46E5-A059-344F923623CA}" presName="horzSpace3" presStyleCnt="0"/>
      <dgm:spPr/>
    </dgm:pt>
    <dgm:pt modelId="{33B5582C-C24F-44B0-B1AC-C2A23AE17BB7}" type="pres">
      <dgm:prSet presAssocID="{B547E6F2-2F19-46E5-A059-344F923623CA}" presName="tx3" presStyleLbl="revTx" presStyleIdx="9" presStyleCnt="10"/>
      <dgm:spPr/>
    </dgm:pt>
    <dgm:pt modelId="{8BBF3E74-4BAF-4CF6-B8B3-3513023E947B}" type="pres">
      <dgm:prSet presAssocID="{B547E6F2-2F19-46E5-A059-344F923623CA}" presName="vert3" presStyleCnt="0"/>
      <dgm:spPr/>
    </dgm:pt>
    <dgm:pt modelId="{AF2BB60E-2D76-4614-865F-88F56459BC26}" type="pres">
      <dgm:prSet presAssocID="{91E6EE0B-EF53-40FE-88FE-43F5BDB7313E}" presName="thinLine2b" presStyleLbl="callout" presStyleIdx="6" presStyleCnt="7"/>
      <dgm:spPr/>
    </dgm:pt>
    <dgm:pt modelId="{096CB8E1-248D-4840-9301-A921B25D6A7A}" type="pres">
      <dgm:prSet presAssocID="{91E6EE0B-EF53-40FE-88FE-43F5BDB7313E}" presName="vertSpace2b" presStyleCnt="0"/>
      <dgm:spPr/>
    </dgm:pt>
  </dgm:ptLst>
  <dgm:cxnLst>
    <dgm:cxn modelId="{D1649FE0-6C79-4F03-847E-E6E56D350AAA}" type="presOf" srcId="{B547E6F2-2F19-46E5-A059-344F923623CA}" destId="{33B5582C-C24F-44B0-B1AC-C2A23AE17BB7}" srcOrd="0" destOrd="0" presId="urn:microsoft.com/office/officeart/2008/layout/LinedList"/>
    <dgm:cxn modelId="{96FA8837-3C41-4D2D-866F-7F7B08A77FDA}" type="presOf" srcId="{4FE8C7FC-3859-4206-B36A-37709CA09054}" destId="{B938C01E-F07C-4F80-B0AB-C49B05B0AA12}" srcOrd="0" destOrd="0" presId="urn:microsoft.com/office/officeart/2008/layout/LinedList"/>
    <dgm:cxn modelId="{336E1D20-08D5-4C27-B62E-AC9B49738845}" srcId="{BFB60448-EFDE-4F8E-AED0-E726501898EE}" destId="{169271D6-B62C-47E1-8DF9-096E8E818721}" srcOrd="1" destOrd="0" parTransId="{A3530944-27D3-4889-BA6B-C51E4BFFDEF7}" sibTransId="{8A490286-0B8F-48F1-A7BE-379D28D54303}"/>
    <dgm:cxn modelId="{A7AE7D58-0E58-45C0-9CC5-8C4AC28C7C65}" srcId="{91E6EE0B-EF53-40FE-88FE-43F5BDB7313E}" destId="{B547E6F2-2F19-46E5-A059-344F923623CA}" srcOrd="2" destOrd="0" parTransId="{5135EFFB-3C44-4994-B48A-8708D8EE2B62}" sibTransId="{2B4E7106-3431-49D7-97D8-9B2711691714}"/>
    <dgm:cxn modelId="{BBBFF231-2D4B-4EBF-BE09-860C0DCE1E80}" srcId="{91E6EE0B-EF53-40FE-88FE-43F5BDB7313E}" destId="{9CB1CDDC-105C-463A-B7AF-C4C51734D1FE}" srcOrd="1" destOrd="0" parTransId="{E844F542-65C2-4010-8791-813714BD4902}" sibTransId="{F7F6D2A2-92F5-4A3E-ABC1-39F273FDF79D}"/>
    <dgm:cxn modelId="{3BA10ABC-8861-4040-BC06-9E6FB8931C1D}" type="presOf" srcId="{169271D6-B62C-47E1-8DF9-096E8E818721}" destId="{2CE4FE2D-E1F6-421B-9FAE-FC322D4C5BDB}" srcOrd="0" destOrd="0" presId="urn:microsoft.com/office/officeart/2008/layout/LinedList"/>
    <dgm:cxn modelId="{499784E1-0213-467D-9687-38DA16DCA731}" srcId="{86B13ACC-C386-4720-A97F-CDA8B0A7E413}" destId="{BFB60448-EFDE-4F8E-AED0-E726501898EE}" srcOrd="0" destOrd="0" parTransId="{94BF7B09-0CDB-4492-9102-8E59BD1A2344}" sibTransId="{4C58701F-9B8C-40A4-9D73-971152938CB9}"/>
    <dgm:cxn modelId="{7652E78A-2638-4E39-B2C0-3E6B381235AE}" type="presOf" srcId="{D2227DC9-5F0E-48E2-917C-9047F2A16C73}" destId="{8CD283ED-A4F7-44FB-9EBF-6081037C7981}" srcOrd="0" destOrd="0" presId="urn:microsoft.com/office/officeart/2008/layout/LinedList"/>
    <dgm:cxn modelId="{6AC84823-13FA-42A8-9FE1-57FDDD397784}" srcId="{86B13ACC-C386-4720-A97F-CDA8B0A7E413}" destId="{91E6EE0B-EF53-40FE-88FE-43F5BDB7313E}" srcOrd="1" destOrd="0" parTransId="{37ABFFD7-8489-4F88-B537-817F574DC1AA}" sibTransId="{6AB94D1E-3BD3-4606-86FE-42F7ACBFE297}"/>
    <dgm:cxn modelId="{1A966AF1-0853-4700-987E-7E8930BAEF3B}" srcId="{BFB60448-EFDE-4F8E-AED0-E726501898EE}" destId="{82EC6A16-0FD8-4AF4-A067-6F95B94D17AD}" srcOrd="0" destOrd="0" parTransId="{45C0B1A5-D961-44CE-958D-C85279646FD5}" sibTransId="{6C2466E7-8AA2-4334-83EE-939D57C3B27C}"/>
    <dgm:cxn modelId="{E6B1C392-2119-4A45-863C-1075FCEA26A6}" srcId="{BFB60448-EFDE-4F8E-AED0-E726501898EE}" destId="{48433CC9-3D7D-4293-A1B5-27CFB409FD09}" srcOrd="2" destOrd="0" parTransId="{1E00403E-ACD6-4E06-8E94-DA60B0B56FA1}" sibTransId="{CFA3805A-45B8-404E-AC25-4C90FB8DFF2D}"/>
    <dgm:cxn modelId="{372A75A9-140C-4E30-89D6-82259400F6C9}" type="presOf" srcId="{86B13ACC-C386-4720-A97F-CDA8B0A7E413}" destId="{BE490078-AAC9-4B94-AD73-2F717A06D4F2}" srcOrd="0" destOrd="0" presId="urn:microsoft.com/office/officeart/2008/layout/LinedList"/>
    <dgm:cxn modelId="{29B4C489-9FA7-46A2-AD42-2156469DCEA0}" type="presOf" srcId="{91E6EE0B-EF53-40FE-88FE-43F5BDB7313E}" destId="{FB995D5A-53DC-408F-AAA1-2C0DAA386EF4}" srcOrd="0" destOrd="0" presId="urn:microsoft.com/office/officeart/2008/layout/LinedList"/>
    <dgm:cxn modelId="{C6AB07F5-712F-4502-8BAB-FCC19D03A442}" type="presOf" srcId="{82EC6A16-0FD8-4AF4-A067-6F95B94D17AD}" destId="{0398D006-DE05-4277-8B56-880EDAC20F6C}" srcOrd="0" destOrd="0" presId="urn:microsoft.com/office/officeart/2008/layout/LinedList"/>
    <dgm:cxn modelId="{F0FA2E90-A432-4D1C-87A6-541E36D7CF30}" srcId="{D2227DC9-5F0E-48E2-917C-9047F2A16C73}" destId="{86B13ACC-C386-4720-A97F-CDA8B0A7E413}" srcOrd="0" destOrd="0" parTransId="{F5BEA5E8-851D-49EF-B916-4F5501E7769B}" sibTransId="{23823A2F-4877-4192-905B-A3E84FEF4924}"/>
    <dgm:cxn modelId="{47310FBB-19A4-40F8-BE95-0164958245AF}" srcId="{BFB60448-EFDE-4F8E-AED0-E726501898EE}" destId="{9BDE2B9D-0B79-4246-B3FF-4CDE47E726E0}" srcOrd="3" destOrd="0" parTransId="{AA17E801-47EB-4232-9EBE-5D06C2903533}" sibTransId="{F6CEE21E-C340-4D71-B511-C707F27068D8}"/>
    <dgm:cxn modelId="{39EF5D3D-1737-45EE-9D1A-EF3406738A82}" srcId="{91E6EE0B-EF53-40FE-88FE-43F5BDB7313E}" destId="{4FE8C7FC-3859-4206-B36A-37709CA09054}" srcOrd="0" destOrd="0" parTransId="{EDC531C7-C148-4B14-A629-C733B9B439B7}" sibTransId="{753E4251-3F1A-4437-81A0-973EAA9071A3}"/>
    <dgm:cxn modelId="{825416BF-EEF3-4DE1-9778-C38961633B22}" type="presOf" srcId="{BFB60448-EFDE-4F8E-AED0-E726501898EE}" destId="{0CA68B3D-E2A3-418F-8D2D-5489DA7C45CF}" srcOrd="0" destOrd="0" presId="urn:microsoft.com/office/officeart/2008/layout/LinedList"/>
    <dgm:cxn modelId="{DA488776-8659-4FBC-99C3-ABB385605FA9}" type="presOf" srcId="{48433CC9-3D7D-4293-A1B5-27CFB409FD09}" destId="{4BE3E671-04DE-40A9-82BB-E86CEB3DF9A5}" srcOrd="0" destOrd="0" presId="urn:microsoft.com/office/officeart/2008/layout/LinedList"/>
    <dgm:cxn modelId="{D22EECA9-95CC-4D67-B72D-70554520777E}" type="presOf" srcId="{9CB1CDDC-105C-463A-B7AF-C4C51734D1FE}" destId="{9F6DD9A1-207F-4209-86D5-E053B07C2069}" srcOrd="0" destOrd="0" presId="urn:microsoft.com/office/officeart/2008/layout/LinedList"/>
    <dgm:cxn modelId="{7249F66F-67FD-4A4B-AF12-DD2FB5ADBC10}" type="presOf" srcId="{9BDE2B9D-0B79-4246-B3FF-4CDE47E726E0}" destId="{9D517638-9ED4-4FA0-A3A7-D112145A24A9}" srcOrd="0" destOrd="0" presId="urn:microsoft.com/office/officeart/2008/layout/LinedList"/>
    <dgm:cxn modelId="{53BEF5A5-B964-4FB5-B2A1-B4C781B19C89}" type="presParOf" srcId="{8CD283ED-A4F7-44FB-9EBF-6081037C7981}" destId="{659C12D7-C79A-480A-B95A-DA59600AD452}" srcOrd="0" destOrd="0" presId="urn:microsoft.com/office/officeart/2008/layout/LinedList"/>
    <dgm:cxn modelId="{75AC1CBC-8333-4609-A090-7B1E8D80C537}" type="presParOf" srcId="{8CD283ED-A4F7-44FB-9EBF-6081037C7981}" destId="{2CEFA564-FFDA-4BD1-B419-9747191035DE}" srcOrd="1" destOrd="0" presId="urn:microsoft.com/office/officeart/2008/layout/LinedList"/>
    <dgm:cxn modelId="{CF74122C-E2FF-4E9B-AD45-16D8F912FCB2}" type="presParOf" srcId="{2CEFA564-FFDA-4BD1-B419-9747191035DE}" destId="{BE490078-AAC9-4B94-AD73-2F717A06D4F2}" srcOrd="0" destOrd="0" presId="urn:microsoft.com/office/officeart/2008/layout/LinedList"/>
    <dgm:cxn modelId="{76C65199-52C3-4095-ABD6-CBD4D59AF1A4}" type="presParOf" srcId="{2CEFA564-FFDA-4BD1-B419-9747191035DE}" destId="{DD85AA2F-5E0F-4FF4-BEE1-FF770644FB58}" srcOrd="1" destOrd="0" presId="urn:microsoft.com/office/officeart/2008/layout/LinedList"/>
    <dgm:cxn modelId="{5B90FDCF-C0C4-432E-A982-6EDC66A3987F}" type="presParOf" srcId="{DD85AA2F-5E0F-4FF4-BEE1-FF770644FB58}" destId="{B9CF33DD-58B2-44B5-B209-3B9D403A7B11}" srcOrd="0" destOrd="0" presId="urn:microsoft.com/office/officeart/2008/layout/LinedList"/>
    <dgm:cxn modelId="{2CAF88BD-9BA7-4376-BAAE-DE06C7A838E7}" type="presParOf" srcId="{DD85AA2F-5E0F-4FF4-BEE1-FF770644FB58}" destId="{DDB957F5-BABA-4C58-A4AE-CC2FC6185384}" srcOrd="1" destOrd="0" presId="urn:microsoft.com/office/officeart/2008/layout/LinedList"/>
    <dgm:cxn modelId="{4F262655-A2CB-427A-8D61-9933D9CC06A4}" type="presParOf" srcId="{DDB957F5-BABA-4C58-A4AE-CC2FC6185384}" destId="{F282C11F-C99A-4820-A04C-DB5D95B05149}" srcOrd="0" destOrd="0" presId="urn:microsoft.com/office/officeart/2008/layout/LinedList"/>
    <dgm:cxn modelId="{A08229AA-523E-4327-BCBE-9A550EDF9132}" type="presParOf" srcId="{DDB957F5-BABA-4C58-A4AE-CC2FC6185384}" destId="{0CA68B3D-E2A3-418F-8D2D-5489DA7C45CF}" srcOrd="1" destOrd="0" presId="urn:microsoft.com/office/officeart/2008/layout/LinedList"/>
    <dgm:cxn modelId="{127A3942-1899-49BC-A8B4-E6078FDE0D68}" type="presParOf" srcId="{DDB957F5-BABA-4C58-A4AE-CC2FC6185384}" destId="{F3831D21-8607-4F1A-97CF-3C19A724A89F}" srcOrd="2" destOrd="0" presId="urn:microsoft.com/office/officeart/2008/layout/LinedList"/>
    <dgm:cxn modelId="{82812DF3-1696-42ED-849C-E2246C647059}" type="presParOf" srcId="{F3831D21-8607-4F1A-97CF-3C19A724A89F}" destId="{A183FC7A-EAAE-41CC-929C-9EC6D5FB9DD0}" srcOrd="0" destOrd="0" presId="urn:microsoft.com/office/officeart/2008/layout/LinedList"/>
    <dgm:cxn modelId="{C8355834-B560-4BD0-9432-696703AEB752}" type="presParOf" srcId="{A183FC7A-EAAE-41CC-929C-9EC6D5FB9DD0}" destId="{270E5371-AC42-473B-A486-DFACEDCE9E34}" srcOrd="0" destOrd="0" presId="urn:microsoft.com/office/officeart/2008/layout/LinedList"/>
    <dgm:cxn modelId="{1E9ED1D7-7B18-4B39-8FA4-B4E64B7E1D20}" type="presParOf" srcId="{A183FC7A-EAAE-41CC-929C-9EC6D5FB9DD0}" destId="{0398D006-DE05-4277-8B56-880EDAC20F6C}" srcOrd="1" destOrd="0" presId="urn:microsoft.com/office/officeart/2008/layout/LinedList"/>
    <dgm:cxn modelId="{53BBB160-4303-4A5D-8444-BBD2A0BFA708}" type="presParOf" srcId="{A183FC7A-EAAE-41CC-929C-9EC6D5FB9DD0}" destId="{C11627E9-EFF3-46F8-A5B5-26537D253FF1}" srcOrd="2" destOrd="0" presId="urn:microsoft.com/office/officeart/2008/layout/LinedList"/>
    <dgm:cxn modelId="{8268C26E-0371-477C-8787-3F6398C93714}" type="presParOf" srcId="{F3831D21-8607-4F1A-97CF-3C19A724A89F}" destId="{F91D8D8F-7A5C-4584-8056-AFA302BD36EA}" srcOrd="1" destOrd="0" presId="urn:microsoft.com/office/officeart/2008/layout/LinedList"/>
    <dgm:cxn modelId="{41E7F694-7468-4E0E-A3E8-F43F11FC1A54}" type="presParOf" srcId="{F3831D21-8607-4F1A-97CF-3C19A724A89F}" destId="{6FEC9EEA-17BC-4833-AFBD-3AC0DBB90964}" srcOrd="2" destOrd="0" presId="urn:microsoft.com/office/officeart/2008/layout/LinedList"/>
    <dgm:cxn modelId="{39A1421E-47EB-46E1-9ACB-05B87AFEFDC9}" type="presParOf" srcId="{6FEC9EEA-17BC-4833-AFBD-3AC0DBB90964}" destId="{7F44B306-FBFE-4884-BE10-436FDEE3A484}" srcOrd="0" destOrd="0" presId="urn:microsoft.com/office/officeart/2008/layout/LinedList"/>
    <dgm:cxn modelId="{1E39A9BB-4ADA-43BD-AB81-0982B06500AF}" type="presParOf" srcId="{6FEC9EEA-17BC-4833-AFBD-3AC0DBB90964}" destId="{2CE4FE2D-E1F6-421B-9FAE-FC322D4C5BDB}" srcOrd="1" destOrd="0" presId="urn:microsoft.com/office/officeart/2008/layout/LinedList"/>
    <dgm:cxn modelId="{7828E178-BCB1-48E5-9BBF-815677292B1A}" type="presParOf" srcId="{6FEC9EEA-17BC-4833-AFBD-3AC0DBB90964}" destId="{B3D3DC30-F7A7-4604-8BC1-CD689C578FF0}" srcOrd="2" destOrd="0" presId="urn:microsoft.com/office/officeart/2008/layout/LinedList"/>
    <dgm:cxn modelId="{CF160082-98F3-41CB-B14F-C2E747DB9428}" type="presParOf" srcId="{F3831D21-8607-4F1A-97CF-3C19A724A89F}" destId="{3A788ED1-CB31-418C-8069-9D22A9AA2758}" srcOrd="3" destOrd="0" presId="urn:microsoft.com/office/officeart/2008/layout/LinedList"/>
    <dgm:cxn modelId="{2998D4F1-DF66-43D0-8F6D-F366B448EBF5}" type="presParOf" srcId="{F3831D21-8607-4F1A-97CF-3C19A724A89F}" destId="{6E80619A-E888-4F1A-829C-B502ECCC7A6C}" srcOrd="4" destOrd="0" presId="urn:microsoft.com/office/officeart/2008/layout/LinedList"/>
    <dgm:cxn modelId="{1B315F93-A024-4624-9408-D1803E5ACD0F}" type="presParOf" srcId="{6E80619A-E888-4F1A-829C-B502ECCC7A6C}" destId="{DFFAA2E4-2548-4C08-8916-40E5F06FCDFF}" srcOrd="0" destOrd="0" presId="urn:microsoft.com/office/officeart/2008/layout/LinedList"/>
    <dgm:cxn modelId="{77EC5463-E467-4CAC-801A-C1A9FFBBCCB2}" type="presParOf" srcId="{6E80619A-E888-4F1A-829C-B502ECCC7A6C}" destId="{4BE3E671-04DE-40A9-82BB-E86CEB3DF9A5}" srcOrd="1" destOrd="0" presId="urn:microsoft.com/office/officeart/2008/layout/LinedList"/>
    <dgm:cxn modelId="{AD7D1F98-5ECE-4CCF-8F0D-EA0E8B60276C}" type="presParOf" srcId="{6E80619A-E888-4F1A-829C-B502ECCC7A6C}" destId="{D1813E8D-CDC7-41A9-9A8E-BD65CEA4C73B}" srcOrd="2" destOrd="0" presId="urn:microsoft.com/office/officeart/2008/layout/LinedList"/>
    <dgm:cxn modelId="{9C8A1C6A-336A-456F-8762-4BDE0249FE63}" type="presParOf" srcId="{F3831D21-8607-4F1A-97CF-3C19A724A89F}" destId="{28C091F3-F96A-42CF-999F-A14DF6B2A011}" srcOrd="5" destOrd="0" presId="urn:microsoft.com/office/officeart/2008/layout/LinedList"/>
    <dgm:cxn modelId="{381411A2-47BA-4C48-9D78-69FF1C6383FA}" type="presParOf" srcId="{F3831D21-8607-4F1A-97CF-3C19A724A89F}" destId="{403782DA-0C46-4054-AF0F-2EDA24C10737}" srcOrd="6" destOrd="0" presId="urn:microsoft.com/office/officeart/2008/layout/LinedList"/>
    <dgm:cxn modelId="{612F4568-7B96-41B9-846D-934FA02077BB}" type="presParOf" srcId="{403782DA-0C46-4054-AF0F-2EDA24C10737}" destId="{C78CE355-DCC3-4A06-BD7B-94ED26B8F51D}" srcOrd="0" destOrd="0" presId="urn:microsoft.com/office/officeart/2008/layout/LinedList"/>
    <dgm:cxn modelId="{3C2783F2-82BB-4AB3-95E0-3CA0D17DD908}" type="presParOf" srcId="{403782DA-0C46-4054-AF0F-2EDA24C10737}" destId="{9D517638-9ED4-4FA0-A3A7-D112145A24A9}" srcOrd="1" destOrd="0" presId="urn:microsoft.com/office/officeart/2008/layout/LinedList"/>
    <dgm:cxn modelId="{38A5E9EE-92BA-4D57-9B9E-063A429FED58}" type="presParOf" srcId="{403782DA-0C46-4054-AF0F-2EDA24C10737}" destId="{93AF5A25-5C08-4BD5-89F4-43CB1269B3FB}" srcOrd="2" destOrd="0" presId="urn:microsoft.com/office/officeart/2008/layout/LinedList"/>
    <dgm:cxn modelId="{A804DC82-C569-4B89-BDC5-CEF8694B627B}" type="presParOf" srcId="{DD85AA2F-5E0F-4FF4-BEE1-FF770644FB58}" destId="{B9F27650-7385-4E4A-867E-D32DCC7D27BC}" srcOrd="2" destOrd="0" presId="urn:microsoft.com/office/officeart/2008/layout/LinedList"/>
    <dgm:cxn modelId="{B1124D20-1DB5-4122-A134-CF6DFB7DC365}" type="presParOf" srcId="{DD85AA2F-5E0F-4FF4-BEE1-FF770644FB58}" destId="{E9CBF499-5C89-4C8C-BE87-D1519AC1DAED}" srcOrd="3" destOrd="0" presId="urn:microsoft.com/office/officeart/2008/layout/LinedList"/>
    <dgm:cxn modelId="{3685C966-B415-49C4-9583-C71C9780FB4B}" type="presParOf" srcId="{DD85AA2F-5E0F-4FF4-BEE1-FF770644FB58}" destId="{38DF4CCC-40C2-4C1E-85F1-23BFF6C6D3A1}" srcOrd="4" destOrd="0" presId="urn:microsoft.com/office/officeart/2008/layout/LinedList"/>
    <dgm:cxn modelId="{88CB11EB-3317-4CE5-89F6-3FED2085B48D}" type="presParOf" srcId="{38DF4CCC-40C2-4C1E-85F1-23BFF6C6D3A1}" destId="{78B18786-6632-488C-AAC8-345041CB27D8}" srcOrd="0" destOrd="0" presId="urn:microsoft.com/office/officeart/2008/layout/LinedList"/>
    <dgm:cxn modelId="{BE4E6E02-F18F-4834-885A-CD0BA748FD02}" type="presParOf" srcId="{38DF4CCC-40C2-4C1E-85F1-23BFF6C6D3A1}" destId="{FB995D5A-53DC-408F-AAA1-2C0DAA386EF4}" srcOrd="1" destOrd="0" presId="urn:microsoft.com/office/officeart/2008/layout/LinedList"/>
    <dgm:cxn modelId="{53C23259-0527-4EE6-9409-EF61531E56E5}" type="presParOf" srcId="{38DF4CCC-40C2-4C1E-85F1-23BFF6C6D3A1}" destId="{41ADD24B-2BE3-4BC4-92AB-0BAF4A323ABC}" srcOrd="2" destOrd="0" presId="urn:microsoft.com/office/officeart/2008/layout/LinedList"/>
    <dgm:cxn modelId="{8349086B-A093-45AC-AC26-28F8D0CC506F}" type="presParOf" srcId="{41ADD24B-2BE3-4BC4-92AB-0BAF4A323ABC}" destId="{322E994D-EEF5-4CD5-A79C-2BF1375A3E80}" srcOrd="0" destOrd="0" presId="urn:microsoft.com/office/officeart/2008/layout/LinedList"/>
    <dgm:cxn modelId="{789AC12D-4C72-4113-A93A-FBD543B38244}" type="presParOf" srcId="{322E994D-EEF5-4CD5-A79C-2BF1375A3E80}" destId="{7580AAF5-2D4E-42A3-863F-1DB6F7985904}" srcOrd="0" destOrd="0" presId="urn:microsoft.com/office/officeart/2008/layout/LinedList"/>
    <dgm:cxn modelId="{D2AC1AB8-B26F-489E-8CFA-7511A8060EC2}" type="presParOf" srcId="{322E994D-EEF5-4CD5-A79C-2BF1375A3E80}" destId="{B938C01E-F07C-4F80-B0AB-C49B05B0AA12}" srcOrd="1" destOrd="0" presId="urn:microsoft.com/office/officeart/2008/layout/LinedList"/>
    <dgm:cxn modelId="{18796F8B-BC13-4E9A-8595-859530AE075E}" type="presParOf" srcId="{322E994D-EEF5-4CD5-A79C-2BF1375A3E80}" destId="{806900E5-99BE-4532-8B6E-4A8898F6B3BD}" srcOrd="2" destOrd="0" presId="urn:microsoft.com/office/officeart/2008/layout/LinedList"/>
    <dgm:cxn modelId="{EA13571D-5CFD-4E77-934D-3273A814D5F1}" type="presParOf" srcId="{41ADD24B-2BE3-4BC4-92AB-0BAF4A323ABC}" destId="{F23C3B39-3858-4C98-8F43-D4997A4ABD40}" srcOrd="1" destOrd="0" presId="urn:microsoft.com/office/officeart/2008/layout/LinedList"/>
    <dgm:cxn modelId="{D1DCC10A-70F1-4CC5-9273-DC9C981364FB}" type="presParOf" srcId="{41ADD24B-2BE3-4BC4-92AB-0BAF4A323ABC}" destId="{790C2A9B-FCF0-4044-AF2F-6CD5D5813210}" srcOrd="2" destOrd="0" presId="urn:microsoft.com/office/officeart/2008/layout/LinedList"/>
    <dgm:cxn modelId="{782F9C43-9AF6-4819-B1E2-2393349A48A6}" type="presParOf" srcId="{790C2A9B-FCF0-4044-AF2F-6CD5D5813210}" destId="{323CF4BB-FA6E-46FF-9C30-810DAA5786C3}" srcOrd="0" destOrd="0" presId="urn:microsoft.com/office/officeart/2008/layout/LinedList"/>
    <dgm:cxn modelId="{FEB1FE55-DF85-41B0-89C3-6D468BCF0F4D}" type="presParOf" srcId="{790C2A9B-FCF0-4044-AF2F-6CD5D5813210}" destId="{9F6DD9A1-207F-4209-86D5-E053B07C2069}" srcOrd="1" destOrd="0" presId="urn:microsoft.com/office/officeart/2008/layout/LinedList"/>
    <dgm:cxn modelId="{593DC9A8-C7F5-4628-AA84-29370233CB51}" type="presParOf" srcId="{790C2A9B-FCF0-4044-AF2F-6CD5D5813210}" destId="{5462FDE2-96F8-40AA-B5A0-7F15121788BB}" srcOrd="2" destOrd="0" presId="urn:microsoft.com/office/officeart/2008/layout/LinedList"/>
    <dgm:cxn modelId="{A2537959-FAD8-4B0D-9BF3-4A64BBC47C8B}" type="presParOf" srcId="{41ADD24B-2BE3-4BC4-92AB-0BAF4A323ABC}" destId="{BE759C95-43D7-44A7-9042-672CD7F92F75}" srcOrd="3" destOrd="0" presId="urn:microsoft.com/office/officeart/2008/layout/LinedList"/>
    <dgm:cxn modelId="{0B08B196-64FE-4F66-AECE-0CB618DA2CDC}" type="presParOf" srcId="{41ADD24B-2BE3-4BC4-92AB-0BAF4A323ABC}" destId="{CB4B0B45-D8A8-42BA-89D5-891194FB4BF7}" srcOrd="4" destOrd="0" presId="urn:microsoft.com/office/officeart/2008/layout/LinedList"/>
    <dgm:cxn modelId="{736E89D5-83EF-4D04-A50F-B92FE2C2DE76}" type="presParOf" srcId="{CB4B0B45-D8A8-42BA-89D5-891194FB4BF7}" destId="{63AD63AB-63D5-4AB8-B791-24A97E1AEE93}" srcOrd="0" destOrd="0" presId="urn:microsoft.com/office/officeart/2008/layout/LinedList"/>
    <dgm:cxn modelId="{3FC9A303-0AD9-4B00-856E-19910CF37F52}" type="presParOf" srcId="{CB4B0B45-D8A8-42BA-89D5-891194FB4BF7}" destId="{33B5582C-C24F-44B0-B1AC-C2A23AE17BB7}" srcOrd="1" destOrd="0" presId="urn:microsoft.com/office/officeart/2008/layout/LinedList"/>
    <dgm:cxn modelId="{46D05881-91DF-4C89-93CB-94A78468CEBC}" type="presParOf" srcId="{CB4B0B45-D8A8-42BA-89D5-891194FB4BF7}" destId="{8BBF3E74-4BAF-4CF6-B8B3-3513023E947B}" srcOrd="2" destOrd="0" presId="urn:microsoft.com/office/officeart/2008/layout/LinedList"/>
    <dgm:cxn modelId="{70842EE2-0C85-4D3F-BA26-581499C57CC4}" type="presParOf" srcId="{DD85AA2F-5E0F-4FF4-BEE1-FF770644FB58}" destId="{AF2BB60E-2D76-4614-865F-88F56459BC26}" srcOrd="5" destOrd="0" presId="urn:microsoft.com/office/officeart/2008/layout/LinedList"/>
    <dgm:cxn modelId="{30E3A066-D9CC-4AE9-8295-84B41C782CDE}" type="presParOf" srcId="{DD85AA2F-5E0F-4FF4-BEE1-FF770644FB58}" destId="{096CB8E1-248D-4840-9301-A921B25D6A7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B4B7400-DFD7-4966-AB4D-47FA302C6E74}"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CA28B3-0D2D-4932-A49A-F9544A6F784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BoP #; ECB</a:t>
          </a:r>
        </a:p>
      </dgm:t>
    </dgm:pt>
    <dgm:pt modelId="{5F6269B5-50F7-4605-B186-FD1510D17AE7}" type="parTrans" cxnId="{F6BA087C-8CAE-449E-A53F-CB85A3C74D2E}">
      <dgm:prSet/>
      <dgm:spPr/>
      <dgm:t>
        <a:bodyPr/>
        <a:lstStyle/>
        <a:p>
          <a:endParaRPr lang="en-US"/>
        </a:p>
      </dgm:t>
    </dgm:pt>
    <dgm:pt modelId="{8F5DC3B7-F9C2-4D44-9053-385B64D0D64A}" type="sibTrans" cxnId="{F6BA087C-8CAE-449E-A53F-CB85A3C74D2E}">
      <dgm:prSet/>
      <dgm:spPr/>
      <dgm:t>
        <a:bodyPr/>
        <a:lstStyle/>
        <a:p>
          <a:endParaRPr lang="en-US"/>
        </a:p>
      </dgm:t>
    </dgm:pt>
    <dgm:pt modelId="{2022AC2F-93E8-4968-84DE-82085E4197F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Gold Schemes</a:t>
          </a:r>
        </a:p>
      </dgm:t>
    </dgm:pt>
    <dgm:pt modelId="{578C66A7-EA59-439C-9119-9CBF4F58C800}" type="parTrans" cxnId="{68CC396F-43C8-4FAB-8D7F-A7635D8C06D7}">
      <dgm:prSet/>
      <dgm:spPr/>
      <dgm:t>
        <a:bodyPr/>
        <a:lstStyle/>
        <a:p>
          <a:endParaRPr lang="en-US"/>
        </a:p>
      </dgm:t>
    </dgm:pt>
    <dgm:pt modelId="{46C3934E-64DB-40F4-A4D3-5A06B9C16E49}" type="sibTrans" cxnId="{68CC396F-43C8-4FAB-8D7F-A7635D8C06D7}">
      <dgm:prSet/>
      <dgm:spPr/>
      <dgm:t>
        <a:bodyPr/>
        <a:lstStyle/>
        <a:p>
          <a:endParaRPr lang="en-US"/>
        </a:p>
      </dgm:t>
    </dgm:pt>
    <dgm:pt modelId="{273882B7-813A-4340-B6A6-1EEC32D919A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IMF Reforms</a:t>
          </a:r>
        </a:p>
      </dgm:t>
    </dgm:pt>
    <dgm:pt modelId="{25D2D31C-3D24-4FC3-9EF7-DD9F49F7E259}" type="parTrans" cxnId="{8DBAD14D-DA85-472F-88C3-023E97CF4229}">
      <dgm:prSet/>
      <dgm:spPr/>
      <dgm:t>
        <a:bodyPr/>
        <a:lstStyle/>
        <a:p>
          <a:endParaRPr lang="en-US"/>
        </a:p>
      </dgm:t>
    </dgm:pt>
    <dgm:pt modelId="{EE58F845-585A-4ED5-AA2C-11311A8E6DE5}" type="sibTrans" cxnId="{8DBAD14D-DA85-472F-88C3-023E97CF4229}">
      <dgm:prSet/>
      <dgm:spPr/>
      <dgm:t>
        <a:bodyPr/>
        <a:lstStyle/>
        <a:p>
          <a:endParaRPr lang="en-US"/>
        </a:p>
      </dgm:t>
    </dgm:pt>
    <dgm:pt modelId="{07823F49-C7B8-46D4-B605-5ACEBEF88D4C}">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WTO Nairobi</a:t>
          </a:r>
        </a:p>
      </dgm:t>
    </dgm:pt>
    <dgm:pt modelId="{0311D1E2-EB97-4199-AECA-BC94035C7CCA}" type="parTrans" cxnId="{1E270A90-5EBC-42CC-BB1B-519C172640EE}">
      <dgm:prSet/>
      <dgm:spPr/>
      <dgm:t>
        <a:bodyPr/>
        <a:lstStyle/>
        <a:p>
          <a:endParaRPr lang="en-US"/>
        </a:p>
      </dgm:t>
    </dgm:pt>
    <dgm:pt modelId="{71C98758-B769-4256-8587-888EB04D61EF}" type="sibTrans" cxnId="{1E270A90-5EBC-42CC-BB1B-519C172640EE}">
      <dgm:prSet/>
      <dgm:spPr/>
      <dgm:t>
        <a:bodyPr/>
        <a:lstStyle/>
        <a:p>
          <a:endParaRPr lang="en-US"/>
        </a:p>
      </dgm:t>
    </dgm:pt>
    <dgm:pt modelId="{F8424A66-08B9-4328-AE39-F456F931716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Mauritius DTAA</a:t>
          </a:r>
        </a:p>
      </dgm:t>
    </dgm:pt>
    <dgm:pt modelId="{3069EDDA-6586-43A3-B75A-44726E0478EA}" type="parTrans" cxnId="{FB58A1D5-2605-49DB-AB1F-CD2AAE66BCDA}">
      <dgm:prSet/>
      <dgm:spPr/>
      <dgm:t>
        <a:bodyPr/>
        <a:lstStyle/>
        <a:p>
          <a:endParaRPr lang="en-US"/>
        </a:p>
      </dgm:t>
    </dgm:pt>
    <dgm:pt modelId="{9E10A5AA-E1B1-403F-A0B6-4F18938919D2}" type="sibTrans" cxnId="{FB58A1D5-2605-49DB-AB1F-CD2AAE66BCDA}">
      <dgm:prSet/>
      <dgm:spPr/>
      <dgm:t>
        <a:bodyPr/>
        <a:lstStyle/>
        <a:p>
          <a:endParaRPr lang="en-US"/>
        </a:p>
      </dgm:t>
    </dgm:pt>
    <dgm:pt modelId="{1F4641A2-6DBE-4ABD-8628-8C9825D39058}">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E-Commerce</a:t>
          </a:r>
        </a:p>
      </dgm:t>
    </dgm:pt>
    <dgm:pt modelId="{2EFD391A-CAF4-43AA-92FF-B1964BDB320C}" type="parTrans" cxnId="{B1907EDC-5DE2-4852-98D2-ABCDAEAEAC9C}">
      <dgm:prSet/>
      <dgm:spPr/>
      <dgm:t>
        <a:bodyPr/>
        <a:lstStyle/>
        <a:p>
          <a:endParaRPr lang="en-US"/>
        </a:p>
      </dgm:t>
    </dgm:pt>
    <dgm:pt modelId="{AEB41F1D-4AD3-430E-9A51-23400A479A5B}" type="sibTrans" cxnId="{B1907EDC-5DE2-4852-98D2-ABCDAEAEAC9C}">
      <dgm:prSet/>
      <dgm:spPr/>
      <dgm:t>
        <a:bodyPr/>
        <a:lstStyle/>
        <a:p>
          <a:endParaRPr lang="en-US"/>
        </a:p>
      </dgm:t>
    </dgm:pt>
    <dgm:pt modelId="{383438D9-3FDD-4677-8DAE-56DEC0D6238C}" type="pres">
      <dgm:prSet presAssocID="{4B4B7400-DFD7-4966-AB4D-47FA302C6E74}" presName="Name0" presStyleCnt="0">
        <dgm:presLayoutVars>
          <dgm:dir/>
          <dgm:resizeHandles val="exact"/>
        </dgm:presLayoutVars>
      </dgm:prSet>
      <dgm:spPr/>
    </dgm:pt>
    <dgm:pt modelId="{BE68A7D7-864C-4A19-BA45-C1A9057BAA5C}" type="pres">
      <dgm:prSet presAssocID="{F4CA28B3-0D2D-4932-A49A-F9544A6F7844}" presName="composite" presStyleCnt="0"/>
      <dgm:spPr/>
    </dgm:pt>
    <dgm:pt modelId="{97E6A84B-8E25-41CD-9850-FD86272F1725}" type="pres">
      <dgm:prSet presAssocID="{F4CA28B3-0D2D-4932-A49A-F9544A6F7844}" presName="rect1" presStyleLbl="bgShp" presStyleIdx="0" presStyleCnt="6"/>
      <dgm:spPr>
        <a:blipFill rotWithShape="1">
          <a:blip xmlns:r="http://schemas.openxmlformats.org/officeDocument/2006/relationships" r:embed="rId1"/>
          <a:stretch>
            <a:fillRect/>
          </a:stretch>
        </a:blipFill>
      </dgm:spPr>
    </dgm:pt>
    <dgm:pt modelId="{F828D516-ACC8-4B1A-9078-7C5A0A3C8731}" type="pres">
      <dgm:prSet presAssocID="{F4CA28B3-0D2D-4932-A49A-F9544A6F7844}" presName="rect2" presStyleLbl="trBgShp" presStyleIdx="0" presStyleCnt="6">
        <dgm:presLayoutVars>
          <dgm:bulletEnabled val="1"/>
        </dgm:presLayoutVars>
      </dgm:prSet>
      <dgm:spPr/>
    </dgm:pt>
    <dgm:pt modelId="{518D078E-0113-4D7D-B6E4-7A4D6430E7EA}" type="pres">
      <dgm:prSet presAssocID="{8F5DC3B7-F9C2-4D44-9053-385B64D0D64A}" presName="sibTrans" presStyleCnt="0"/>
      <dgm:spPr/>
    </dgm:pt>
    <dgm:pt modelId="{39C47126-B3F6-4128-B475-5625E00A234E}" type="pres">
      <dgm:prSet presAssocID="{2022AC2F-93E8-4968-84DE-82085E4197F4}" presName="composite" presStyleCnt="0"/>
      <dgm:spPr/>
    </dgm:pt>
    <dgm:pt modelId="{F72EB10F-7F8B-456F-B802-EBC46AF5502E}" type="pres">
      <dgm:prSet presAssocID="{2022AC2F-93E8-4968-84DE-82085E4197F4}" presName="rect1" presStyleLbl="bgShp" presStyleIdx="1" presStyleCnt="6"/>
      <dgm:spPr>
        <a:blipFill rotWithShape="1">
          <a:blip xmlns:r="http://schemas.openxmlformats.org/officeDocument/2006/relationships" r:embed="rId2"/>
          <a:stretch>
            <a:fillRect/>
          </a:stretch>
        </a:blipFill>
      </dgm:spPr>
    </dgm:pt>
    <dgm:pt modelId="{74526B74-4845-467F-B2FC-DCFAA06302E4}" type="pres">
      <dgm:prSet presAssocID="{2022AC2F-93E8-4968-84DE-82085E4197F4}" presName="rect2" presStyleLbl="trBgShp" presStyleIdx="1" presStyleCnt="6">
        <dgm:presLayoutVars>
          <dgm:bulletEnabled val="1"/>
        </dgm:presLayoutVars>
      </dgm:prSet>
      <dgm:spPr/>
    </dgm:pt>
    <dgm:pt modelId="{27147F2E-AEBE-4CCC-8FEC-5EFFC93CE946}" type="pres">
      <dgm:prSet presAssocID="{46C3934E-64DB-40F4-A4D3-5A06B9C16E49}" presName="sibTrans" presStyleCnt="0"/>
      <dgm:spPr/>
    </dgm:pt>
    <dgm:pt modelId="{2584F347-6F02-46C9-92D6-C1BD9E36179B}" type="pres">
      <dgm:prSet presAssocID="{F8424A66-08B9-4328-AE39-F456F931716A}" presName="composite" presStyleCnt="0"/>
      <dgm:spPr/>
    </dgm:pt>
    <dgm:pt modelId="{9F8747FE-E35D-4BD9-911D-6C37FBE69B9B}" type="pres">
      <dgm:prSet presAssocID="{F8424A66-08B9-4328-AE39-F456F931716A}" presName="rect1" presStyleLbl="bgShp" presStyleIdx="2" presStyleCnt="6"/>
      <dgm:spPr>
        <a:blipFill rotWithShape="1">
          <a:blip xmlns:r="http://schemas.openxmlformats.org/officeDocument/2006/relationships" r:embed="rId3"/>
          <a:stretch>
            <a:fillRect/>
          </a:stretch>
        </a:blipFill>
      </dgm:spPr>
    </dgm:pt>
    <dgm:pt modelId="{711BB1EE-5FB5-42F2-822A-D8394ECAE21E}" type="pres">
      <dgm:prSet presAssocID="{F8424A66-08B9-4328-AE39-F456F931716A}" presName="rect2" presStyleLbl="trBgShp" presStyleIdx="2" presStyleCnt="6">
        <dgm:presLayoutVars>
          <dgm:bulletEnabled val="1"/>
        </dgm:presLayoutVars>
      </dgm:prSet>
      <dgm:spPr/>
    </dgm:pt>
    <dgm:pt modelId="{3BFDAA5A-0DC7-4542-BE1A-690C65F82B83}" type="pres">
      <dgm:prSet presAssocID="{9E10A5AA-E1B1-403F-A0B6-4F18938919D2}" presName="sibTrans" presStyleCnt="0"/>
      <dgm:spPr/>
    </dgm:pt>
    <dgm:pt modelId="{FC38E37D-A099-491E-8022-52D993AF4D22}" type="pres">
      <dgm:prSet presAssocID="{1F4641A2-6DBE-4ABD-8628-8C9825D39058}" presName="composite" presStyleCnt="0"/>
      <dgm:spPr/>
    </dgm:pt>
    <dgm:pt modelId="{4A1B3F21-7A6B-4284-B54E-AB3C87ADAE2C}" type="pres">
      <dgm:prSet presAssocID="{1F4641A2-6DBE-4ABD-8628-8C9825D39058}" presName="rect1" presStyleLbl="bgShp" presStyleIdx="3" presStyleCnt="6"/>
      <dgm:spPr>
        <a:blipFill rotWithShape="1">
          <a:blip xmlns:r="http://schemas.openxmlformats.org/officeDocument/2006/relationships" r:embed="rId4"/>
          <a:stretch>
            <a:fillRect/>
          </a:stretch>
        </a:blipFill>
      </dgm:spPr>
    </dgm:pt>
    <dgm:pt modelId="{603BFD22-0D88-4E45-8232-E4A0CAB04C4A}" type="pres">
      <dgm:prSet presAssocID="{1F4641A2-6DBE-4ABD-8628-8C9825D39058}" presName="rect2" presStyleLbl="trBgShp" presStyleIdx="3" presStyleCnt="6">
        <dgm:presLayoutVars>
          <dgm:bulletEnabled val="1"/>
        </dgm:presLayoutVars>
      </dgm:prSet>
      <dgm:spPr/>
    </dgm:pt>
    <dgm:pt modelId="{AE0E4754-568F-456C-9B6F-E057745AF9C7}" type="pres">
      <dgm:prSet presAssocID="{AEB41F1D-4AD3-430E-9A51-23400A479A5B}" presName="sibTrans" presStyleCnt="0"/>
      <dgm:spPr/>
    </dgm:pt>
    <dgm:pt modelId="{5A07A132-2D2B-4630-B3A3-846BA3877637}" type="pres">
      <dgm:prSet presAssocID="{273882B7-813A-4340-B6A6-1EEC32D919AA}" presName="composite" presStyleCnt="0"/>
      <dgm:spPr/>
    </dgm:pt>
    <dgm:pt modelId="{2BD6E712-BCFC-4968-A08D-562656743B6F}" type="pres">
      <dgm:prSet presAssocID="{273882B7-813A-4340-B6A6-1EEC32D919AA}" presName="rect1" presStyleLbl="bgShp" presStyleIdx="4" presStyleCnt="6"/>
      <dgm:spPr>
        <a:blipFill rotWithShape="1">
          <a:blip xmlns:r="http://schemas.openxmlformats.org/officeDocument/2006/relationships" r:embed="rId5"/>
          <a:stretch>
            <a:fillRect/>
          </a:stretch>
        </a:blipFill>
      </dgm:spPr>
    </dgm:pt>
    <dgm:pt modelId="{2CB2C7DA-4297-426E-BA3F-971B9C3C3A86}" type="pres">
      <dgm:prSet presAssocID="{273882B7-813A-4340-B6A6-1EEC32D919AA}" presName="rect2" presStyleLbl="trBgShp" presStyleIdx="4" presStyleCnt="6">
        <dgm:presLayoutVars>
          <dgm:bulletEnabled val="1"/>
        </dgm:presLayoutVars>
      </dgm:prSet>
      <dgm:spPr/>
    </dgm:pt>
    <dgm:pt modelId="{570A5454-F1C1-4894-9F0C-3188999E2E82}" type="pres">
      <dgm:prSet presAssocID="{EE58F845-585A-4ED5-AA2C-11311A8E6DE5}" presName="sibTrans" presStyleCnt="0"/>
      <dgm:spPr/>
    </dgm:pt>
    <dgm:pt modelId="{EB782EEE-249A-49A0-89CF-A99482A682D2}" type="pres">
      <dgm:prSet presAssocID="{07823F49-C7B8-46D4-B605-5ACEBEF88D4C}" presName="composite" presStyleCnt="0"/>
      <dgm:spPr/>
    </dgm:pt>
    <dgm:pt modelId="{E3E91838-DB22-4EBA-A81B-9A2522CEA875}" type="pres">
      <dgm:prSet presAssocID="{07823F49-C7B8-46D4-B605-5ACEBEF88D4C}" presName="rect1" presStyleLbl="bgShp" presStyleIdx="5" presStyleCnt="6"/>
      <dgm:spPr>
        <a:blipFill rotWithShape="1">
          <a:blip xmlns:r="http://schemas.openxmlformats.org/officeDocument/2006/relationships" r:embed="rId6"/>
          <a:stretch>
            <a:fillRect/>
          </a:stretch>
        </a:blipFill>
      </dgm:spPr>
    </dgm:pt>
    <dgm:pt modelId="{33B5F2EC-33F7-42F2-84E5-A0F8AEF396CD}" type="pres">
      <dgm:prSet presAssocID="{07823F49-C7B8-46D4-B605-5ACEBEF88D4C}" presName="rect2" presStyleLbl="trBgShp" presStyleIdx="5" presStyleCnt="6">
        <dgm:presLayoutVars>
          <dgm:bulletEnabled val="1"/>
        </dgm:presLayoutVars>
      </dgm:prSet>
      <dgm:spPr/>
    </dgm:pt>
  </dgm:ptLst>
  <dgm:cxnLst>
    <dgm:cxn modelId="{F6BA087C-8CAE-449E-A53F-CB85A3C74D2E}" srcId="{4B4B7400-DFD7-4966-AB4D-47FA302C6E74}" destId="{F4CA28B3-0D2D-4932-A49A-F9544A6F7844}" srcOrd="0" destOrd="0" parTransId="{5F6269B5-50F7-4605-B186-FD1510D17AE7}" sibTransId="{8F5DC3B7-F9C2-4D44-9053-385B64D0D64A}"/>
    <dgm:cxn modelId="{8DBAD14D-DA85-472F-88C3-023E97CF4229}" srcId="{4B4B7400-DFD7-4966-AB4D-47FA302C6E74}" destId="{273882B7-813A-4340-B6A6-1EEC32D919AA}" srcOrd="4" destOrd="0" parTransId="{25D2D31C-3D24-4FC3-9EF7-DD9F49F7E259}" sibTransId="{EE58F845-585A-4ED5-AA2C-11311A8E6DE5}"/>
    <dgm:cxn modelId="{2E821B28-D58F-485B-8439-E09A5A00E0E4}" type="presOf" srcId="{1F4641A2-6DBE-4ABD-8628-8C9825D39058}" destId="{603BFD22-0D88-4E45-8232-E4A0CAB04C4A}" srcOrd="0" destOrd="0" presId="urn:microsoft.com/office/officeart/2008/layout/BendingPictureSemiTransparentText"/>
    <dgm:cxn modelId="{26763452-29EB-42B4-94DF-0900A2CE2242}" type="presOf" srcId="{07823F49-C7B8-46D4-B605-5ACEBEF88D4C}" destId="{33B5F2EC-33F7-42F2-84E5-A0F8AEF396CD}" srcOrd="0" destOrd="0" presId="urn:microsoft.com/office/officeart/2008/layout/BendingPictureSemiTransparentText"/>
    <dgm:cxn modelId="{C2DD3263-0C63-4D81-AAED-78254E070EED}" type="presOf" srcId="{273882B7-813A-4340-B6A6-1EEC32D919AA}" destId="{2CB2C7DA-4297-426E-BA3F-971B9C3C3A86}" srcOrd="0" destOrd="0" presId="urn:microsoft.com/office/officeart/2008/layout/BendingPictureSemiTransparentText"/>
    <dgm:cxn modelId="{68CC396F-43C8-4FAB-8D7F-A7635D8C06D7}" srcId="{4B4B7400-DFD7-4966-AB4D-47FA302C6E74}" destId="{2022AC2F-93E8-4968-84DE-82085E4197F4}" srcOrd="1" destOrd="0" parTransId="{578C66A7-EA59-439C-9119-9CBF4F58C800}" sibTransId="{46C3934E-64DB-40F4-A4D3-5A06B9C16E49}"/>
    <dgm:cxn modelId="{34EA602D-3DAF-4B84-B8D8-1D0E35CFC7A9}" type="presOf" srcId="{2022AC2F-93E8-4968-84DE-82085E4197F4}" destId="{74526B74-4845-467F-B2FC-DCFAA06302E4}" srcOrd="0" destOrd="0" presId="urn:microsoft.com/office/officeart/2008/layout/BendingPictureSemiTransparentText"/>
    <dgm:cxn modelId="{B1907EDC-5DE2-4852-98D2-ABCDAEAEAC9C}" srcId="{4B4B7400-DFD7-4966-AB4D-47FA302C6E74}" destId="{1F4641A2-6DBE-4ABD-8628-8C9825D39058}" srcOrd="3" destOrd="0" parTransId="{2EFD391A-CAF4-43AA-92FF-B1964BDB320C}" sibTransId="{AEB41F1D-4AD3-430E-9A51-23400A479A5B}"/>
    <dgm:cxn modelId="{2DD850CE-F3BA-4484-BCA8-B53841D849B2}" type="presOf" srcId="{4B4B7400-DFD7-4966-AB4D-47FA302C6E74}" destId="{383438D9-3FDD-4677-8DAE-56DEC0D6238C}" srcOrd="0" destOrd="0" presId="urn:microsoft.com/office/officeart/2008/layout/BendingPictureSemiTransparentText"/>
    <dgm:cxn modelId="{1E270A90-5EBC-42CC-BB1B-519C172640EE}" srcId="{4B4B7400-DFD7-4966-AB4D-47FA302C6E74}" destId="{07823F49-C7B8-46D4-B605-5ACEBEF88D4C}" srcOrd="5" destOrd="0" parTransId="{0311D1E2-EB97-4199-AECA-BC94035C7CCA}" sibTransId="{71C98758-B769-4256-8587-888EB04D61EF}"/>
    <dgm:cxn modelId="{FB58A1D5-2605-49DB-AB1F-CD2AAE66BCDA}" srcId="{4B4B7400-DFD7-4966-AB4D-47FA302C6E74}" destId="{F8424A66-08B9-4328-AE39-F456F931716A}" srcOrd="2" destOrd="0" parTransId="{3069EDDA-6586-43A3-B75A-44726E0478EA}" sibTransId="{9E10A5AA-E1B1-403F-A0B6-4F18938919D2}"/>
    <dgm:cxn modelId="{95E7ACDF-53FB-42D9-81C2-E12D62482860}" type="presOf" srcId="{F8424A66-08B9-4328-AE39-F456F931716A}" destId="{711BB1EE-5FB5-42F2-822A-D8394ECAE21E}" srcOrd="0" destOrd="0" presId="urn:microsoft.com/office/officeart/2008/layout/BendingPictureSemiTransparentText"/>
    <dgm:cxn modelId="{B44AA22F-548F-4BD7-A245-79729E1595E3}" type="presOf" srcId="{F4CA28B3-0D2D-4932-A49A-F9544A6F7844}" destId="{F828D516-ACC8-4B1A-9078-7C5A0A3C8731}" srcOrd="0" destOrd="0" presId="urn:microsoft.com/office/officeart/2008/layout/BendingPictureSemiTransparentText"/>
    <dgm:cxn modelId="{1C39E3A4-6A8D-44CA-8C7E-82DF6F3EBEC1}" type="presParOf" srcId="{383438D9-3FDD-4677-8DAE-56DEC0D6238C}" destId="{BE68A7D7-864C-4A19-BA45-C1A9057BAA5C}" srcOrd="0" destOrd="0" presId="urn:microsoft.com/office/officeart/2008/layout/BendingPictureSemiTransparentText"/>
    <dgm:cxn modelId="{CFDAA9FD-3FD7-4C62-B17E-1CE5FC5C6E29}" type="presParOf" srcId="{BE68A7D7-864C-4A19-BA45-C1A9057BAA5C}" destId="{97E6A84B-8E25-41CD-9850-FD86272F1725}" srcOrd="0" destOrd="0" presId="urn:microsoft.com/office/officeart/2008/layout/BendingPictureSemiTransparentText"/>
    <dgm:cxn modelId="{A2F23216-0248-4B41-9033-54C9199A18D0}" type="presParOf" srcId="{BE68A7D7-864C-4A19-BA45-C1A9057BAA5C}" destId="{F828D516-ACC8-4B1A-9078-7C5A0A3C8731}" srcOrd="1" destOrd="0" presId="urn:microsoft.com/office/officeart/2008/layout/BendingPictureSemiTransparentText"/>
    <dgm:cxn modelId="{8A02AA1A-0DE8-457F-8871-B413B9FDD7B0}" type="presParOf" srcId="{383438D9-3FDD-4677-8DAE-56DEC0D6238C}" destId="{518D078E-0113-4D7D-B6E4-7A4D6430E7EA}" srcOrd="1" destOrd="0" presId="urn:microsoft.com/office/officeart/2008/layout/BendingPictureSemiTransparentText"/>
    <dgm:cxn modelId="{5FD30771-9E1B-4F73-A032-A87E8F895AB5}" type="presParOf" srcId="{383438D9-3FDD-4677-8DAE-56DEC0D6238C}" destId="{39C47126-B3F6-4128-B475-5625E00A234E}" srcOrd="2" destOrd="0" presId="urn:microsoft.com/office/officeart/2008/layout/BendingPictureSemiTransparentText"/>
    <dgm:cxn modelId="{6151F9D7-4E48-4580-A1D5-B0BC46310D8C}" type="presParOf" srcId="{39C47126-B3F6-4128-B475-5625E00A234E}" destId="{F72EB10F-7F8B-456F-B802-EBC46AF5502E}" srcOrd="0" destOrd="0" presId="urn:microsoft.com/office/officeart/2008/layout/BendingPictureSemiTransparentText"/>
    <dgm:cxn modelId="{96C2CEFE-FB38-4DFB-82D9-EB0B920687EB}" type="presParOf" srcId="{39C47126-B3F6-4128-B475-5625E00A234E}" destId="{74526B74-4845-467F-B2FC-DCFAA06302E4}" srcOrd="1" destOrd="0" presId="urn:microsoft.com/office/officeart/2008/layout/BendingPictureSemiTransparentText"/>
    <dgm:cxn modelId="{BE3FD413-AEF8-425A-9F21-508758BD3429}" type="presParOf" srcId="{383438D9-3FDD-4677-8DAE-56DEC0D6238C}" destId="{27147F2E-AEBE-4CCC-8FEC-5EFFC93CE946}" srcOrd="3" destOrd="0" presId="urn:microsoft.com/office/officeart/2008/layout/BendingPictureSemiTransparentText"/>
    <dgm:cxn modelId="{8946DA1B-366C-4F2E-B0D9-C257A35661E3}" type="presParOf" srcId="{383438D9-3FDD-4677-8DAE-56DEC0D6238C}" destId="{2584F347-6F02-46C9-92D6-C1BD9E36179B}" srcOrd="4" destOrd="0" presId="urn:microsoft.com/office/officeart/2008/layout/BendingPictureSemiTransparentText"/>
    <dgm:cxn modelId="{EB0FBD4B-83AC-4F27-B996-C76D978A4782}" type="presParOf" srcId="{2584F347-6F02-46C9-92D6-C1BD9E36179B}" destId="{9F8747FE-E35D-4BD9-911D-6C37FBE69B9B}" srcOrd="0" destOrd="0" presId="urn:microsoft.com/office/officeart/2008/layout/BendingPictureSemiTransparentText"/>
    <dgm:cxn modelId="{69A7EBD6-2535-4113-AB27-97D66FD4FD74}" type="presParOf" srcId="{2584F347-6F02-46C9-92D6-C1BD9E36179B}" destId="{711BB1EE-5FB5-42F2-822A-D8394ECAE21E}" srcOrd="1" destOrd="0" presId="urn:microsoft.com/office/officeart/2008/layout/BendingPictureSemiTransparentText"/>
    <dgm:cxn modelId="{B5FBAC5E-C3C2-4B5F-860B-84F5E597DAC2}" type="presParOf" srcId="{383438D9-3FDD-4677-8DAE-56DEC0D6238C}" destId="{3BFDAA5A-0DC7-4542-BE1A-690C65F82B83}" srcOrd="5" destOrd="0" presId="urn:microsoft.com/office/officeart/2008/layout/BendingPictureSemiTransparentText"/>
    <dgm:cxn modelId="{C8DE670D-1635-4CCA-9FAC-BC44AF104170}" type="presParOf" srcId="{383438D9-3FDD-4677-8DAE-56DEC0D6238C}" destId="{FC38E37D-A099-491E-8022-52D993AF4D22}" srcOrd="6" destOrd="0" presId="urn:microsoft.com/office/officeart/2008/layout/BendingPictureSemiTransparentText"/>
    <dgm:cxn modelId="{EFFB74C0-C899-445B-AFB9-10D5E71D015F}" type="presParOf" srcId="{FC38E37D-A099-491E-8022-52D993AF4D22}" destId="{4A1B3F21-7A6B-4284-B54E-AB3C87ADAE2C}" srcOrd="0" destOrd="0" presId="urn:microsoft.com/office/officeart/2008/layout/BendingPictureSemiTransparentText"/>
    <dgm:cxn modelId="{44AEB8E0-4666-4E97-A6DA-6EDD04BFA620}" type="presParOf" srcId="{FC38E37D-A099-491E-8022-52D993AF4D22}" destId="{603BFD22-0D88-4E45-8232-E4A0CAB04C4A}" srcOrd="1" destOrd="0" presId="urn:microsoft.com/office/officeart/2008/layout/BendingPictureSemiTransparentText"/>
    <dgm:cxn modelId="{8C7543A1-7DA2-458B-9DDB-8B856E09BDA1}" type="presParOf" srcId="{383438D9-3FDD-4677-8DAE-56DEC0D6238C}" destId="{AE0E4754-568F-456C-9B6F-E057745AF9C7}" srcOrd="7" destOrd="0" presId="urn:microsoft.com/office/officeart/2008/layout/BendingPictureSemiTransparentText"/>
    <dgm:cxn modelId="{8BDA5811-D286-4A73-9C2D-30F16DB6181B}" type="presParOf" srcId="{383438D9-3FDD-4677-8DAE-56DEC0D6238C}" destId="{5A07A132-2D2B-4630-B3A3-846BA3877637}" srcOrd="8" destOrd="0" presId="urn:microsoft.com/office/officeart/2008/layout/BendingPictureSemiTransparentText"/>
    <dgm:cxn modelId="{07F358B2-1D43-442D-BA5C-922BC91C1AFE}" type="presParOf" srcId="{5A07A132-2D2B-4630-B3A3-846BA3877637}" destId="{2BD6E712-BCFC-4968-A08D-562656743B6F}" srcOrd="0" destOrd="0" presId="urn:microsoft.com/office/officeart/2008/layout/BendingPictureSemiTransparentText"/>
    <dgm:cxn modelId="{B40F135A-EBE1-44B5-9EA5-626389C517A2}" type="presParOf" srcId="{5A07A132-2D2B-4630-B3A3-846BA3877637}" destId="{2CB2C7DA-4297-426E-BA3F-971B9C3C3A86}" srcOrd="1" destOrd="0" presId="urn:microsoft.com/office/officeart/2008/layout/BendingPictureSemiTransparentText"/>
    <dgm:cxn modelId="{E002CD13-35ED-44BE-883F-B4079CE545A1}" type="presParOf" srcId="{383438D9-3FDD-4677-8DAE-56DEC0D6238C}" destId="{570A5454-F1C1-4894-9F0C-3188999E2E82}" srcOrd="9" destOrd="0" presId="urn:microsoft.com/office/officeart/2008/layout/BendingPictureSemiTransparentText"/>
    <dgm:cxn modelId="{DF27C183-31F3-4F26-A4F3-B1FFD1306558}" type="presParOf" srcId="{383438D9-3FDD-4677-8DAE-56DEC0D6238C}" destId="{EB782EEE-249A-49A0-89CF-A99482A682D2}" srcOrd="10" destOrd="0" presId="urn:microsoft.com/office/officeart/2008/layout/BendingPictureSemiTransparentText"/>
    <dgm:cxn modelId="{481C38CE-86C0-4C60-A64F-8B2C5CDB7144}" type="presParOf" srcId="{EB782EEE-249A-49A0-89CF-A99482A682D2}" destId="{E3E91838-DB22-4EBA-A81B-9A2522CEA875}" srcOrd="0" destOrd="0" presId="urn:microsoft.com/office/officeart/2008/layout/BendingPictureSemiTransparentText"/>
    <dgm:cxn modelId="{576F4DBF-F51D-4155-950E-D886B9B9AF96}" type="presParOf" srcId="{EB782EEE-249A-49A0-89CF-A99482A682D2}" destId="{33B5F2EC-33F7-42F2-84E5-A0F8AEF396CD}"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4B7400-DFD7-4966-AB4D-47FA302C6E74}"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CA28B3-0D2D-4932-A49A-F9544A6F784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BoP #; ECB</a:t>
          </a:r>
        </a:p>
      </dgm:t>
    </dgm:pt>
    <dgm:pt modelId="{5F6269B5-50F7-4605-B186-FD1510D17AE7}" type="parTrans" cxnId="{F6BA087C-8CAE-449E-A53F-CB85A3C74D2E}">
      <dgm:prSet/>
      <dgm:spPr/>
      <dgm:t>
        <a:bodyPr/>
        <a:lstStyle/>
        <a:p>
          <a:endParaRPr lang="en-US"/>
        </a:p>
      </dgm:t>
    </dgm:pt>
    <dgm:pt modelId="{8F5DC3B7-F9C2-4D44-9053-385B64D0D64A}" type="sibTrans" cxnId="{F6BA087C-8CAE-449E-A53F-CB85A3C74D2E}">
      <dgm:prSet/>
      <dgm:spPr/>
      <dgm:t>
        <a:bodyPr/>
        <a:lstStyle/>
        <a:p>
          <a:endParaRPr lang="en-US"/>
        </a:p>
      </dgm:t>
    </dgm:pt>
    <dgm:pt modelId="{2022AC2F-93E8-4968-84DE-82085E4197F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Gold Schemes</a:t>
          </a:r>
        </a:p>
      </dgm:t>
    </dgm:pt>
    <dgm:pt modelId="{578C66A7-EA59-439C-9119-9CBF4F58C800}" type="parTrans" cxnId="{68CC396F-43C8-4FAB-8D7F-A7635D8C06D7}">
      <dgm:prSet/>
      <dgm:spPr/>
      <dgm:t>
        <a:bodyPr/>
        <a:lstStyle/>
        <a:p>
          <a:endParaRPr lang="en-US"/>
        </a:p>
      </dgm:t>
    </dgm:pt>
    <dgm:pt modelId="{46C3934E-64DB-40F4-A4D3-5A06B9C16E49}" type="sibTrans" cxnId="{68CC396F-43C8-4FAB-8D7F-A7635D8C06D7}">
      <dgm:prSet/>
      <dgm:spPr/>
      <dgm:t>
        <a:bodyPr/>
        <a:lstStyle/>
        <a:p>
          <a:endParaRPr lang="en-US"/>
        </a:p>
      </dgm:t>
    </dgm:pt>
    <dgm:pt modelId="{273882B7-813A-4340-B6A6-1EEC32D919A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IMF Reforms</a:t>
          </a:r>
        </a:p>
      </dgm:t>
    </dgm:pt>
    <dgm:pt modelId="{25D2D31C-3D24-4FC3-9EF7-DD9F49F7E259}" type="parTrans" cxnId="{8DBAD14D-DA85-472F-88C3-023E97CF4229}">
      <dgm:prSet/>
      <dgm:spPr/>
      <dgm:t>
        <a:bodyPr/>
        <a:lstStyle/>
        <a:p>
          <a:endParaRPr lang="en-US"/>
        </a:p>
      </dgm:t>
    </dgm:pt>
    <dgm:pt modelId="{EE58F845-585A-4ED5-AA2C-11311A8E6DE5}" type="sibTrans" cxnId="{8DBAD14D-DA85-472F-88C3-023E97CF4229}">
      <dgm:prSet/>
      <dgm:spPr/>
      <dgm:t>
        <a:bodyPr/>
        <a:lstStyle/>
        <a:p>
          <a:endParaRPr lang="en-US"/>
        </a:p>
      </dgm:t>
    </dgm:pt>
    <dgm:pt modelId="{07823F49-C7B8-46D4-B605-5ACEBEF88D4C}">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WTO Nairobi</a:t>
          </a:r>
        </a:p>
      </dgm:t>
    </dgm:pt>
    <dgm:pt modelId="{0311D1E2-EB97-4199-AECA-BC94035C7CCA}" type="parTrans" cxnId="{1E270A90-5EBC-42CC-BB1B-519C172640EE}">
      <dgm:prSet/>
      <dgm:spPr/>
      <dgm:t>
        <a:bodyPr/>
        <a:lstStyle/>
        <a:p>
          <a:endParaRPr lang="en-US"/>
        </a:p>
      </dgm:t>
    </dgm:pt>
    <dgm:pt modelId="{71C98758-B769-4256-8587-888EB04D61EF}" type="sibTrans" cxnId="{1E270A90-5EBC-42CC-BB1B-519C172640EE}">
      <dgm:prSet/>
      <dgm:spPr/>
      <dgm:t>
        <a:bodyPr/>
        <a:lstStyle/>
        <a:p>
          <a:endParaRPr lang="en-US"/>
        </a:p>
      </dgm:t>
    </dgm:pt>
    <dgm:pt modelId="{F8424A66-08B9-4328-AE39-F456F931716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Mauritius DTAA</a:t>
          </a:r>
        </a:p>
      </dgm:t>
    </dgm:pt>
    <dgm:pt modelId="{3069EDDA-6586-43A3-B75A-44726E0478EA}" type="parTrans" cxnId="{FB58A1D5-2605-49DB-AB1F-CD2AAE66BCDA}">
      <dgm:prSet/>
      <dgm:spPr/>
      <dgm:t>
        <a:bodyPr/>
        <a:lstStyle/>
        <a:p>
          <a:endParaRPr lang="en-US"/>
        </a:p>
      </dgm:t>
    </dgm:pt>
    <dgm:pt modelId="{9E10A5AA-E1B1-403F-A0B6-4F18938919D2}" type="sibTrans" cxnId="{FB58A1D5-2605-49DB-AB1F-CD2AAE66BCDA}">
      <dgm:prSet/>
      <dgm:spPr/>
      <dgm:t>
        <a:bodyPr/>
        <a:lstStyle/>
        <a:p>
          <a:endParaRPr lang="en-US"/>
        </a:p>
      </dgm:t>
    </dgm:pt>
    <dgm:pt modelId="{1F4641A2-6DBE-4ABD-8628-8C9825D39058}">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E-Commerce</a:t>
          </a:r>
        </a:p>
      </dgm:t>
    </dgm:pt>
    <dgm:pt modelId="{2EFD391A-CAF4-43AA-92FF-B1964BDB320C}" type="parTrans" cxnId="{B1907EDC-5DE2-4852-98D2-ABCDAEAEAC9C}">
      <dgm:prSet/>
      <dgm:spPr/>
      <dgm:t>
        <a:bodyPr/>
        <a:lstStyle/>
        <a:p>
          <a:endParaRPr lang="en-US"/>
        </a:p>
      </dgm:t>
    </dgm:pt>
    <dgm:pt modelId="{AEB41F1D-4AD3-430E-9A51-23400A479A5B}" type="sibTrans" cxnId="{B1907EDC-5DE2-4852-98D2-ABCDAEAEAC9C}">
      <dgm:prSet/>
      <dgm:spPr/>
      <dgm:t>
        <a:bodyPr/>
        <a:lstStyle/>
        <a:p>
          <a:endParaRPr lang="en-US"/>
        </a:p>
      </dgm:t>
    </dgm:pt>
    <dgm:pt modelId="{383438D9-3FDD-4677-8DAE-56DEC0D6238C}" type="pres">
      <dgm:prSet presAssocID="{4B4B7400-DFD7-4966-AB4D-47FA302C6E74}" presName="Name0" presStyleCnt="0">
        <dgm:presLayoutVars>
          <dgm:dir/>
          <dgm:resizeHandles val="exact"/>
        </dgm:presLayoutVars>
      </dgm:prSet>
      <dgm:spPr/>
    </dgm:pt>
    <dgm:pt modelId="{BE68A7D7-864C-4A19-BA45-C1A9057BAA5C}" type="pres">
      <dgm:prSet presAssocID="{F4CA28B3-0D2D-4932-A49A-F9544A6F7844}" presName="composite" presStyleCnt="0"/>
      <dgm:spPr/>
    </dgm:pt>
    <dgm:pt modelId="{97E6A84B-8E25-41CD-9850-FD86272F1725}" type="pres">
      <dgm:prSet presAssocID="{F4CA28B3-0D2D-4932-A49A-F9544A6F7844}" presName="rect1" presStyleLbl="bgShp" presStyleIdx="0" presStyleCnt="6"/>
      <dgm:spPr>
        <a:blipFill rotWithShape="1">
          <a:blip xmlns:r="http://schemas.openxmlformats.org/officeDocument/2006/relationships" r:embed="rId1"/>
          <a:stretch>
            <a:fillRect/>
          </a:stretch>
        </a:blipFill>
      </dgm:spPr>
    </dgm:pt>
    <dgm:pt modelId="{F828D516-ACC8-4B1A-9078-7C5A0A3C8731}" type="pres">
      <dgm:prSet presAssocID="{F4CA28B3-0D2D-4932-A49A-F9544A6F7844}" presName="rect2" presStyleLbl="trBgShp" presStyleIdx="0" presStyleCnt="6">
        <dgm:presLayoutVars>
          <dgm:bulletEnabled val="1"/>
        </dgm:presLayoutVars>
      </dgm:prSet>
      <dgm:spPr/>
    </dgm:pt>
    <dgm:pt modelId="{518D078E-0113-4D7D-B6E4-7A4D6430E7EA}" type="pres">
      <dgm:prSet presAssocID="{8F5DC3B7-F9C2-4D44-9053-385B64D0D64A}" presName="sibTrans" presStyleCnt="0"/>
      <dgm:spPr/>
    </dgm:pt>
    <dgm:pt modelId="{39C47126-B3F6-4128-B475-5625E00A234E}" type="pres">
      <dgm:prSet presAssocID="{2022AC2F-93E8-4968-84DE-82085E4197F4}" presName="composite" presStyleCnt="0"/>
      <dgm:spPr/>
    </dgm:pt>
    <dgm:pt modelId="{F72EB10F-7F8B-456F-B802-EBC46AF5502E}" type="pres">
      <dgm:prSet presAssocID="{2022AC2F-93E8-4968-84DE-82085E4197F4}" presName="rect1" presStyleLbl="bgShp" presStyleIdx="1" presStyleCnt="6"/>
      <dgm:spPr>
        <a:blipFill rotWithShape="1">
          <a:blip xmlns:r="http://schemas.openxmlformats.org/officeDocument/2006/relationships" r:embed="rId2"/>
          <a:stretch>
            <a:fillRect/>
          </a:stretch>
        </a:blipFill>
      </dgm:spPr>
    </dgm:pt>
    <dgm:pt modelId="{74526B74-4845-467F-B2FC-DCFAA06302E4}" type="pres">
      <dgm:prSet presAssocID="{2022AC2F-93E8-4968-84DE-82085E4197F4}" presName="rect2" presStyleLbl="trBgShp" presStyleIdx="1" presStyleCnt="6">
        <dgm:presLayoutVars>
          <dgm:bulletEnabled val="1"/>
        </dgm:presLayoutVars>
      </dgm:prSet>
      <dgm:spPr/>
    </dgm:pt>
    <dgm:pt modelId="{27147F2E-AEBE-4CCC-8FEC-5EFFC93CE946}" type="pres">
      <dgm:prSet presAssocID="{46C3934E-64DB-40F4-A4D3-5A06B9C16E49}" presName="sibTrans" presStyleCnt="0"/>
      <dgm:spPr/>
    </dgm:pt>
    <dgm:pt modelId="{2584F347-6F02-46C9-92D6-C1BD9E36179B}" type="pres">
      <dgm:prSet presAssocID="{F8424A66-08B9-4328-AE39-F456F931716A}" presName="composite" presStyleCnt="0"/>
      <dgm:spPr/>
    </dgm:pt>
    <dgm:pt modelId="{9F8747FE-E35D-4BD9-911D-6C37FBE69B9B}" type="pres">
      <dgm:prSet presAssocID="{F8424A66-08B9-4328-AE39-F456F931716A}" presName="rect1" presStyleLbl="bgShp" presStyleIdx="2" presStyleCnt="6"/>
      <dgm:spPr>
        <a:blipFill rotWithShape="1">
          <a:blip xmlns:r="http://schemas.openxmlformats.org/officeDocument/2006/relationships" r:embed="rId3"/>
          <a:stretch>
            <a:fillRect/>
          </a:stretch>
        </a:blipFill>
      </dgm:spPr>
    </dgm:pt>
    <dgm:pt modelId="{711BB1EE-5FB5-42F2-822A-D8394ECAE21E}" type="pres">
      <dgm:prSet presAssocID="{F8424A66-08B9-4328-AE39-F456F931716A}" presName="rect2" presStyleLbl="trBgShp" presStyleIdx="2" presStyleCnt="6">
        <dgm:presLayoutVars>
          <dgm:bulletEnabled val="1"/>
        </dgm:presLayoutVars>
      </dgm:prSet>
      <dgm:spPr/>
    </dgm:pt>
    <dgm:pt modelId="{3BFDAA5A-0DC7-4542-BE1A-690C65F82B83}" type="pres">
      <dgm:prSet presAssocID="{9E10A5AA-E1B1-403F-A0B6-4F18938919D2}" presName="sibTrans" presStyleCnt="0"/>
      <dgm:spPr/>
    </dgm:pt>
    <dgm:pt modelId="{FC38E37D-A099-491E-8022-52D993AF4D22}" type="pres">
      <dgm:prSet presAssocID="{1F4641A2-6DBE-4ABD-8628-8C9825D39058}" presName="composite" presStyleCnt="0"/>
      <dgm:spPr/>
    </dgm:pt>
    <dgm:pt modelId="{4A1B3F21-7A6B-4284-B54E-AB3C87ADAE2C}" type="pres">
      <dgm:prSet presAssocID="{1F4641A2-6DBE-4ABD-8628-8C9825D39058}" presName="rect1" presStyleLbl="bgShp" presStyleIdx="3" presStyleCnt="6"/>
      <dgm:spPr>
        <a:blipFill rotWithShape="1">
          <a:blip xmlns:r="http://schemas.openxmlformats.org/officeDocument/2006/relationships" r:embed="rId4"/>
          <a:stretch>
            <a:fillRect/>
          </a:stretch>
        </a:blipFill>
      </dgm:spPr>
    </dgm:pt>
    <dgm:pt modelId="{603BFD22-0D88-4E45-8232-E4A0CAB04C4A}" type="pres">
      <dgm:prSet presAssocID="{1F4641A2-6DBE-4ABD-8628-8C9825D39058}" presName="rect2" presStyleLbl="trBgShp" presStyleIdx="3" presStyleCnt="6">
        <dgm:presLayoutVars>
          <dgm:bulletEnabled val="1"/>
        </dgm:presLayoutVars>
      </dgm:prSet>
      <dgm:spPr/>
    </dgm:pt>
    <dgm:pt modelId="{AE0E4754-568F-456C-9B6F-E057745AF9C7}" type="pres">
      <dgm:prSet presAssocID="{AEB41F1D-4AD3-430E-9A51-23400A479A5B}" presName="sibTrans" presStyleCnt="0"/>
      <dgm:spPr/>
    </dgm:pt>
    <dgm:pt modelId="{5A07A132-2D2B-4630-B3A3-846BA3877637}" type="pres">
      <dgm:prSet presAssocID="{273882B7-813A-4340-B6A6-1EEC32D919AA}" presName="composite" presStyleCnt="0"/>
      <dgm:spPr/>
    </dgm:pt>
    <dgm:pt modelId="{2BD6E712-BCFC-4968-A08D-562656743B6F}" type="pres">
      <dgm:prSet presAssocID="{273882B7-813A-4340-B6A6-1EEC32D919AA}" presName="rect1" presStyleLbl="bgShp" presStyleIdx="4" presStyleCnt="6"/>
      <dgm:spPr>
        <a:blipFill rotWithShape="1">
          <a:blip xmlns:r="http://schemas.openxmlformats.org/officeDocument/2006/relationships" r:embed="rId5"/>
          <a:stretch>
            <a:fillRect/>
          </a:stretch>
        </a:blipFill>
      </dgm:spPr>
    </dgm:pt>
    <dgm:pt modelId="{2CB2C7DA-4297-426E-BA3F-971B9C3C3A86}" type="pres">
      <dgm:prSet presAssocID="{273882B7-813A-4340-B6A6-1EEC32D919AA}" presName="rect2" presStyleLbl="trBgShp" presStyleIdx="4" presStyleCnt="6">
        <dgm:presLayoutVars>
          <dgm:bulletEnabled val="1"/>
        </dgm:presLayoutVars>
      </dgm:prSet>
      <dgm:spPr/>
    </dgm:pt>
    <dgm:pt modelId="{570A5454-F1C1-4894-9F0C-3188999E2E82}" type="pres">
      <dgm:prSet presAssocID="{EE58F845-585A-4ED5-AA2C-11311A8E6DE5}" presName="sibTrans" presStyleCnt="0"/>
      <dgm:spPr/>
    </dgm:pt>
    <dgm:pt modelId="{EB782EEE-249A-49A0-89CF-A99482A682D2}" type="pres">
      <dgm:prSet presAssocID="{07823F49-C7B8-46D4-B605-5ACEBEF88D4C}" presName="composite" presStyleCnt="0"/>
      <dgm:spPr/>
    </dgm:pt>
    <dgm:pt modelId="{E3E91838-DB22-4EBA-A81B-9A2522CEA875}" type="pres">
      <dgm:prSet presAssocID="{07823F49-C7B8-46D4-B605-5ACEBEF88D4C}" presName="rect1" presStyleLbl="bgShp" presStyleIdx="5" presStyleCnt="6"/>
      <dgm:spPr>
        <a:blipFill rotWithShape="1">
          <a:blip xmlns:r="http://schemas.openxmlformats.org/officeDocument/2006/relationships" r:embed="rId6"/>
          <a:stretch>
            <a:fillRect/>
          </a:stretch>
        </a:blipFill>
      </dgm:spPr>
    </dgm:pt>
    <dgm:pt modelId="{33B5F2EC-33F7-42F2-84E5-A0F8AEF396CD}" type="pres">
      <dgm:prSet presAssocID="{07823F49-C7B8-46D4-B605-5ACEBEF88D4C}" presName="rect2" presStyleLbl="trBgShp" presStyleIdx="5" presStyleCnt="6">
        <dgm:presLayoutVars>
          <dgm:bulletEnabled val="1"/>
        </dgm:presLayoutVars>
      </dgm:prSet>
      <dgm:spPr/>
    </dgm:pt>
  </dgm:ptLst>
  <dgm:cxnLst>
    <dgm:cxn modelId="{F6BA087C-8CAE-449E-A53F-CB85A3C74D2E}" srcId="{4B4B7400-DFD7-4966-AB4D-47FA302C6E74}" destId="{F4CA28B3-0D2D-4932-A49A-F9544A6F7844}" srcOrd="0" destOrd="0" parTransId="{5F6269B5-50F7-4605-B186-FD1510D17AE7}" sibTransId="{8F5DC3B7-F9C2-4D44-9053-385B64D0D64A}"/>
    <dgm:cxn modelId="{8DBAD14D-DA85-472F-88C3-023E97CF4229}" srcId="{4B4B7400-DFD7-4966-AB4D-47FA302C6E74}" destId="{273882B7-813A-4340-B6A6-1EEC32D919AA}" srcOrd="4" destOrd="0" parTransId="{25D2D31C-3D24-4FC3-9EF7-DD9F49F7E259}" sibTransId="{EE58F845-585A-4ED5-AA2C-11311A8E6DE5}"/>
    <dgm:cxn modelId="{2E821B28-D58F-485B-8439-E09A5A00E0E4}" type="presOf" srcId="{1F4641A2-6DBE-4ABD-8628-8C9825D39058}" destId="{603BFD22-0D88-4E45-8232-E4A0CAB04C4A}" srcOrd="0" destOrd="0" presId="urn:microsoft.com/office/officeart/2008/layout/BendingPictureSemiTransparentText"/>
    <dgm:cxn modelId="{26763452-29EB-42B4-94DF-0900A2CE2242}" type="presOf" srcId="{07823F49-C7B8-46D4-B605-5ACEBEF88D4C}" destId="{33B5F2EC-33F7-42F2-84E5-A0F8AEF396CD}" srcOrd="0" destOrd="0" presId="urn:microsoft.com/office/officeart/2008/layout/BendingPictureSemiTransparentText"/>
    <dgm:cxn modelId="{C2DD3263-0C63-4D81-AAED-78254E070EED}" type="presOf" srcId="{273882B7-813A-4340-B6A6-1EEC32D919AA}" destId="{2CB2C7DA-4297-426E-BA3F-971B9C3C3A86}" srcOrd="0" destOrd="0" presId="urn:microsoft.com/office/officeart/2008/layout/BendingPictureSemiTransparentText"/>
    <dgm:cxn modelId="{68CC396F-43C8-4FAB-8D7F-A7635D8C06D7}" srcId="{4B4B7400-DFD7-4966-AB4D-47FA302C6E74}" destId="{2022AC2F-93E8-4968-84DE-82085E4197F4}" srcOrd="1" destOrd="0" parTransId="{578C66A7-EA59-439C-9119-9CBF4F58C800}" sibTransId="{46C3934E-64DB-40F4-A4D3-5A06B9C16E49}"/>
    <dgm:cxn modelId="{34EA602D-3DAF-4B84-B8D8-1D0E35CFC7A9}" type="presOf" srcId="{2022AC2F-93E8-4968-84DE-82085E4197F4}" destId="{74526B74-4845-467F-B2FC-DCFAA06302E4}" srcOrd="0" destOrd="0" presId="urn:microsoft.com/office/officeart/2008/layout/BendingPictureSemiTransparentText"/>
    <dgm:cxn modelId="{B1907EDC-5DE2-4852-98D2-ABCDAEAEAC9C}" srcId="{4B4B7400-DFD7-4966-AB4D-47FA302C6E74}" destId="{1F4641A2-6DBE-4ABD-8628-8C9825D39058}" srcOrd="3" destOrd="0" parTransId="{2EFD391A-CAF4-43AA-92FF-B1964BDB320C}" sibTransId="{AEB41F1D-4AD3-430E-9A51-23400A479A5B}"/>
    <dgm:cxn modelId="{2DD850CE-F3BA-4484-BCA8-B53841D849B2}" type="presOf" srcId="{4B4B7400-DFD7-4966-AB4D-47FA302C6E74}" destId="{383438D9-3FDD-4677-8DAE-56DEC0D6238C}" srcOrd="0" destOrd="0" presId="urn:microsoft.com/office/officeart/2008/layout/BendingPictureSemiTransparentText"/>
    <dgm:cxn modelId="{1E270A90-5EBC-42CC-BB1B-519C172640EE}" srcId="{4B4B7400-DFD7-4966-AB4D-47FA302C6E74}" destId="{07823F49-C7B8-46D4-B605-5ACEBEF88D4C}" srcOrd="5" destOrd="0" parTransId="{0311D1E2-EB97-4199-AECA-BC94035C7CCA}" sibTransId="{71C98758-B769-4256-8587-888EB04D61EF}"/>
    <dgm:cxn modelId="{FB58A1D5-2605-49DB-AB1F-CD2AAE66BCDA}" srcId="{4B4B7400-DFD7-4966-AB4D-47FA302C6E74}" destId="{F8424A66-08B9-4328-AE39-F456F931716A}" srcOrd="2" destOrd="0" parTransId="{3069EDDA-6586-43A3-B75A-44726E0478EA}" sibTransId="{9E10A5AA-E1B1-403F-A0B6-4F18938919D2}"/>
    <dgm:cxn modelId="{95E7ACDF-53FB-42D9-81C2-E12D62482860}" type="presOf" srcId="{F8424A66-08B9-4328-AE39-F456F931716A}" destId="{711BB1EE-5FB5-42F2-822A-D8394ECAE21E}" srcOrd="0" destOrd="0" presId="urn:microsoft.com/office/officeart/2008/layout/BendingPictureSemiTransparentText"/>
    <dgm:cxn modelId="{B44AA22F-548F-4BD7-A245-79729E1595E3}" type="presOf" srcId="{F4CA28B3-0D2D-4932-A49A-F9544A6F7844}" destId="{F828D516-ACC8-4B1A-9078-7C5A0A3C8731}" srcOrd="0" destOrd="0" presId="urn:microsoft.com/office/officeart/2008/layout/BendingPictureSemiTransparentText"/>
    <dgm:cxn modelId="{1C39E3A4-6A8D-44CA-8C7E-82DF6F3EBEC1}" type="presParOf" srcId="{383438D9-3FDD-4677-8DAE-56DEC0D6238C}" destId="{BE68A7D7-864C-4A19-BA45-C1A9057BAA5C}" srcOrd="0" destOrd="0" presId="urn:microsoft.com/office/officeart/2008/layout/BendingPictureSemiTransparentText"/>
    <dgm:cxn modelId="{CFDAA9FD-3FD7-4C62-B17E-1CE5FC5C6E29}" type="presParOf" srcId="{BE68A7D7-864C-4A19-BA45-C1A9057BAA5C}" destId="{97E6A84B-8E25-41CD-9850-FD86272F1725}" srcOrd="0" destOrd="0" presId="urn:microsoft.com/office/officeart/2008/layout/BendingPictureSemiTransparentText"/>
    <dgm:cxn modelId="{A2F23216-0248-4B41-9033-54C9199A18D0}" type="presParOf" srcId="{BE68A7D7-864C-4A19-BA45-C1A9057BAA5C}" destId="{F828D516-ACC8-4B1A-9078-7C5A0A3C8731}" srcOrd="1" destOrd="0" presId="urn:microsoft.com/office/officeart/2008/layout/BendingPictureSemiTransparentText"/>
    <dgm:cxn modelId="{8A02AA1A-0DE8-457F-8871-B413B9FDD7B0}" type="presParOf" srcId="{383438D9-3FDD-4677-8DAE-56DEC0D6238C}" destId="{518D078E-0113-4D7D-B6E4-7A4D6430E7EA}" srcOrd="1" destOrd="0" presId="urn:microsoft.com/office/officeart/2008/layout/BendingPictureSemiTransparentText"/>
    <dgm:cxn modelId="{5FD30771-9E1B-4F73-A032-A87E8F895AB5}" type="presParOf" srcId="{383438D9-3FDD-4677-8DAE-56DEC0D6238C}" destId="{39C47126-B3F6-4128-B475-5625E00A234E}" srcOrd="2" destOrd="0" presId="urn:microsoft.com/office/officeart/2008/layout/BendingPictureSemiTransparentText"/>
    <dgm:cxn modelId="{6151F9D7-4E48-4580-A1D5-B0BC46310D8C}" type="presParOf" srcId="{39C47126-B3F6-4128-B475-5625E00A234E}" destId="{F72EB10F-7F8B-456F-B802-EBC46AF5502E}" srcOrd="0" destOrd="0" presId="urn:microsoft.com/office/officeart/2008/layout/BendingPictureSemiTransparentText"/>
    <dgm:cxn modelId="{96C2CEFE-FB38-4DFB-82D9-EB0B920687EB}" type="presParOf" srcId="{39C47126-B3F6-4128-B475-5625E00A234E}" destId="{74526B74-4845-467F-B2FC-DCFAA06302E4}" srcOrd="1" destOrd="0" presId="urn:microsoft.com/office/officeart/2008/layout/BendingPictureSemiTransparentText"/>
    <dgm:cxn modelId="{BE3FD413-AEF8-425A-9F21-508758BD3429}" type="presParOf" srcId="{383438D9-3FDD-4677-8DAE-56DEC0D6238C}" destId="{27147F2E-AEBE-4CCC-8FEC-5EFFC93CE946}" srcOrd="3" destOrd="0" presId="urn:microsoft.com/office/officeart/2008/layout/BendingPictureSemiTransparentText"/>
    <dgm:cxn modelId="{8946DA1B-366C-4F2E-B0D9-C257A35661E3}" type="presParOf" srcId="{383438D9-3FDD-4677-8DAE-56DEC0D6238C}" destId="{2584F347-6F02-46C9-92D6-C1BD9E36179B}" srcOrd="4" destOrd="0" presId="urn:microsoft.com/office/officeart/2008/layout/BendingPictureSemiTransparentText"/>
    <dgm:cxn modelId="{EB0FBD4B-83AC-4F27-B996-C76D978A4782}" type="presParOf" srcId="{2584F347-6F02-46C9-92D6-C1BD9E36179B}" destId="{9F8747FE-E35D-4BD9-911D-6C37FBE69B9B}" srcOrd="0" destOrd="0" presId="urn:microsoft.com/office/officeart/2008/layout/BendingPictureSemiTransparentText"/>
    <dgm:cxn modelId="{69A7EBD6-2535-4113-AB27-97D66FD4FD74}" type="presParOf" srcId="{2584F347-6F02-46C9-92D6-C1BD9E36179B}" destId="{711BB1EE-5FB5-42F2-822A-D8394ECAE21E}" srcOrd="1" destOrd="0" presId="urn:microsoft.com/office/officeart/2008/layout/BendingPictureSemiTransparentText"/>
    <dgm:cxn modelId="{B5FBAC5E-C3C2-4B5F-860B-84F5E597DAC2}" type="presParOf" srcId="{383438D9-3FDD-4677-8DAE-56DEC0D6238C}" destId="{3BFDAA5A-0DC7-4542-BE1A-690C65F82B83}" srcOrd="5" destOrd="0" presId="urn:microsoft.com/office/officeart/2008/layout/BendingPictureSemiTransparentText"/>
    <dgm:cxn modelId="{C8DE670D-1635-4CCA-9FAC-BC44AF104170}" type="presParOf" srcId="{383438D9-3FDD-4677-8DAE-56DEC0D6238C}" destId="{FC38E37D-A099-491E-8022-52D993AF4D22}" srcOrd="6" destOrd="0" presId="urn:microsoft.com/office/officeart/2008/layout/BendingPictureSemiTransparentText"/>
    <dgm:cxn modelId="{EFFB74C0-C899-445B-AFB9-10D5E71D015F}" type="presParOf" srcId="{FC38E37D-A099-491E-8022-52D993AF4D22}" destId="{4A1B3F21-7A6B-4284-B54E-AB3C87ADAE2C}" srcOrd="0" destOrd="0" presId="urn:microsoft.com/office/officeart/2008/layout/BendingPictureSemiTransparentText"/>
    <dgm:cxn modelId="{44AEB8E0-4666-4E97-A6DA-6EDD04BFA620}" type="presParOf" srcId="{FC38E37D-A099-491E-8022-52D993AF4D22}" destId="{603BFD22-0D88-4E45-8232-E4A0CAB04C4A}" srcOrd="1" destOrd="0" presId="urn:microsoft.com/office/officeart/2008/layout/BendingPictureSemiTransparentText"/>
    <dgm:cxn modelId="{8C7543A1-7DA2-458B-9DDB-8B856E09BDA1}" type="presParOf" srcId="{383438D9-3FDD-4677-8DAE-56DEC0D6238C}" destId="{AE0E4754-568F-456C-9B6F-E057745AF9C7}" srcOrd="7" destOrd="0" presId="urn:microsoft.com/office/officeart/2008/layout/BendingPictureSemiTransparentText"/>
    <dgm:cxn modelId="{8BDA5811-D286-4A73-9C2D-30F16DB6181B}" type="presParOf" srcId="{383438D9-3FDD-4677-8DAE-56DEC0D6238C}" destId="{5A07A132-2D2B-4630-B3A3-846BA3877637}" srcOrd="8" destOrd="0" presId="urn:microsoft.com/office/officeart/2008/layout/BendingPictureSemiTransparentText"/>
    <dgm:cxn modelId="{07F358B2-1D43-442D-BA5C-922BC91C1AFE}" type="presParOf" srcId="{5A07A132-2D2B-4630-B3A3-846BA3877637}" destId="{2BD6E712-BCFC-4968-A08D-562656743B6F}" srcOrd="0" destOrd="0" presId="urn:microsoft.com/office/officeart/2008/layout/BendingPictureSemiTransparentText"/>
    <dgm:cxn modelId="{B40F135A-EBE1-44B5-9EA5-626389C517A2}" type="presParOf" srcId="{5A07A132-2D2B-4630-B3A3-846BA3877637}" destId="{2CB2C7DA-4297-426E-BA3F-971B9C3C3A86}" srcOrd="1" destOrd="0" presId="urn:microsoft.com/office/officeart/2008/layout/BendingPictureSemiTransparentText"/>
    <dgm:cxn modelId="{E002CD13-35ED-44BE-883F-B4079CE545A1}" type="presParOf" srcId="{383438D9-3FDD-4677-8DAE-56DEC0D6238C}" destId="{570A5454-F1C1-4894-9F0C-3188999E2E82}" srcOrd="9" destOrd="0" presId="urn:microsoft.com/office/officeart/2008/layout/BendingPictureSemiTransparentText"/>
    <dgm:cxn modelId="{DF27C183-31F3-4F26-A4F3-B1FFD1306558}" type="presParOf" srcId="{383438D9-3FDD-4677-8DAE-56DEC0D6238C}" destId="{EB782EEE-249A-49A0-89CF-A99482A682D2}" srcOrd="10" destOrd="0" presId="urn:microsoft.com/office/officeart/2008/layout/BendingPictureSemiTransparentText"/>
    <dgm:cxn modelId="{481C38CE-86C0-4C60-A64F-8B2C5CDB7144}" type="presParOf" srcId="{EB782EEE-249A-49A0-89CF-A99482A682D2}" destId="{E3E91838-DB22-4EBA-A81B-9A2522CEA875}" srcOrd="0" destOrd="0" presId="urn:microsoft.com/office/officeart/2008/layout/BendingPictureSemiTransparentText"/>
    <dgm:cxn modelId="{576F4DBF-F51D-4155-950E-D886B9B9AF96}" type="presParOf" srcId="{EB782EEE-249A-49A0-89CF-A99482A682D2}" destId="{33B5F2EC-33F7-42F2-84E5-A0F8AEF396CD}"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4DB739-4306-4C1A-BACC-2B927F9BA728}" type="doc">
      <dgm:prSet loTypeId="urn:microsoft.com/office/officeart/2008/layout/BendingPictureCaptionList" loCatId="picture" qsTypeId="urn:microsoft.com/office/officeart/2005/8/quickstyle/simple1" qsCatId="simple" csTypeId="urn:microsoft.com/office/officeart/2005/8/colors/accent2_2" csCatId="accent2" phldr="1"/>
      <dgm:spPr/>
      <dgm:t>
        <a:bodyPr/>
        <a:lstStyle/>
        <a:p>
          <a:endParaRPr lang="en-US"/>
        </a:p>
      </dgm:t>
    </dgm:pt>
    <dgm:pt modelId="{75A1DC48-0C85-4BE2-B08E-17994E4E664C}">
      <dgm:prSet phldrT="[Text]" custT="1"/>
      <dgm:spPr/>
      <dgm:t>
        <a:bodyPr/>
        <a:lstStyle/>
        <a:p>
          <a:r>
            <a:rPr lang="en-US" sz="2000" dirty="0"/>
            <a:t>Crude</a:t>
          </a:r>
        </a:p>
      </dgm:t>
    </dgm:pt>
    <dgm:pt modelId="{72EA4130-9DC1-4D8E-83C1-3C002E1801A8}" type="sibTrans" cxnId="{C8B57560-D6C8-4595-BA41-F56BA8FC32E2}">
      <dgm:prSet/>
      <dgm:spPr/>
      <dgm:t>
        <a:bodyPr/>
        <a:lstStyle/>
        <a:p>
          <a:endParaRPr lang="en-US"/>
        </a:p>
      </dgm:t>
    </dgm:pt>
    <dgm:pt modelId="{A6430BE7-6995-41D6-A862-1BF56E9ED296}" type="parTrans" cxnId="{C8B57560-D6C8-4595-BA41-F56BA8FC32E2}">
      <dgm:prSet/>
      <dgm:spPr/>
      <dgm:t>
        <a:bodyPr/>
        <a:lstStyle/>
        <a:p>
          <a:endParaRPr lang="en-US"/>
        </a:p>
      </dgm:t>
    </dgm:pt>
    <dgm:pt modelId="{2D3554DC-DC35-42E1-BA8F-3A20755B7B70}">
      <dgm:prSet phldrT="[Text]" custT="1"/>
      <dgm:spPr/>
      <dgm:t>
        <a:bodyPr/>
        <a:lstStyle/>
        <a:p>
          <a:r>
            <a:rPr lang="en-US" sz="2000" dirty="0"/>
            <a:t>Gold &amp; Gems</a:t>
          </a:r>
        </a:p>
      </dgm:t>
    </dgm:pt>
    <dgm:pt modelId="{68AEE4B8-910F-4DCC-B335-62BE06E086A2}" type="sibTrans" cxnId="{BC2FA438-E5D3-428C-BBDE-6406A115ED29}">
      <dgm:prSet/>
      <dgm:spPr/>
      <dgm:t>
        <a:bodyPr/>
        <a:lstStyle/>
        <a:p>
          <a:endParaRPr lang="en-US"/>
        </a:p>
      </dgm:t>
    </dgm:pt>
    <dgm:pt modelId="{18CADBD6-543D-4C9F-9BD0-65CCA1178CFA}" type="parTrans" cxnId="{BC2FA438-E5D3-428C-BBDE-6406A115ED29}">
      <dgm:prSet/>
      <dgm:spPr/>
      <dgm:t>
        <a:bodyPr/>
        <a:lstStyle/>
        <a:p>
          <a:endParaRPr lang="en-US"/>
        </a:p>
      </dgm:t>
    </dgm:pt>
    <dgm:pt modelId="{632A96CB-4FCF-4389-AB59-9D03C7335D2A}">
      <dgm:prSet phldrT="[Text]" custT="1"/>
      <dgm:spPr/>
      <dgm:t>
        <a:bodyPr/>
        <a:lstStyle/>
        <a:p>
          <a:r>
            <a:rPr lang="en-US" sz="2000" dirty="0"/>
            <a:t>Chem &amp; </a:t>
          </a:r>
          <a:r>
            <a:rPr lang="en-US" sz="2000" dirty="0" err="1"/>
            <a:t>Fert</a:t>
          </a:r>
          <a:r>
            <a:rPr lang="en-US" sz="2000" dirty="0"/>
            <a:t>.</a:t>
          </a:r>
        </a:p>
      </dgm:t>
    </dgm:pt>
    <dgm:pt modelId="{D24310F5-269C-4E64-BC10-6C5BC49146F3}" type="sibTrans" cxnId="{80BC9503-8DBD-4EAC-9143-56468AB78572}">
      <dgm:prSet/>
      <dgm:spPr/>
      <dgm:t>
        <a:bodyPr/>
        <a:lstStyle/>
        <a:p>
          <a:endParaRPr lang="en-US"/>
        </a:p>
      </dgm:t>
    </dgm:pt>
    <dgm:pt modelId="{C6295E47-3EA0-48BE-8C85-07760B7E2B1B}" type="parTrans" cxnId="{80BC9503-8DBD-4EAC-9143-56468AB78572}">
      <dgm:prSet/>
      <dgm:spPr/>
      <dgm:t>
        <a:bodyPr/>
        <a:lstStyle/>
        <a:p>
          <a:endParaRPr lang="en-US"/>
        </a:p>
      </dgm:t>
    </dgm:pt>
    <dgm:pt modelId="{A899CA2B-86AB-4203-92FE-A9DAF1B6E832}">
      <dgm:prSet phldrT="[Text]" custT="1"/>
      <dgm:spPr/>
      <dgm:t>
        <a:bodyPr/>
        <a:lstStyle/>
        <a:p>
          <a:r>
            <a:rPr lang="en-US" sz="2000" dirty="0"/>
            <a:t>Electronics</a:t>
          </a:r>
        </a:p>
      </dgm:t>
    </dgm:pt>
    <dgm:pt modelId="{8B05C54B-50D9-4691-866F-E3691F306ED3}" type="sibTrans" cxnId="{AD583E38-A019-40AA-BD24-E40392B2C883}">
      <dgm:prSet/>
      <dgm:spPr/>
      <dgm:t>
        <a:bodyPr/>
        <a:lstStyle/>
        <a:p>
          <a:endParaRPr lang="en-US"/>
        </a:p>
      </dgm:t>
    </dgm:pt>
    <dgm:pt modelId="{05B034B0-B3F3-4E0C-BE7B-380888897D03}" type="parTrans" cxnId="{AD583E38-A019-40AA-BD24-E40392B2C883}">
      <dgm:prSet/>
      <dgm:spPr/>
      <dgm:t>
        <a:bodyPr/>
        <a:lstStyle/>
        <a:p>
          <a:endParaRPr lang="en-US"/>
        </a:p>
      </dgm:t>
    </dgm:pt>
    <dgm:pt modelId="{7DC955B2-E927-42DB-8116-C5FFB07D93B8}">
      <dgm:prSet phldrT="[Text]" custT="1"/>
      <dgm:spPr/>
      <dgm:t>
        <a:bodyPr/>
        <a:lstStyle/>
        <a:p>
          <a:r>
            <a:rPr lang="en-US" sz="2000" dirty="0"/>
            <a:t>Machinery</a:t>
          </a:r>
          <a:br>
            <a:rPr lang="en-US" sz="2000" dirty="0"/>
          </a:br>
          <a:r>
            <a:rPr lang="en-US" sz="2000" dirty="0"/>
            <a:t>Capital goods</a:t>
          </a:r>
        </a:p>
      </dgm:t>
    </dgm:pt>
    <dgm:pt modelId="{3F329404-B5D0-4414-A843-CA936741AD59}" type="sibTrans" cxnId="{46171F5C-C09E-43C1-B490-1EB557067014}">
      <dgm:prSet/>
      <dgm:spPr/>
      <dgm:t>
        <a:bodyPr/>
        <a:lstStyle/>
        <a:p>
          <a:endParaRPr lang="en-US"/>
        </a:p>
      </dgm:t>
    </dgm:pt>
    <dgm:pt modelId="{75DB7C4F-F96B-4CF2-B727-93EF7D9A65FD}" type="parTrans" cxnId="{46171F5C-C09E-43C1-B490-1EB557067014}">
      <dgm:prSet/>
      <dgm:spPr/>
      <dgm:t>
        <a:bodyPr/>
        <a:lstStyle/>
        <a:p>
          <a:endParaRPr lang="en-US"/>
        </a:p>
      </dgm:t>
    </dgm:pt>
    <dgm:pt modelId="{CCB40447-01E0-4BCC-B341-D1F1E61C3088}" type="pres">
      <dgm:prSet presAssocID="{964DB739-4306-4C1A-BACC-2B927F9BA728}" presName="Name0" presStyleCnt="0">
        <dgm:presLayoutVars>
          <dgm:dir/>
          <dgm:resizeHandles val="exact"/>
        </dgm:presLayoutVars>
      </dgm:prSet>
      <dgm:spPr/>
    </dgm:pt>
    <dgm:pt modelId="{2B39DA07-59FC-4261-98AF-6C43281D07FE}" type="pres">
      <dgm:prSet presAssocID="{75A1DC48-0C85-4BE2-B08E-17994E4E664C}" presName="composite" presStyleCnt="0"/>
      <dgm:spPr/>
    </dgm:pt>
    <dgm:pt modelId="{F5C11771-7FC6-44C6-83AF-AB1D2D47A2FE}" type="pres">
      <dgm:prSet presAssocID="{75A1DC48-0C85-4BE2-B08E-17994E4E664C}" presName="rect1" presStyleLbl="bgImgPlace1" presStyleIdx="0" presStyleCnt="5"/>
      <dgm:spPr>
        <a:blipFill rotWithShape="1">
          <a:blip xmlns:r="http://schemas.openxmlformats.org/officeDocument/2006/relationships" r:embed="rId1"/>
          <a:stretch>
            <a:fillRect/>
          </a:stretch>
        </a:blipFill>
      </dgm:spPr>
    </dgm:pt>
    <dgm:pt modelId="{0295DFED-C25B-4D06-ADDD-753B89917A73}" type="pres">
      <dgm:prSet presAssocID="{75A1DC48-0C85-4BE2-B08E-17994E4E664C}" presName="wedgeRectCallout1" presStyleLbl="node1" presStyleIdx="0" presStyleCnt="5">
        <dgm:presLayoutVars>
          <dgm:bulletEnabled val="1"/>
        </dgm:presLayoutVars>
      </dgm:prSet>
      <dgm:spPr/>
    </dgm:pt>
    <dgm:pt modelId="{5C3DBC0D-989D-4A68-AD81-DB799A444745}" type="pres">
      <dgm:prSet presAssocID="{72EA4130-9DC1-4D8E-83C1-3C002E1801A8}" presName="sibTrans" presStyleCnt="0"/>
      <dgm:spPr/>
    </dgm:pt>
    <dgm:pt modelId="{FF439FAD-168A-43DF-AEBD-5734E639966F}" type="pres">
      <dgm:prSet presAssocID="{2D3554DC-DC35-42E1-BA8F-3A20755B7B70}" presName="composite" presStyleCnt="0"/>
      <dgm:spPr/>
    </dgm:pt>
    <dgm:pt modelId="{287D7D1D-D42B-4CF5-A27B-0EB9CB7407E6}" type="pres">
      <dgm:prSet presAssocID="{2D3554DC-DC35-42E1-BA8F-3A20755B7B70}" presName="rect1" presStyleLbl="bgImgPlace1" presStyleIdx="1" presStyleCnt="5"/>
      <dgm:spPr>
        <a:blipFill rotWithShape="1">
          <a:blip xmlns:r="http://schemas.openxmlformats.org/officeDocument/2006/relationships" r:embed="rId2"/>
          <a:stretch>
            <a:fillRect/>
          </a:stretch>
        </a:blipFill>
      </dgm:spPr>
    </dgm:pt>
    <dgm:pt modelId="{825D6361-8B49-4479-9A0E-990BC88C40A8}" type="pres">
      <dgm:prSet presAssocID="{2D3554DC-DC35-42E1-BA8F-3A20755B7B70}" presName="wedgeRectCallout1" presStyleLbl="node1" presStyleIdx="1" presStyleCnt="5">
        <dgm:presLayoutVars>
          <dgm:bulletEnabled val="1"/>
        </dgm:presLayoutVars>
      </dgm:prSet>
      <dgm:spPr/>
    </dgm:pt>
    <dgm:pt modelId="{DC539D45-8ADD-4838-9A1F-8F2CC97B694A}" type="pres">
      <dgm:prSet presAssocID="{68AEE4B8-910F-4DCC-B335-62BE06E086A2}" presName="sibTrans" presStyleCnt="0"/>
      <dgm:spPr/>
    </dgm:pt>
    <dgm:pt modelId="{783D4793-9886-47FD-9817-2653C7B00F33}" type="pres">
      <dgm:prSet presAssocID="{632A96CB-4FCF-4389-AB59-9D03C7335D2A}" presName="composite" presStyleCnt="0"/>
      <dgm:spPr/>
    </dgm:pt>
    <dgm:pt modelId="{DB3EA53C-7818-4B8E-924B-D6824421785E}" type="pres">
      <dgm:prSet presAssocID="{632A96CB-4FCF-4389-AB59-9D03C7335D2A}" presName="rect1" presStyleLbl="bgImgPlace1" presStyleIdx="2" presStyleCnt="5"/>
      <dgm:spPr>
        <a:blipFill rotWithShape="1">
          <a:blip xmlns:r="http://schemas.openxmlformats.org/officeDocument/2006/relationships" r:embed="rId3"/>
          <a:stretch>
            <a:fillRect/>
          </a:stretch>
        </a:blipFill>
      </dgm:spPr>
    </dgm:pt>
    <dgm:pt modelId="{2F5423B9-AE78-4B32-B6C9-860BF2AD0C55}" type="pres">
      <dgm:prSet presAssocID="{632A96CB-4FCF-4389-AB59-9D03C7335D2A}" presName="wedgeRectCallout1" presStyleLbl="node1" presStyleIdx="2" presStyleCnt="5">
        <dgm:presLayoutVars>
          <dgm:bulletEnabled val="1"/>
        </dgm:presLayoutVars>
      </dgm:prSet>
      <dgm:spPr/>
    </dgm:pt>
    <dgm:pt modelId="{27D261F6-F9D3-4DC4-9180-A0D4D9190B62}" type="pres">
      <dgm:prSet presAssocID="{D24310F5-269C-4E64-BC10-6C5BC49146F3}" presName="sibTrans" presStyleCnt="0"/>
      <dgm:spPr/>
    </dgm:pt>
    <dgm:pt modelId="{E04ECA13-0BD0-443C-B0B0-8C9F2A6308B7}" type="pres">
      <dgm:prSet presAssocID="{A899CA2B-86AB-4203-92FE-A9DAF1B6E832}" presName="composite" presStyleCnt="0"/>
      <dgm:spPr/>
    </dgm:pt>
    <dgm:pt modelId="{93958771-5F5B-4668-874F-DEC891522227}" type="pres">
      <dgm:prSet presAssocID="{A899CA2B-86AB-4203-92FE-A9DAF1B6E832}" presName="rect1" presStyleLbl="bgImgPlace1" presStyleIdx="3" presStyleCnt="5"/>
      <dgm:spPr>
        <a:blipFill rotWithShape="1">
          <a:blip xmlns:r="http://schemas.openxmlformats.org/officeDocument/2006/relationships" r:embed="rId4"/>
          <a:stretch>
            <a:fillRect/>
          </a:stretch>
        </a:blipFill>
      </dgm:spPr>
    </dgm:pt>
    <dgm:pt modelId="{A2DC4D13-0FDA-4C7F-91D5-73658415FCDD}" type="pres">
      <dgm:prSet presAssocID="{A899CA2B-86AB-4203-92FE-A9DAF1B6E832}" presName="wedgeRectCallout1" presStyleLbl="node1" presStyleIdx="3" presStyleCnt="5">
        <dgm:presLayoutVars>
          <dgm:bulletEnabled val="1"/>
        </dgm:presLayoutVars>
      </dgm:prSet>
      <dgm:spPr/>
    </dgm:pt>
    <dgm:pt modelId="{154B884C-F895-4453-AE04-59864A5F13B9}" type="pres">
      <dgm:prSet presAssocID="{8B05C54B-50D9-4691-866F-E3691F306ED3}" presName="sibTrans" presStyleCnt="0"/>
      <dgm:spPr/>
    </dgm:pt>
    <dgm:pt modelId="{7BBB99BA-C350-406A-A1D1-3CCE99900F75}" type="pres">
      <dgm:prSet presAssocID="{7DC955B2-E927-42DB-8116-C5FFB07D93B8}" presName="composite" presStyleCnt="0"/>
      <dgm:spPr/>
    </dgm:pt>
    <dgm:pt modelId="{9CFAA424-8BEF-4C75-B3A4-CE4A20B0AC76}" type="pres">
      <dgm:prSet presAssocID="{7DC955B2-E927-42DB-8116-C5FFB07D93B8}" presName="rect1" presStyleLbl="bgImgPlace1" presStyleIdx="4" presStyleCnt="5"/>
      <dgm:spPr>
        <a:blipFill rotWithShape="1">
          <a:blip xmlns:r="http://schemas.openxmlformats.org/officeDocument/2006/relationships" r:embed="rId5"/>
          <a:stretch>
            <a:fillRect/>
          </a:stretch>
        </a:blipFill>
      </dgm:spPr>
    </dgm:pt>
    <dgm:pt modelId="{A047C321-6AFE-46A7-AA64-5F9CE9DEDF55}" type="pres">
      <dgm:prSet presAssocID="{7DC955B2-E927-42DB-8116-C5FFB07D93B8}" presName="wedgeRectCallout1" presStyleLbl="node1" presStyleIdx="4" presStyleCnt="5" custScaleY="201162" custLinFactNeighborX="-6544" custLinFactNeighborY="74404">
        <dgm:presLayoutVars>
          <dgm:bulletEnabled val="1"/>
        </dgm:presLayoutVars>
      </dgm:prSet>
      <dgm:spPr/>
    </dgm:pt>
  </dgm:ptLst>
  <dgm:cxnLst>
    <dgm:cxn modelId="{BC2FA438-E5D3-428C-BBDE-6406A115ED29}" srcId="{964DB739-4306-4C1A-BACC-2B927F9BA728}" destId="{2D3554DC-DC35-42E1-BA8F-3A20755B7B70}" srcOrd="1" destOrd="0" parTransId="{18CADBD6-543D-4C9F-9BD0-65CCA1178CFA}" sibTransId="{68AEE4B8-910F-4DCC-B335-62BE06E086A2}"/>
    <dgm:cxn modelId="{59FDFD55-D0CE-4538-9442-8336D8A8D357}" type="presOf" srcId="{632A96CB-4FCF-4389-AB59-9D03C7335D2A}" destId="{2F5423B9-AE78-4B32-B6C9-860BF2AD0C55}" srcOrd="0" destOrd="0" presId="urn:microsoft.com/office/officeart/2008/layout/BendingPictureCaptionList"/>
    <dgm:cxn modelId="{E7C98246-908F-4F02-BF18-5E4A18F7C4A2}" type="presOf" srcId="{A899CA2B-86AB-4203-92FE-A9DAF1B6E832}" destId="{A2DC4D13-0FDA-4C7F-91D5-73658415FCDD}" srcOrd="0" destOrd="0" presId="urn:microsoft.com/office/officeart/2008/layout/BendingPictureCaptionList"/>
    <dgm:cxn modelId="{F29CBEC9-736C-4F15-A6FC-27FAD579065F}" type="presOf" srcId="{2D3554DC-DC35-42E1-BA8F-3A20755B7B70}" destId="{825D6361-8B49-4479-9A0E-990BC88C40A8}" srcOrd="0" destOrd="0" presId="urn:microsoft.com/office/officeart/2008/layout/BendingPictureCaptionList"/>
    <dgm:cxn modelId="{C8B57560-D6C8-4595-BA41-F56BA8FC32E2}" srcId="{964DB739-4306-4C1A-BACC-2B927F9BA728}" destId="{75A1DC48-0C85-4BE2-B08E-17994E4E664C}" srcOrd="0" destOrd="0" parTransId="{A6430BE7-6995-41D6-A862-1BF56E9ED296}" sibTransId="{72EA4130-9DC1-4D8E-83C1-3C002E1801A8}"/>
    <dgm:cxn modelId="{AD583E38-A019-40AA-BD24-E40392B2C883}" srcId="{964DB739-4306-4C1A-BACC-2B927F9BA728}" destId="{A899CA2B-86AB-4203-92FE-A9DAF1B6E832}" srcOrd="3" destOrd="0" parTransId="{05B034B0-B3F3-4E0C-BE7B-380888897D03}" sibTransId="{8B05C54B-50D9-4691-866F-E3691F306ED3}"/>
    <dgm:cxn modelId="{C48BDA8B-84E0-4B35-988E-E4BBF742C1F6}" type="presOf" srcId="{75A1DC48-0C85-4BE2-B08E-17994E4E664C}" destId="{0295DFED-C25B-4D06-ADDD-753B89917A73}" srcOrd="0" destOrd="0" presId="urn:microsoft.com/office/officeart/2008/layout/BendingPictureCaptionList"/>
    <dgm:cxn modelId="{B3586919-6D5A-4CF3-9CA0-53CF5233BCC7}" type="presOf" srcId="{7DC955B2-E927-42DB-8116-C5FFB07D93B8}" destId="{A047C321-6AFE-46A7-AA64-5F9CE9DEDF55}" srcOrd="0" destOrd="0" presId="urn:microsoft.com/office/officeart/2008/layout/BendingPictureCaptionList"/>
    <dgm:cxn modelId="{80BC9503-8DBD-4EAC-9143-56468AB78572}" srcId="{964DB739-4306-4C1A-BACC-2B927F9BA728}" destId="{632A96CB-4FCF-4389-AB59-9D03C7335D2A}" srcOrd="2" destOrd="0" parTransId="{C6295E47-3EA0-48BE-8C85-07760B7E2B1B}" sibTransId="{D24310F5-269C-4E64-BC10-6C5BC49146F3}"/>
    <dgm:cxn modelId="{46171F5C-C09E-43C1-B490-1EB557067014}" srcId="{964DB739-4306-4C1A-BACC-2B927F9BA728}" destId="{7DC955B2-E927-42DB-8116-C5FFB07D93B8}" srcOrd="4" destOrd="0" parTransId="{75DB7C4F-F96B-4CF2-B727-93EF7D9A65FD}" sibTransId="{3F329404-B5D0-4414-A843-CA936741AD59}"/>
    <dgm:cxn modelId="{F8407C4F-0EBD-45BB-8CC6-0428C8EB8FA0}" type="presOf" srcId="{964DB739-4306-4C1A-BACC-2B927F9BA728}" destId="{CCB40447-01E0-4BCC-B341-D1F1E61C3088}" srcOrd="0" destOrd="0" presId="urn:microsoft.com/office/officeart/2008/layout/BendingPictureCaptionList"/>
    <dgm:cxn modelId="{EF0E61E5-3378-4BB8-9CFB-48482A618A73}" type="presParOf" srcId="{CCB40447-01E0-4BCC-B341-D1F1E61C3088}" destId="{2B39DA07-59FC-4261-98AF-6C43281D07FE}" srcOrd="0" destOrd="0" presId="urn:microsoft.com/office/officeart/2008/layout/BendingPictureCaptionList"/>
    <dgm:cxn modelId="{2A9B8AB9-0D07-431B-9E92-992F560AACC2}" type="presParOf" srcId="{2B39DA07-59FC-4261-98AF-6C43281D07FE}" destId="{F5C11771-7FC6-44C6-83AF-AB1D2D47A2FE}" srcOrd="0" destOrd="0" presId="urn:microsoft.com/office/officeart/2008/layout/BendingPictureCaptionList"/>
    <dgm:cxn modelId="{48876337-3DD3-4985-BD5B-2CF443B1F172}" type="presParOf" srcId="{2B39DA07-59FC-4261-98AF-6C43281D07FE}" destId="{0295DFED-C25B-4D06-ADDD-753B89917A73}" srcOrd="1" destOrd="0" presId="urn:microsoft.com/office/officeart/2008/layout/BendingPictureCaptionList"/>
    <dgm:cxn modelId="{1716E24B-13D0-4FDE-8777-6F436969E8F9}" type="presParOf" srcId="{CCB40447-01E0-4BCC-B341-D1F1E61C3088}" destId="{5C3DBC0D-989D-4A68-AD81-DB799A444745}" srcOrd="1" destOrd="0" presId="urn:microsoft.com/office/officeart/2008/layout/BendingPictureCaptionList"/>
    <dgm:cxn modelId="{6B688B0D-120D-449A-BCED-92C1F9174DA3}" type="presParOf" srcId="{CCB40447-01E0-4BCC-B341-D1F1E61C3088}" destId="{FF439FAD-168A-43DF-AEBD-5734E639966F}" srcOrd="2" destOrd="0" presId="urn:microsoft.com/office/officeart/2008/layout/BendingPictureCaptionList"/>
    <dgm:cxn modelId="{4D963E8C-BB5A-452B-BF06-7B7928AEA1C2}" type="presParOf" srcId="{FF439FAD-168A-43DF-AEBD-5734E639966F}" destId="{287D7D1D-D42B-4CF5-A27B-0EB9CB7407E6}" srcOrd="0" destOrd="0" presId="urn:microsoft.com/office/officeart/2008/layout/BendingPictureCaptionList"/>
    <dgm:cxn modelId="{DC1B72F0-84C7-4B27-AD52-B9F13027E0F0}" type="presParOf" srcId="{FF439FAD-168A-43DF-AEBD-5734E639966F}" destId="{825D6361-8B49-4479-9A0E-990BC88C40A8}" srcOrd="1" destOrd="0" presId="urn:microsoft.com/office/officeart/2008/layout/BendingPictureCaptionList"/>
    <dgm:cxn modelId="{B5C8ADE6-A0BD-426D-B574-65AEDD8BBF3C}" type="presParOf" srcId="{CCB40447-01E0-4BCC-B341-D1F1E61C3088}" destId="{DC539D45-8ADD-4838-9A1F-8F2CC97B694A}" srcOrd="3" destOrd="0" presId="urn:microsoft.com/office/officeart/2008/layout/BendingPictureCaptionList"/>
    <dgm:cxn modelId="{865A6673-CD59-4C87-9CF4-E2654DCF12F7}" type="presParOf" srcId="{CCB40447-01E0-4BCC-B341-D1F1E61C3088}" destId="{783D4793-9886-47FD-9817-2653C7B00F33}" srcOrd="4" destOrd="0" presId="urn:microsoft.com/office/officeart/2008/layout/BendingPictureCaptionList"/>
    <dgm:cxn modelId="{E284247B-65DA-43CF-B3DD-5D15252C8328}" type="presParOf" srcId="{783D4793-9886-47FD-9817-2653C7B00F33}" destId="{DB3EA53C-7818-4B8E-924B-D6824421785E}" srcOrd="0" destOrd="0" presId="urn:microsoft.com/office/officeart/2008/layout/BendingPictureCaptionList"/>
    <dgm:cxn modelId="{624ACA62-CA70-4DB1-B7BA-54C944FA5652}" type="presParOf" srcId="{783D4793-9886-47FD-9817-2653C7B00F33}" destId="{2F5423B9-AE78-4B32-B6C9-860BF2AD0C55}" srcOrd="1" destOrd="0" presId="urn:microsoft.com/office/officeart/2008/layout/BendingPictureCaptionList"/>
    <dgm:cxn modelId="{6F620ED1-A619-4DA4-855A-04278FCA5AF3}" type="presParOf" srcId="{CCB40447-01E0-4BCC-B341-D1F1E61C3088}" destId="{27D261F6-F9D3-4DC4-9180-A0D4D9190B62}" srcOrd="5" destOrd="0" presId="urn:microsoft.com/office/officeart/2008/layout/BendingPictureCaptionList"/>
    <dgm:cxn modelId="{6C7C16FE-95AD-4F3C-BAE5-E69FB6D41455}" type="presParOf" srcId="{CCB40447-01E0-4BCC-B341-D1F1E61C3088}" destId="{E04ECA13-0BD0-443C-B0B0-8C9F2A6308B7}" srcOrd="6" destOrd="0" presId="urn:microsoft.com/office/officeart/2008/layout/BendingPictureCaptionList"/>
    <dgm:cxn modelId="{28BC9676-4A2A-4D48-BAFF-FBBB22191481}" type="presParOf" srcId="{E04ECA13-0BD0-443C-B0B0-8C9F2A6308B7}" destId="{93958771-5F5B-4668-874F-DEC891522227}" srcOrd="0" destOrd="0" presId="urn:microsoft.com/office/officeart/2008/layout/BendingPictureCaptionList"/>
    <dgm:cxn modelId="{6F85F490-8244-41AD-8305-8017E9E64F2D}" type="presParOf" srcId="{E04ECA13-0BD0-443C-B0B0-8C9F2A6308B7}" destId="{A2DC4D13-0FDA-4C7F-91D5-73658415FCDD}" srcOrd="1" destOrd="0" presId="urn:microsoft.com/office/officeart/2008/layout/BendingPictureCaptionList"/>
    <dgm:cxn modelId="{59AB02EA-9EAC-4BF0-B676-0784EC4E704B}" type="presParOf" srcId="{CCB40447-01E0-4BCC-B341-D1F1E61C3088}" destId="{154B884C-F895-4453-AE04-59864A5F13B9}" srcOrd="7" destOrd="0" presId="urn:microsoft.com/office/officeart/2008/layout/BendingPictureCaptionList"/>
    <dgm:cxn modelId="{72825721-8E57-4D59-B25B-9A716E08EF3F}" type="presParOf" srcId="{CCB40447-01E0-4BCC-B341-D1F1E61C3088}" destId="{7BBB99BA-C350-406A-A1D1-3CCE99900F75}" srcOrd="8" destOrd="0" presId="urn:microsoft.com/office/officeart/2008/layout/BendingPictureCaptionList"/>
    <dgm:cxn modelId="{A1E59500-C0FD-4C0C-95B2-871E99E22F55}" type="presParOf" srcId="{7BBB99BA-C350-406A-A1D1-3CCE99900F75}" destId="{9CFAA424-8BEF-4C75-B3A4-CE4A20B0AC76}" srcOrd="0" destOrd="0" presId="urn:microsoft.com/office/officeart/2008/layout/BendingPictureCaptionList"/>
    <dgm:cxn modelId="{9A385A6C-AB28-47E3-8B65-B8753D00AAE3}" type="presParOf" srcId="{7BBB99BA-C350-406A-A1D1-3CCE99900F75}" destId="{A047C321-6AFE-46A7-AA64-5F9CE9DEDF55}"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4DB739-4306-4C1A-BACC-2B927F9BA728}" type="doc">
      <dgm:prSet loTypeId="urn:microsoft.com/office/officeart/2008/layout/BendingPictureCaptionList" loCatId="picture" qsTypeId="urn:microsoft.com/office/officeart/2005/8/quickstyle/simple1" qsCatId="simple" csTypeId="urn:microsoft.com/office/officeart/2005/8/colors/accent2_2" csCatId="accent2" phldr="1"/>
      <dgm:spPr/>
      <dgm:t>
        <a:bodyPr/>
        <a:lstStyle/>
        <a:p>
          <a:endParaRPr lang="en-US"/>
        </a:p>
      </dgm:t>
    </dgm:pt>
    <dgm:pt modelId="{75A1DC48-0C85-4BE2-B08E-17994E4E664C}">
      <dgm:prSet phldrT="[Text]" custT="1"/>
      <dgm:spPr/>
      <dgm:t>
        <a:bodyPr/>
        <a:lstStyle/>
        <a:p>
          <a:r>
            <a:rPr lang="en-US" sz="2000" dirty="0"/>
            <a:t>Crude</a:t>
          </a:r>
        </a:p>
      </dgm:t>
    </dgm:pt>
    <dgm:pt modelId="{72EA4130-9DC1-4D8E-83C1-3C002E1801A8}" type="sibTrans" cxnId="{C8B57560-D6C8-4595-BA41-F56BA8FC32E2}">
      <dgm:prSet/>
      <dgm:spPr/>
      <dgm:t>
        <a:bodyPr/>
        <a:lstStyle/>
        <a:p>
          <a:endParaRPr lang="en-US"/>
        </a:p>
      </dgm:t>
    </dgm:pt>
    <dgm:pt modelId="{A6430BE7-6995-41D6-A862-1BF56E9ED296}" type="parTrans" cxnId="{C8B57560-D6C8-4595-BA41-F56BA8FC32E2}">
      <dgm:prSet/>
      <dgm:spPr/>
      <dgm:t>
        <a:bodyPr/>
        <a:lstStyle/>
        <a:p>
          <a:endParaRPr lang="en-US"/>
        </a:p>
      </dgm:t>
    </dgm:pt>
    <dgm:pt modelId="{2D3554DC-DC35-42E1-BA8F-3A20755B7B70}">
      <dgm:prSet phldrT="[Text]" custT="1"/>
      <dgm:spPr/>
      <dgm:t>
        <a:bodyPr/>
        <a:lstStyle/>
        <a:p>
          <a:r>
            <a:rPr lang="en-US" sz="2000" dirty="0"/>
            <a:t>Gold &amp; Gems</a:t>
          </a:r>
        </a:p>
      </dgm:t>
    </dgm:pt>
    <dgm:pt modelId="{68AEE4B8-910F-4DCC-B335-62BE06E086A2}" type="sibTrans" cxnId="{BC2FA438-E5D3-428C-BBDE-6406A115ED29}">
      <dgm:prSet/>
      <dgm:spPr/>
      <dgm:t>
        <a:bodyPr/>
        <a:lstStyle/>
        <a:p>
          <a:endParaRPr lang="en-US"/>
        </a:p>
      </dgm:t>
    </dgm:pt>
    <dgm:pt modelId="{18CADBD6-543D-4C9F-9BD0-65CCA1178CFA}" type="parTrans" cxnId="{BC2FA438-E5D3-428C-BBDE-6406A115ED29}">
      <dgm:prSet/>
      <dgm:spPr/>
      <dgm:t>
        <a:bodyPr/>
        <a:lstStyle/>
        <a:p>
          <a:endParaRPr lang="en-US"/>
        </a:p>
      </dgm:t>
    </dgm:pt>
    <dgm:pt modelId="{A899CA2B-86AB-4203-92FE-A9DAF1B6E832}">
      <dgm:prSet phldrT="[Text]" custT="1"/>
      <dgm:spPr>
        <a:solidFill>
          <a:srgbClr val="7030A0"/>
        </a:solidFill>
      </dgm:spPr>
      <dgm:t>
        <a:bodyPr/>
        <a:lstStyle/>
        <a:p>
          <a:r>
            <a:rPr lang="en-US" sz="2000" dirty="0"/>
            <a:t>Electronics</a:t>
          </a:r>
        </a:p>
      </dgm:t>
    </dgm:pt>
    <dgm:pt modelId="{8B05C54B-50D9-4691-866F-E3691F306ED3}" type="sibTrans" cxnId="{AD583E38-A019-40AA-BD24-E40392B2C883}">
      <dgm:prSet/>
      <dgm:spPr/>
      <dgm:t>
        <a:bodyPr/>
        <a:lstStyle/>
        <a:p>
          <a:endParaRPr lang="en-US"/>
        </a:p>
      </dgm:t>
    </dgm:pt>
    <dgm:pt modelId="{05B034B0-B3F3-4E0C-BE7B-380888897D03}" type="parTrans" cxnId="{AD583E38-A019-40AA-BD24-E40392B2C883}">
      <dgm:prSet/>
      <dgm:spPr/>
      <dgm:t>
        <a:bodyPr/>
        <a:lstStyle/>
        <a:p>
          <a:endParaRPr lang="en-US"/>
        </a:p>
      </dgm:t>
    </dgm:pt>
    <dgm:pt modelId="{7DC955B2-E927-42DB-8116-C5FFB07D93B8}">
      <dgm:prSet phldrT="[Text]" custT="1"/>
      <dgm:spPr/>
      <dgm:t>
        <a:bodyPr/>
        <a:lstStyle/>
        <a:p>
          <a:r>
            <a:rPr lang="en-US" sz="2000" dirty="0"/>
            <a:t>Machinery</a:t>
          </a:r>
        </a:p>
      </dgm:t>
    </dgm:pt>
    <dgm:pt modelId="{3F329404-B5D0-4414-A843-CA936741AD59}" type="sibTrans" cxnId="{46171F5C-C09E-43C1-B490-1EB557067014}">
      <dgm:prSet/>
      <dgm:spPr/>
      <dgm:t>
        <a:bodyPr/>
        <a:lstStyle/>
        <a:p>
          <a:endParaRPr lang="en-US"/>
        </a:p>
      </dgm:t>
    </dgm:pt>
    <dgm:pt modelId="{75DB7C4F-F96B-4CF2-B727-93EF7D9A65FD}" type="parTrans" cxnId="{46171F5C-C09E-43C1-B490-1EB557067014}">
      <dgm:prSet/>
      <dgm:spPr/>
      <dgm:t>
        <a:bodyPr/>
        <a:lstStyle/>
        <a:p>
          <a:endParaRPr lang="en-US"/>
        </a:p>
      </dgm:t>
    </dgm:pt>
    <dgm:pt modelId="{C5B2AE75-1001-4DE0-A004-DB7D20ED9204}">
      <dgm:prSet phldrT="[Text]" custT="1"/>
      <dgm:spPr>
        <a:solidFill>
          <a:srgbClr val="7030A0"/>
        </a:solidFill>
      </dgm:spPr>
      <dgm:t>
        <a:bodyPr/>
        <a:lstStyle/>
        <a:p>
          <a:r>
            <a:rPr lang="en-US" sz="2000"/>
            <a:t>Chem &amp; Fert.</a:t>
          </a:r>
          <a:endParaRPr lang="en-US" sz="2000" dirty="0"/>
        </a:p>
      </dgm:t>
    </dgm:pt>
    <dgm:pt modelId="{F078A1F4-A2D2-410D-A6E3-B317C5840CFA}" type="parTrans" cxnId="{747939B8-0F18-4C45-9687-C90C76EDD962}">
      <dgm:prSet/>
      <dgm:spPr/>
      <dgm:t>
        <a:bodyPr/>
        <a:lstStyle/>
        <a:p>
          <a:endParaRPr lang="en-US"/>
        </a:p>
      </dgm:t>
    </dgm:pt>
    <dgm:pt modelId="{1B8A754F-9E92-4FA6-99B8-B0C865337F9A}" type="sibTrans" cxnId="{747939B8-0F18-4C45-9687-C90C76EDD962}">
      <dgm:prSet/>
      <dgm:spPr/>
      <dgm:t>
        <a:bodyPr/>
        <a:lstStyle/>
        <a:p>
          <a:endParaRPr lang="en-US"/>
        </a:p>
      </dgm:t>
    </dgm:pt>
    <dgm:pt modelId="{CCB40447-01E0-4BCC-B341-D1F1E61C3088}" type="pres">
      <dgm:prSet presAssocID="{964DB739-4306-4C1A-BACC-2B927F9BA728}" presName="Name0" presStyleCnt="0">
        <dgm:presLayoutVars>
          <dgm:dir/>
          <dgm:resizeHandles val="exact"/>
        </dgm:presLayoutVars>
      </dgm:prSet>
      <dgm:spPr/>
    </dgm:pt>
    <dgm:pt modelId="{2B39DA07-59FC-4261-98AF-6C43281D07FE}" type="pres">
      <dgm:prSet presAssocID="{75A1DC48-0C85-4BE2-B08E-17994E4E664C}" presName="composite" presStyleCnt="0"/>
      <dgm:spPr/>
    </dgm:pt>
    <dgm:pt modelId="{F5C11771-7FC6-44C6-83AF-AB1D2D47A2FE}" type="pres">
      <dgm:prSet presAssocID="{75A1DC48-0C85-4BE2-B08E-17994E4E664C}" presName="rect1" presStyleLbl="bgImgPlace1" presStyleIdx="0" presStyleCnt="5"/>
      <dgm:spPr>
        <a:blipFill rotWithShape="1">
          <a:blip xmlns:r="http://schemas.openxmlformats.org/officeDocument/2006/relationships" r:embed="rId1"/>
          <a:stretch>
            <a:fillRect/>
          </a:stretch>
        </a:blipFill>
      </dgm:spPr>
    </dgm:pt>
    <dgm:pt modelId="{0295DFED-C25B-4D06-ADDD-753B89917A73}" type="pres">
      <dgm:prSet presAssocID="{75A1DC48-0C85-4BE2-B08E-17994E4E664C}" presName="wedgeRectCallout1" presStyleLbl="node1" presStyleIdx="0" presStyleCnt="5">
        <dgm:presLayoutVars>
          <dgm:bulletEnabled val="1"/>
        </dgm:presLayoutVars>
      </dgm:prSet>
      <dgm:spPr/>
    </dgm:pt>
    <dgm:pt modelId="{5C3DBC0D-989D-4A68-AD81-DB799A444745}" type="pres">
      <dgm:prSet presAssocID="{72EA4130-9DC1-4D8E-83C1-3C002E1801A8}" presName="sibTrans" presStyleCnt="0"/>
      <dgm:spPr/>
    </dgm:pt>
    <dgm:pt modelId="{FF439FAD-168A-43DF-AEBD-5734E639966F}" type="pres">
      <dgm:prSet presAssocID="{2D3554DC-DC35-42E1-BA8F-3A20755B7B70}" presName="composite" presStyleCnt="0"/>
      <dgm:spPr/>
    </dgm:pt>
    <dgm:pt modelId="{287D7D1D-D42B-4CF5-A27B-0EB9CB7407E6}" type="pres">
      <dgm:prSet presAssocID="{2D3554DC-DC35-42E1-BA8F-3A20755B7B70}" presName="rect1" presStyleLbl="bgImgPlace1" presStyleIdx="1" presStyleCnt="5"/>
      <dgm:spPr>
        <a:blipFill rotWithShape="1">
          <a:blip xmlns:r="http://schemas.openxmlformats.org/officeDocument/2006/relationships" r:embed="rId2"/>
          <a:stretch>
            <a:fillRect/>
          </a:stretch>
        </a:blipFill>
      </dgm:spPr>
    </dgm:pt>
    <dgm:pt modelId="{825D6361-8B49-4479-9A0E-990BC88C40A8}" type="pres">
      <dgm:prSet presAssocID="{2D3554DC-DC35-42E1-BA8F-3A20755B7B70}" presName="wedgeRectCallout1" presStyleLbl="node1" presStyleIdx="1" presStyleCnt="5">
        <dgm:presLayoutVars>
          <dgm:bulletEnabled val="1"/>
        </dgm:presLayoutVars>
      </dgm:prSet>
      <dgm:spPr/>
    </dgm:pt>
    <dgm:pt modelId="{DC539D45-8ADD-4838-9A1F-8F2CC97B694A}" type="pres">
      <dgm:prSet presAssocID="{68AEE4B8-910F-4DCC-B335-62BE06E086A2}" presName="sibTrans" presStyleCnt="0"/>
      <dgm:spPr/>
    </dgm:pt>
    <dgm:pt modelId="{E04ECA13-0BD0-443C-B0B0-8C9F2A6308B7}" type="pres">
      <dgm:prSet presAssocID="{A899CA2B-86AB-4203-92FE-A9DAF1B6E832}" presName="composite" presStyleCnt="0"/>
      <dgm:spPr/>
    </dgm:pt>
    <dgm:pt modelId="{93958771-5F5B-4668-874F-DEC891522227}" type="pres">
      <dgm:prSet presAssocID="{A899CA2B-86AB-4203-92FE-A9DAF1B6E832}" presName="rect1" presStyleLbl="bgImgPlace1" presStyleIdx="2" presStyleCnt="5"/>
      <dgm:spPr>
        <a:blipFill rotWithShape="1">
          <a:blip xmlns:r="http://schemas.openxmlformats.org/officeDocument/2006/relationships" r:embed="rId3"/>
          <a:stretch>
            <a:fillRect/>
          </a:stretch>
        </a:blipFill>
      </dgm:spPr>
    </dgm:pt>
    <dgm:pt modelId="{A2DC4D13-0FDA-4C7F-91D5-73658415FCDD}" type="pres">
      <dgm:prSet presAssocID="{A899CA2B-86AB-4203-92FE-A9DAF1B6E832}" presName="wedgeRectCallout1" presStyleLbl="node1" presStyleIdx="2" presStyleCnt="5">
        <dgm:presLayoutVars>
          <dgm:bulletEnabled val="1"/>
        </dgm:presLayoutVars>
      </dgm:prSet>
      <dgm:spPr/>
    </dgm:pt>
    <dgm:pt modelId="{154B884C-F895-4453-AE04-59864A5F13B9}" type="pres">
      <dgm:prSet presAssocID="{8B05C54B-50D9-4691-866F-E3691F306ED3}" presName="sibTrans" presStyleCnt="0"/>
      <dgm:spPr/>
    </dgm:pt>
    <dgm:pt modelId="{27DE37DE-2793-4BAB-A11F-FB00FA19F0D5}" type="pres">
      <dgm:prSet presAssocID="{C5B2AE75-1001-4DE0-A004-DB7D20ED9204}" presName="composite" presStyleCnt="0"/>
      <dgm:spPr/>
    </dgm:pt>
    <dgm:pt modelId="{B11DD630-D476-4ADE-912E-F13A42AADB76}" type="pres">
      <dgm:prSet presAssocID="{C5B2AE75-1001-4DE0-A004-DB7D20ED9204}" presName="rect1" presStyleLbl="bgImgPlace1" presStyleIdx="3" presStyleCnt="5"/>
      <dgm:spPr>
        <a:blipFill rotWithShape="1">
          <a:blip xmlns:r="http://schemas.openxmlformats.org/officeDocument/2006/relationships" r:embed="rId4"/>
          <a:stretch>
            <a:fillRect/>
          </a:stretch>
        </a:blipFill>
      </dgm:spPr>
    </dgm:pt>
    <dgm:pt modelId="{33AF02FA-9F42-4E7B-9C6B-24E1410358C7}" type="pres">
      <dgm:prSet presAssocID="{C5B2AE75-1001-4DE0-A004-DB7D20ED9204}" presName="wedgeRectCallout1" presStyleLbl="node1" presStyleIdx="3" presStyleCnt="5">
        <dgm:presLayoutVars>
          <dgm:bulletEnabled val="1"/>
        </dgm:presLayoutVars>
      </dgm:prSet>
      <dgm:spPr/>
    </dgm:pt>
    <dgm:pt modelId="{D2DAB79E-4F0D-4420-A159-BCFE11F7214F}" type="pres">
      <dgm:prSet presAssocID="{1B8A754F-9E92-4FA6-99B8-B0C865337F9A}" presName="sibTrans" presStyleCnt="0"/>
      <dgm:spPr/>
    </dgm:pt>
    <dgm:pt modelId="{7BBB99BA-C350-406A-A1D1-3CCE99900F75}" type="pres">
      <dgm:prSet presAssocID="{7DC955B2-E927-42DB-8116-C5FFB07D93B8}" presName="composite" presStyleCnt="0"/>
      <dgm:spPr/>
    </dgm:pt>
    <dgm:pt modelId="{9CFAA424-8BEF-4C75-B3A4-CE4A20B0AC76}" type="pres">
      <dgm:prSet presAssocID="{7DC955B2-E927-42DB-8116-C5FFB07D93B8}" presName="rect1" presStyleLbl="bgImgPlace1" presStyleIdx="4" presStyleCnt="5"/>
      <dgm:spPr>
        <a:blipFill rotWithShape="1">
          <a:blip xmlns:r="http://schemas.openxmlformats.org/officeDocument/2006/relationships" r:embed="rId5"/>
          <a:stretch>
            <a:fillRect/>
          </a:stretch>
        </a:blipFill>
      </dgm:spPr>
    </dgm:pt>
    <dgm:pt modelId="{A047C321-6AFE-46A7-AA64-5F9CE9DEDF55}" type="pres">
      <dgm:prSet presAssocID="{7DC955B2-E927-42DB-8116-C5FFB07D93B8}" presName="wedgeRectCallout1" presStyleLbl="node1" presStyleIdx="4" presStyleCnt="5">
        <dgm:presLayoutVars>
          <dgm:bulletEnabled val="1"/>
        </dgm:presLayoutVars>
      </dgm:prSet>
      <dgm:spPr/>
    </dgm:pt>
  </dgm:ptLst>
  <dgm:cxnLst>
    <dgm:cxn modelId="{BC2FA438-E5D3-428C-BBDE-6406A115ED29}" srcId="{964DB739-4306-4C1A-BACC-2B927F9BA728}" destId="{2D3554DC-DC35-42E1-BA8F-3A20755B7B70}" srcOrd="1" destOrd="0" parTransId="{18CADBD6-543D-4C9F-9BD0-65CCA1178CFA}" sibTransId="{68AEE4B8-910F-4DCC-B335-62BE06E086A2}"/>
    <dgm:cxn modelId="{E7C98246-908F-4F02-BF18-5E4A18F7C4A2}" type="presOf" srcId="{A899CA2B-86AB-4203-92FE-A9DAF1B6E832}" destId="{A2DC4D13-0FDA-4C7F-91D5-73658415FCDD}" srcOrd="0" destOrd="0" presId="urn:microsoft.com/office/officeart/2008/layout/BendingPictureCaptionList"/>
    <dgm:cxn modelId="{747939B8-0F18-4C45-9687-C90C76EDD962}" srcId="{964DB739-4306-4C1A-BACC-2B927F9BA728}" destId="{C5B2AE75-1001-4DE0-A004-DB7D20ED9204}" srcOrd="3" destOrd="0" parTransId="{F078A1F4-A2D2-410D-A6E3-B317C5840CFA}" sibTransId="{1B8A754F-9E92-4FA6-99B8-B0C865337F9A}"/>
    <dgm:cxn modelId="{3DB2073E-E713-411E-A7E4-5DE8A7F5FCA9}" type="presOf" srcId="{C5B2AE75-1001-4DE0-A004-DB7D20ED9204}" destId="{33AF02FA-9F42-4E7B-9C6B-24E1410358C7}" srcOrd="0" destOrd="0" presId="urn:microsoft.com/office/officeart/2008/layout/BendingPictureCaptionList"/>
    <dgm:cxn modelId="{F29CBEC9-736C-4F15-A6FC-27FAD579065F}" type="presOf" srcId="{2D3554DC-DC35-42E1-BA8F-3A20755B7B70}" destId="{825D6361-8B49-4479-9A0E-990BC88C40A8}" srcOrd="0" destOrd="0" presId="urn:microsoft.com/office/officeart/2008/layout/BendingPictureCaptionList"/>
    <dgm:cxn modelId="{C8B57560-D6C8-4595-BA41-F56BA8FC32E2}" srcId="{964DB739-4306-4C1A-BACC-2B927F9BA728}" destId="{75A1DC48-0C85-4BE2-B08E-17994E4E664C}" srcOrd="0" destOrd="0" parTransId="{A6430BE7-6995-41D6-A862-1BF56E9ED296}" sibTransId="{72EA4130-9DC1-4D8E-83C1-3C002E1801A8}"/>
    <dgm:cxn modelId="{AD583E38-A019-40AA-BD24-E40392B2C883}" srcId="{964DB739-4306-4C1A-BACC-2B927F9BA728}" destId="{A899CA2B-86AB-4203-92FE-A9DAF1B6E832}" srcOrd="2" destOrd="0" parTransId="{05B034B0-B3F3-4E0C-BE7B-380888897D03}" sibTransId="{8B05C54B-50D9-4691-866F-E3691F306ED3}"/>
    <dgm:cxn modelId="{C48BDA8B-84E0-4B35-988E-E4BBF742C1F6}" type="presOf" srcId="{75A1DC48-0C85-4BE2-B08E-17994E4E664C}" destId="{0295DFED-C25B-4D06-ADDD-753B89917A73}" srcOrd="0" destOrd="0" presId="urn:microsoft.com/office/officeart/2008/layout/BendingPictureCaptionList"/>
    <dgm:cxn modelId="{B3586919-6D5A-4CF3-9CA0-53CF5233BCC7}" type="presOf" srcId="{7DC955B2-E927-42DB-8116-C5FFB07D93B8}" destId="{A047C321-6AFE-46A7-AA64-5F9CE9DEDF55}" srcOrd="0" destOrd="0" presId="urn:microsoft.com/office/officeart/2008/layout/BendingPictureCaptionList"/>
    <dgm:cxn modelId="{46171F5C-C09E-43C1-B490-1EB557067014}" srcId="{964DB739-4306-4C1A-BACC-2B927F9BA728}" destId="{7DC955B2-E927-42DB-8116-C5FFB07D93B8}" srcOrd="4" destOrd="0" parTransId="{75DB7C4F-F96B-4CF2-B727-93EF7D9A65FD}" sibTransId="{3F329404-B5D0-4414-A843-CA936741AD59}"/>
    <dgm:cxn modelId="{F8407C4F-0EBD-45BB-8CC6-0428C8EB8FA0}" type="presOf" srcId="{964DB739-4306-4C1A-BACC-2B927F9BA728}" destId="{CCB40447-01E0-4BCC-B341-D1F1E61C3088}" srcOrd="0" destOrd="0" presId="urn:microsoft.com/office/officeart/2008/layout/BendingPictureCaptionList"/>
    <dgm:cxn modelId="{EF0E61E5-3378-4BB8-9CFB-48482A618A73}" type="presParOf" srcId="{CCB40447-01E0-4BCC-B341-D1F1E61C3088}" destId="{2B39DA07-59FC-4261-98AF-6C43281D07FE}" srcOrd="0" destOrd="0" presId="urn:microsoft.com/office/officeart/2008/layout/BendingPictureCaptionList"/>
    <dgm:cxn modelId="{2A9B8AB9-0D07-431B-9E92-992F560AACC2}" type="presParOf" srcId="{2B39DA07-59FC-4261-98AF-6C43281D07FE}" destId="{F5C11771-7FC6-44C6-83AF-AB1D2D47A2FE}" srcOrd="0" destOrd="0" presId="urn:microsoft.com/office/officeart/2008/layout/BendingPictureCaptionList"/>
    <dgm:cxn modelId="{48876337-3DD3-4985-BD5B-2CF443B1F172}" type="presParOf" srcId="{2B39DA07-59FC-4261-98AF-6C43281D07FE}" destId="{0295DFED-C25B-4D06-ADDD-753B89917A73}" srcOrd="1" destOrd="0" presId="urn:microsoft.com/office/officeart/2008/layout/BendingPictureCaptionList"/>
    <dgm:cxn modelId="{1716E24B-13D0-4FDE-8777-6F436969E8F9}" type="presParOf" srcId="{CCB40447-01E0-4BCC-B341-D1F1E61C3088}" destId="{5C3DBC0D-989D-4A68-AD81-DB799A444745}" srcOrd="1" destOrd="0" presId="urn:microsoft.com/office/officeart/2008/layout/BendingPictureCaptionList"/>
    <dgm:cxn modelId="{6B688B0D-120D-449A-BCED-92C1F9174DA3}" type="presParOf" srcId="{CCB40447-01E0-4BCC-B341-D1F1E61C3088}" destId="{FF439FAD-168A-43DF-AEBD-5734E639966F}" srcOrd="2" destOrd="0" presId="urn:microsoft.com/office/officeart/2008/layout/BendingPictureCaptionList"/>
    <dgm:cxn modelId="{4D963E8C-BB5A-452B-BF06-7B7928AEA1C2}" type="presParOf" srcId="{FF439FAD-168A-43DF-AEBD-5734E639966F}" destId="{287D7D1D-D42B-4CF5-A27B-0EB9CB7407E6}" srcOrd="0" destOrd="0" presId="urn:microsoft.com/office/officeart/2008/layout/BendingPictureCaptionList"/>
    <dgm:cxn modelId="{DC1B72F0-84C7-4B27-AD52-B9F13027E0F0}" type="presParOf" srcId="{FF439FAD-168A-43DF-AEBD-5734E639966F}" destId="{825D6361-8B49-4479-9A0E-990BC88C40A8}" srcOrd="1" destOrd="0" presId="urn:microsoft.com/office/officeart/2008/layout/BendingPictureCaptionList"/>
    <dgm:cxn modelId="{B5C8ADE6-A0BD-426D-B574-65AEDD8BBF3C}" type="presParOf" srcId="{CCB40447-01E0-4BCC-B341-D1F1E61C3088}" destId="{DC539D45-8ADD-4838-9A1F-8F2CC97B694A}" srcOrd="3" destOrd="0" presId="urn:microsoft.com/office/officeart/2008/layout/BendingPictureCaptionList"/>
    <dgm:cxn modelId="{6C7C16FE-95AD-4F3C-BAE5-E69FB6D41455}" type="presParOf" srcId="{CCB40447-01E0-4BCC-B341-D1F1E61C3088}" destId="{E04ECA13-0BD0-443C-B0B0-8C9F2A6308B7}" srcOrd="4" destOrd="0" presId="urn:microsoft.com/office/officeart/2008/layout/BendingPictureCaptionList"/>
    <dgm:cxn modelId="{28BC9676-4A2A-4D48-BAFF-FBBB22191481}" type="presParOf" srcId="{E04ECA13-0BD0-443C-B0B0-8C9F2A6308B7}" destId="{93958771-5F5B-4668-874F-DEC891522227}" srcOrd="0" destOrd="0" presId="urn:microsoft.com/office/officeart/2008/layout/BendingPictureCaptionList"/>
    <dgm:cxn modelId="{6F85F490-8244-41AD-8305-8017E9E64F2D}" type="presParOf" srcId="{E04ECA13-0BD0-443C-B0B0-8C9F2A6308B7}" destId="{A2DC4D13-0FDA-4C7F-91D5-73658415FCDD}" srcOrd="1" destOrd="0" presId="urn:microsoft.com/office/officeart/2008/layout/BendingPictureCaptionList"/>
    <dgm:cxn modelId="{59AB02EA-9EAC-4BF0-B676-0784EC4E704B}" type="presParOf" srcId="{CCB40447-01E0-4BCC-B341-D1F1E61C3088}" destId="{154B884C-F895-4453-AE04-59864A5F13B9}" srcOrd="5" destOrd="0" presId="urn:microsoft.com/office/officeart/2008/layout/BendingPictureCaptionList"/>
    <dgm:cxn modelId="{AD65F05D-EBD6-4201-9FF3-F3596035C68D}" type="presParOf" srcId="{CCB40447-01E0-4BCC-B341-D1F1E61C3088}" destId="{27DE37DE-2793-4BAB-A11F-FB00FA19F0D5}" srcOrd="6" destOrd="0" presId="urn:microsoft.com/office/officeart/2008/layout/BendingPictureCaptionList"/>
    <dgm:cxn modelId="{6E9151C7-4270-4A2A-A473-12C3BFF4454C}" type="presParOf" srcId="{27DE37DE-2793-4BAB-A11F-FB00FA19F0D5}" destId="{B11DD630-D476-4ADE-912E-F13A42AADB76}" srcOrd="0" destOrd="0" presId="urn:microsoft.com/office/officeart/2008/layout/BendingPictureCaptionList"/>
    <dgm:cxn modelId="{85843AD4-69F1-4509-913E-A9536C99484E}" type="presParOf" srcId="{27DE37DE-2793-4BAB-A11F-FB00FA19F0D5}" destId="{33AF02FA-9F42-4E7B-9C6B-24E1410358C7}" srcOrd="1" destOrd="0" presId="urn:microsoft.com/office/officeart/2008/layout/BendingPictureCaptionList"/>
    <dgm:cxn modelId="{B72FB89C-FD9C-4573-A923-A21612BCDDBF}" type="presParOf" srcId="{CCB40447-01E0-4BCC-B341-D1F1E61C3088}" destId="{D2DAB79E-4F0D-4420-A159-BCFE11F7214F}" srcOrd="7" destOrd="0" presId="urn:microsoft.com/office/officeart/2008/layout/BendingPictureCaptionList"/>
    <dgm:cxn modelId="{72825721-8E57-4D59-B25B-9A716E08EF3F}" type="presParOf" srcId="{CCB40447-01E0-4BCC-B341-D1F1E61C3088}" destId="{7BBB99BA-C350-406A-A1D1-3CCE99900F75}" srcOrd="8" destOrd="0" presId="urn:microsoft.com/office/officeart/2008/layout/BendingPictureCaptionList"/>
    <dgm:cxn modelId="{A1E59500-C0FD-4C0C-95B2-871E99E22F55}" type="presParOf" srcId="{7BBB99BA-C350-406A-A1D1-3CCE99900F75}" destId="{9CFAA424-8BEF-4C75-B3A4-CE4A20B0AC76}" srcOrd="0" destOrd="0" presId="urn:microsoft.com/office/officeart/2008/layout/BendingPictureCaptionList"/>
    <dgm:cxn modelId="{9A385A6C-AB28-47E3-8B65-B8753D00AAE3}" type="presParOf" srcId="{7BBB99BA-C350-406A-A1D1-3CCE99900F75}" destId="{A047C321-6AFE-46A7-AA64-5F9CE9DEDF55}" srcOrd="1" destOrd="0" presId="urn:microsoft.com/office/officeart/2008/layout/BendingPictureCap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37DEE2-AAA2-483E-AA22-2D06E4E7A24A}"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A6A98C0E-A6F8-4B75-90FC-A23CD06C7307}">
      <dgm:prSet phldrT="[Text]"/>
      <dgm:spPr/>
      <dgm:t>
        <a:bodyPr/>
        <a:lstStyle/>
        <a:p>
          <a:r>
            <a:rPr lang="en-US" dirty="0"/>
            <a:t>Treasury Bills / Short term</a:t>
          </a:r>
        </a:p>
      </dgm:t>
    </dgm:pt>
    <dgm:pt modelId="{816243CC-970C-409F-9A8C-21D763701059}" type="parTrans" cxnId="{0F2A5480-032D-40C3-89D1-81EF0DEC3488}">
      <dgm:prSet/>
      <dgm:spPr/>
      <dgm:t>
        <a:bodyPr/>
        <a:lstStyle/>
        <a:p>
          <a:endParaRPr lang="en-US"/>
        </a:p>
      </dgm:t>
    </dgm:pt>
    <dgm:pt modelId="{E0D6C14F-739F-4B6A-90A9-181F15DD56C0}" type="sibTrans" cxnId="{0F2A5480-032D-40C3-89D1-81EF0DEC3488}">
      <dgm:prSet/>
      <dgm:spPr/>
      <dgm:t>
        <a:bodyPr/>
        <a:lstStyle/>
        <a:p>
          <a:endParaRPr lang="en-US"/>
        </a:p>
      </dgm:t>
    </dgm:pt>
    <dgm:pt modelId="{D6E84355-E1CC-400E-9D6C-675BDA774AAD}">
      <dgm:prSet phldrT="[Text]"/>
      <dgm:spPr>
        <a:solidFill>
          <a:srgbClr val="C00000"/>
        </a:solidFill>
      </dgm:spPr>
      <dgm:t>
        <a:bodyPr/>
        <a:lstStyle/>
        <a:p>
          <a:r>
            <a:rPr lang="en-US" dirty="0"/>
            <a:t>Only States: 14 days</a:t>
          </a:r>
        </a:p>
      </dgm:t>
    </dgm:pt>
    <dgm:pt modelId="{D45364BF-5242-4D41-BE48-51F53196B6BD}" type="parTrans" cxnId="{EDD6BF0C-33C1-40D1-996E-F10E3DCF7D39}">
      <dgm:prSet/>
      <dgm:spPr/>
      <dgm:t>
        <a:bodyPr/>
        <a:lstStyle/>
        <a:p>
          <a:endParaRPr lang="en-US"/>
        </a:p>
      </dgm:t>
    </dgm:pt>
    <dgm:pt modelId="{51D182F8-0A10-4045-9B4C-901993E55806}" type="sibTrans" cxnId="{EDD6BF0C-33C1-40D1-996E-F10E3DCF7D39}">
      <dgm:prSet/>
      <dgm:spPr/>
      <dgm:t>
        <a:bodyPr/>
        <a:lstStyle/>
        <a:p>
          <a:endParaRPr lang="en-US"/>
        </a:p>
      </dgm:t>
    </dgm:pt>
    <dgm:pt modelId="{6D99512F-0574-484A-B5A1-54EB909051B6}">
      <dgm:prSet phldrT="[Text]"/>
      <dgm:spPr/>
      <dgm:t>
        <a:bodyPr/>
        <a:lstStyle/>
        <a:p>
          <a:r>
            <a:rPr lang="en-US" dirty="0"/>
            <a:t>Both through “auction”</a:t>
          </a:r>
        </a:p>
      </dgm:t>
    </dgm:pt>
    <dgm:pt modelId="{D70FF9AE-6B5D-4144-85DB-7319B7E1EE81}" type="parTrans" cxnId="{59E80AC2-7243-4395-BFA5-DEEFF8D2952C}">
      <dgm:prSet/>
      <dgm:spPr/>
      <dgm:t>
        <a:bodyPr/>
        <a:lstStyle/>
        <a:p>
          <a:endParaRPr lang="en-US"/>
        </a:p>
      </dgm:t>
    </dgm:pt>
    <dgm:pt modelId="{E4D20B43-D03E-4D31-81BB-CD80FD984BEB}" type="sibTrans" cxnId="{59E80AC2-7243-4395-BFA5-DEEFF8D2952C}">
      <dgm:prSet/>
      <dgm:spPr/>
      <dgm:t>
        <a:bodyPr/>
        <a:lstStyle/>
        <a:p>
          <a:endParaRPr lang="en-US"/>
        </a:p>
      </dgm:t>
    </dgm:pt>
    <dgm:pt modelId="{4E42B1A1-9D07-41FC-9C8D-CC6CC5DAC2A5}">
      <dgm:prSet phldrT="[Text]"/>
      <dgm:spPr/>
      <dgm:t>
        <a:bodyPr/>
        <a:lstStyle/>
        <a:p>
          <a:r>
            <a:rPr lang="en-US"/>
            <a:t>Dated Securities / Long term</a:t>
          </a:r>
          <a:endParaRPr lang="en-US" dirty="0"/>
        </a:p>
      </dgm:t>
    </dgm:pt>
    <dgm:pt modelId="{1ADE2304-86F9-428B-9F87-6D59EABAF91D}" type="parTrans" cxnId="{B713C1F3-1382-40B2-9C5F-D25EF73EF55E}">
      <dgm:prSet/>
      <dgm:spPr/>
      <dgm:t>
        <a:bodyPr/>
        <a:lstStyle/>
        <a:p>
          <a:endParaRPr lang="en-US"/>
        </a:p>
      </dgm:t>
    </dgm:pt>
    <dgm:pt modelId="{5CAB0979-6E2D-4BC4-9CD2-B3661877DEAA}" type="sibTrans" cxnId="{B713C1F3-1382-40B2-9C5F-D25EF73EF55E}">
      <dgm:prSet/>
      <dgm:spPr/>
      <dgm:t>
        <a:bodyPr/>
        <a:lstStyle/>
        <a:p>
          <a:endParaRPr lang="en-US"/>
        </a:p>
      </dgm:t>
    </dgm:pt>
    <dgm:pt modelId="{37C8CD2A-E7FD-4153-ACAC-FA365CC31831}">
      <dgm:prSet phldrT="[Text]"/>
      <dgm:spPr/>
      <dgm:t>
        <a:bodyPr/>
        <a:lstStyle/>
        <a:p>
          <a:r>
            <a:rPr lang="en-US" dirty="0"/>
            <a:t>365 days or above</a:t>
          </a:r>
        </a:p>
      </dgm:t>
    </dgm:pt>
    <dgm:pt modelId="{C46FEF10-63E3-493D-960A-BDC6B0437B02}" type="parTrans" cxnId="{77CFF1C0-9841-4155-854F-7ADB0FF9CFD5}">
      <dgm:prSet/>
      <dgm:spPr/>
      <dgm:t>
        <a:bodyPr/>
        <a:lstStyle/>
        <a:p>
          <a:endParaRPr lang="en-US"/>
        </a:p>
      </dgm:t>
    </dgm:pt>
    <dgm:pt modelId="{3342FB97-3FC1-4AA9-BEC8-899DB620DED4}" type="sibTrans" cxnId="{77CFF1C0-9841-4155-854F-7ADB0FF9CFD5}">
      <dgm:prSet/>
      <dgm:spPr/>
      <dgm:t>
        <a:bodyPr/>
        <a:lstStyle/>
        <a:p>
          <a:endParaRPr lang="en-US"/>
        </a:p>
      </dgm:t>
    </dgm:pt>
    <dgm:pt modelId="{A3A277E5-6594-4CAB-B624-61FA94C59FA4}">
      <dgm:prSet phldrT="[Text]"/>
      <dgm:spPr>
        <a:solidFill>
          <a:srgbClr val="FFC000"/>
        </a:solidFill>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Sovereign Gold bond (8 years)</a:t>
          </a:r>
        </a:p>
      </dgm:t>
    </dgm:pt>
    <dgm:pt modelId="{58E7BE39-AAF6-4AEE-9F16-4AA43AEB5C79}" type="parTrans" cxnId="{2274A87C-F4B4-4C6B-A092-17B3A7E2F984}">
      <dgm:prSet/>
      <dgm:spPr/>
      <dgm:t>
        <a:bodyPr/>
        <a:lstStyle/>
        <a:p>
          <a:endParaRPr lang="en-US"/>
        </a:p>
      </dgm:t>
    </dgm:pt>
    <dgm:pt modelId="{6B4C04E5-9D87-4A29-9D2D-61AD476D883D}" type="sibTrans" cxnId="{2274A87C-F4B4-4C6B-A092-17B3A7E2F984}">
      <dgm:prSet/>
      <dgm:spPr/>
      <dgm:t>
        <a:bodyPr/>
        <a:lstStyle/>
        <a:p>
          <a:endParaRPr lang="en-US"/>
        </a:p>
      </dgm:t>
    </dgm:pt>
    <dgm:pt modelId="{33C00ECA-96E9-49B1-BB86-BFA63EB1AC8E}">
      <dgm:prSet phldrT="[Text]"/>
      <dgm:spPr/>
      <dgm:t>
        <a:bodyPr/>
        <a:lstStyle/>
        <a:p>
          <a:r>
            <a:rPr lang="en-US" dirty="0"/>
            <a:t>Union: 91, 182, 364 days</a:t>
          </a:r>
        </a:p>
      </dgm:t>
    </dgm:pt>
    <dgm:pt modelId="{395F7784-5EF3-4ECE-A7FB-A1BAD58FA8EF}" type="parTrans" cxnId="{3227AD27-CD7B-477A-8520-08DBCF35F98D}">
      <dgm:prSet/>
      <dgm:spPr/>
      <dgm:t>
        <a:bodyPr/>
        <a:lstStyle/>
        <a:p>
          <a:endParaRPr lang="en-US"/>
        </a:p>
      </dgm:t>
    </dgm:pt>
    <dgm:pt modelId="{ACE05F0C-4079-463E-AA80-6F2471A7CBDB}" type="sibTrans" cxnId="{3227AD27-CD7B-477A-8520-08DBCF35F98D}">
      <dgm:prSet/>
      <dgm:spPr/>
      <dgm:t>
        <a:bodyPr/>
        <a:lstStyle/>
        <a:p>
          <a:endParaRPr lang="en-US"/>
        </a:p>
      </dgm:t>
    </dgm:pt>
    <dgm:pt modelId="{013C9BD9-7A11-49DB-991D-7AED05B09E31}" type="pres">
      <dgm:prSet presAssocID="{3A37DEE2-AAA2-483E-AA22-2D06E4E7A24A}" presName="hierChild1" presStyleCnt="0">
        <dgm:presLayoutVars>
          <dgm:orgChart val="1"/>
          <dgm:chPref val="1"/>
          <dgm:dir/>
          <dgm:animOne val="branch"/>
          <dgm:animLvl val="lvl"/>
          <dgm:resizeHandles/>
        </dgm:presLayoutVars>
      </dgm:prSet>
      <dgm:spPr/>
    </dgm:pt>
    <dgm:pt modelId="{FA6B80D0-679A-4662-9F14-4F3659351ADC}" type="pres">
      <dgm:prSet presAssocID="{6D99512F-0574-484A-B5A1-54EB909051B6}" presName="hierRoot1" presStyleCnt="0">
        <dgm:presLayoutVars>
          <dgm:hierBranch val="init"/>
        </dgm:presLayoutVars>
      </dgm:prSet>
      <dgm:spPr/>
    </dgm:pt>
    <dgm:pt modelId="{B20C9873-1821-45A8-B4F2-ED6E43C58E0A}" type="pres">
      <dgm:prSet presAssocID="{6D99512F-0574-484A-B5A1-54EB909051B6}" presName="rootComposite1" presStyleCnt="0"/>
      <dgm:spPr/>
    </dgm:pt>
    <dgm:pt modelId="{E7594522-A2EF-473F-80C3-BA1929AAB0DC}" type="pres">
      <dgm:prSet presAssocID="{6D99512F-0574-484A-B5A1-54EB909051B6}" presName="rootText1" presStyleLbl="node0" presStyleIdx="0" presStyleCnt="1">
        <dgm:presLayoutVars>
          <dgm:chPref val="3"/>
        </dgm:presLayoutVars>
      </dgm:prSet>
      <dgm:spPr/>
    </dgm:pt>
    <dgm:pt modelId="{B212CADF-FF23-4DA7-99D3-FD931F0734AF}" type="pres">
      <dgm:prSet presAssocID="{6D99512F-0574-484A-B5A1-54EB909051B6}" presName="rootConnector1" presStyleLbl="node1" presStyleIdx="0" presStyleCnt="0"/>
      <dgm:spPr/>
    </dgm:pt>
    <dgm:pt modelId="{399670D2-2208-4F2F-975F-8F602714C29C}" type="pres">
      <dgm:prSet presAssocID="{6D99512F-0574-484A-B5A1-54EB909051B6}" presName="hierChild2" presStyleCnt="0"/>
      <dgm:spPr/>
    </dgm:pt>
    <dgm:pt modelId="{DAFC22B5-0018-41C2-9A33-563BEAA588E4}" type="pres">
      <dgm:prSet presAssocID="{816243CC-970C-409F-9A8C-21D763701059}" presName="Name64" presStyleLbl="parChTrans1D2" presStyleIdx="0" presStyleCnt="2"/>
      <dgm:spPr/>
    </dgm:pt>
    <dgm:pt modelId="{5E5EE49A-25A0-4273-B752-04E9ED8ABFEA}" type="pres">
      <dgm:prSet presAssocID="{A6A98C0E-A6F8-4B75-90FC-A23CD06C7307}" presName="hierRoot2" presStyleCnt="0">
        <dgm:presLayoutVars>
          <dgm:hierBranch val="init"/>
        </dgm:presLayoutVars>
      </dgm:prSet>
      <dgm:spPr/>
    </dgm:pt>
    <dgm:pt modelId="{657B83D4-503E-4833-BA6B-E5DAE78CC482}" type="pres">
      <dgm:prSet presAssocID="{A6A98C0E-A6F8-4B75-90FC-A23CD06C7307}" presName="rootComposite" presStyleCnt="0"/>
      <dgm:spPr/>
    </dgm:pt>
    <dgm:pt modelId="{14FA6835-8D8F-4164-B44B-838ECE24F43A}" type="pres">
      <dgm:prSet presAssocID="{A6A98C0E-A6F8-4B75-90FC-A23CD06C7307}" presName="rootText" presStyleLbl="node2" presStyleIdx="0" presStyleCnt="2">
        <dgm:presLayoutVars>
          <dgm:chPref val="3"/>
        </dgm:presLayoutVars>
      </dgm:prSet>
      <dgm:spPr/>
    </dgm:pt>
    <dgm:pt modelId="{C07AB7BB-EEB5-4727-8B8B-3BA061742588}" type="pres">
      <dgm:prSet presAssocID="{A6A98C0E-A6F8-4B75-90FC-A23CD06C7307}" presName="rootConnector" presStyleLbl="node2" presStyleIdx="0" presStyleCnt="2"/>
      <dgm:spPr/>
    </dgm:pt>
    <dgm:pt modelId="{731E4AFF-223A-4534-8CBF-37BD020ECB66}" type="pres">
      <dgm:prSet presAssocID="{A6A98C0E-A6F8-4B75-90FC-A23CD06C7307}" presName="hierChild4" presStyleCnt="0"/>
      <dgm:spPr/>
    </dgm:pt>
    <dgm:pt modelId="{61670DAE-1081-4C28-8B4B-BC7D1BCD0A6E}" type="pres">
      <dgm:prSet presAssocID="{D45364BF-5242-4D41-BE48-51F53196B6BD}" presName="Name64" presStyleLbl="parChTrans1D3" presStyleIdx="0" presStyleCnt="4"/>
      <dgm:spPr/>
    </dgm:pt>
    <dgm:pt modelId="{4BE9A632-D4EC-4110-94D1-99164EFB8EB2}" type="pres">
      <dgm:prSet presAssocID="{D6E84355-E1CC-400E-9D6C-675BDA774AAD}" presName="hierRoot2" presStyleCnt="0">
        <dgm:presLayoutVars>
          <dgm:hierBranch val="init"/>
        </dgm:presLayoutVars>
      </dgm:prSet>
      <dgm:spPr/>
    </dgm:pt>
    <dgm:pt modelId="{F3DD890E-99B5-4DFC-88C6-6158F96D5517}" type="pres">
      <dgm:prSet presAssocID="{D6E84355-E1CC-400E-9D6C-675BDA774AAD}" presName="rootComposite" presStyleCnt="0"/>
      <dgm:spPr/>
    </dgm:pt>
    <dgm:pt modelId="{0CA939DB-AF17-4CA7-97E4-FFADD7F2B2D3}" type="pres">
      <dgm:prSet presAssocID="{D6E84355-E1CC-400E-9D6C-675BDA774AAD}" presName="rootText" presStyleLbl="node3" presStyleIdx="0" presStyleCnt="4">
        <dgm:presLayoutVars>
          <dgm:chPref val="3"/>
        </dgm:presLayoutVars>
      </dgm:prSet>
      <dgm:spPr/>
    </dgm:pt>
    <dgm:pt modelId="{A1F6F210-8C76-4E96-8779-4566F421E021}" type="pres">
      <dgm:prSet presAssocID="{D6E84355-E1CC-400E-9D6C-675BDA774AAD}" presName="rootConnector" presStyleLbl="node3" presStyleIdx="0" presStyleCnt="4"/>
      <dgm:spPr/>
    </dgm:pt>
    <dgm:pt modelId="{0EB13861-B907-468D-B5AF-302210F5094A}" type="pres">
      <dgm:prSet presAssocID="{D6E84355-E1CC-400E-9D6C-675BDA774AAD}" presName="hierChild4" presStyleCnt="0"/>
      <dgm:spPr/>
    </dgm:pt>
    <dgm:pt modelId="{0C0D5D62-A41F-479C-B44F-7D1A37059836}" type="pres">
      <dgm:prSet presAssocID="{D6E84355-E1CC-400E-9D6C-675BDA774AAD}" presName="hierChild5" presStyleCnt="0"/>
      <dgm:spPr/>
    </dgm:pt>
    <dgm:pt modelId="{B6751F83-B741-4E72-97A7-D29D6B89A8F8}" type="pres">
      <dgm:prSet presAssocID="{395F7784-5EF3-4ECE-A7FB-A1BAD58FA8EF}" presName="Name64" presStyleLbl="parChTrans1D3" presStyleIdx="1" presStyleCnt="4"/>
      <dgm:spPr/>
    </dgm:pt>
    <dgm:pt modelId="{42D4EDCF-6D58-4A8D-B15C-B706F7DC7423}" type="pres">
      <dgm:prSet presAssocID="{33C00ECA-96E9-49B1-BB86-BFA63EB1AC8E}" presName="hierRoot2" presStyleCnt="0">
        <dgm:presLayoutVars>
          <dgm:hierBranch val="init"/>
        </dgm:presLayoutVars>
      </dgm:prSet>
      <dgm:spPr/>
    </dgm:pt>
    <dgm:pt modelId="{AB3856B9-BBAE-4913-869B-2FE2F7E0B958}" type="pres">
      <dgm:prSet presAssocID="{33C00ECA-96E9-49B1-BB86-BFA63EB1AC8E}" presName="rootComposite" presStyleCnt="0"/>
      <dgm:spPr/>
    </dgm:pt>
    <dgm:pt modelId="{4C9B5EF0-1E6A-4ADF-A85E-A3F9F1847200}" type="pres">
      <dgm:prSet presAssocID="{33C00ECA-96E9-49B1-BB86-BFA63EB1AC8E}" presName="rootText" presStyleLbl="node3" presStyleIdx="1" presStyleCnt="4">
        <dgm:presLayoutVars>
          <dgm:chPref val="3"/>
        </dgm:presLayoutVars>
      </dgm:prSet>
      <dgm:spPr/>
    </dgm:pt>
    <dgm:pt modelId="{1B1B83E5-D7F9-4C70-A4E6-522ED603BC47}" type="pres">
      <dgm:prSet presAssocID="{33C00ECA-96E9-49B1-BB86-BFA63EB1AC8E}" presName="rootConnector" presStyleLbl="node3" presStyleIdx="1" presStyleCnt="4"/>
      <dgm:spPr/>
    </dgm:pt>
    <dgm:pt modelId="{1F5B87FC-E93B-4975-9D18-08DB3F52D16D}" type="pres">
      <dgm:prSet presAssocID="{33C00ECA-96E9-49B1-BB86-BFA63EB1AC8E}" presName="hierChild4" presStyleCnt="0"/>
      <dgm:spPr/>
    </dgm:pt>
    <dgm:pt modelId="{9BDDE2D0-7A68-4772-A333-75A374FFEE50}" type="pres">
      <dgm:prSet presAssocID="{33C00ECA-96E9-49B1-BB86-BFA63EB1AC8E}" presName="hierChild5" presStyleCnt="0"/>
      <dgm:spPr/>
    </dgm:pt>
    <dgm:pt modelId="{F4BB9313-EB26-4225-A955-3064D4252C94}" type="pres">
      <dgm:prSet presAssocID="{A6A98C0E-A6F8-4B75-90FC-A23CD06C7307}" presName="hierChild5" presStyleCnt="0"/>
      <dgm:spPr/>
    </dgm:pt>
    <dgm:pt modelId="{4CAAB30D-A3DE-408B-BB66-29EC30E3BA82}" type="pres">
      <dgm:prSet presAssocID="{1ADE2304-86F9-428B-9F87-6D59EABAF91D}" presName="Name64" presStyleLbl="parChTrans1D2" presStyleIdx="1" presStyleCnt="2"/>
      <dgm:spPr/>
    </dgm:pt>
    <dgm:pt modelId="{22D0AD6F-8465-45DF-91E9-F605BBDA736D}" type="pres">
      <dgm:prSet presAssocID="{4E42B1A1-9D07-41FC-9C8D-CC6CC5DAC2A5}" presName="hierRoot2" presStyleCnt="0">
        <dgm:presLayoutVars>
          <dgm:hierBranch val="init"/>
        </dgm:presLayoutVars>
      </dgm:prSet>
      <dgm:spPr/>
    </dgm:pt>
    <dgm:pt modelId="{7CE2D818-F11B-43D8-9D2A-4DCFEB553A0E}" type="pres">
      <dgm:prSet presAssocID="{4E42B1A1-9D07-41FC-9C8D-CC6CC5DAC2A5}" presName="rootComposite" presStyleCnt="0"/>
      <dgm:spPr/>
    </dgm:pt>
    <dgm:pt modelId="{173DBE4D-2F2E-4B57-AC6C-0D870696C6F2}" type="pres">
      <dgm:prSet presAssocID="{4E42B1A1-9D07-41FC-9C8D-CC6CC5DAC2A5}" presName="rootText" presStyleLbl="node2" presStyleIdx="1" presStyleCnt="2">
        <dgm:presLayoutVars>
          <dgm:chPref val="3"/>
        </dgm:presLayoutVars>
      </dgm:prSet>
      <dgm:spPr/>
    </dgm:pt>
    <dgm:pt modelId="{E1BC6B0C-DB8D-4CF1-B2F9-4BE579DE6778}" type="pres">
      <dgm:prSet presAssocID="{4E42B1A1-9D07-41FC-9C8D-CC6CC5DAC2A5}" presName="rootConnector" presStyleLbl="node2" presStyleIdx="1" presStyleCnt="2"/>
      <dgm:spPr/>
    </dgm:pt>
    <dgm:pt modelId="{4F6E3984-1767-4F6D-BC74-8727B108EE37}" type="pres">
      <dgm:prSet presAssocID="{4E42B1A1-9D07-41FC-9C8D-CC6CC5DAC2A5}" presName="hierChild4" presStyleCnt="0"/>
      <dgm:spPr/>
    </dgm:pt>
    <dgm:pt modelId="{7CC55606-85ED-4FFF-9C34-612D6D1CBAA9}" type="pres">
      <dgm:prSet presAssocID="{C46FEF10-63E3-493D-960A-BDC6B0437B02}" presName="Name64" presStyleLbl="parChTrans1D3" presStyleIdx="2" presStyleCnt="4"/>
      <dgm:spPr/>
    </dgm:pt>
    <dgm:pt modelId="{D794FD2B-F70A-4D90-8033-66C229556FE1}" type="pres">
      <dgm:prSet presAssocID="{37C8CD2A-E7FD-4153-ACAC-FA365CC31831}" presName="hierRoot2" presStyleCnt="0">
        <dgm:presLayoutVars>
          <dgm:hierBranch val="init"/>
        </dgm:presLayoutVars>
      </dgm:prSet>
      <dgm:spPr/>
    </dgm:pt>
    <dgm:pt modelId="{BB2D5FA7-53AF-41A7-B166-252A99FFD831}" type="pres">
      <dgm:prSet presAssocID="{37C8CD2A-E7FD-4153-ACAC-FA365CC31831}" presName="rootComposite" presStyleCnt="0"/>
      <dgm:spPr/>
    </dgm:pt>
    <dgm:pt modelId="{EEA39D62-32BF-44B3-8942-F28E2163D98E}" type="pres">
      <dgm:prSet presAssocID="{37C8CD2A-E7FD-4153-ACAC-FA365CC31831}" presName="rootText" presStyleLbl="node3" presStyleIdx="2" presStyleCnt="4">
        <dgm:presLayoutVars>
          <dgm:chPref val="3"/>
        </dgm:presLayoutVars>
      </dgm:prSet>
      <dgm:spPr/>
    </dgm:pt>
    <dgm:pt modelId="{F7B5CDAE-484D-44C5-9693-103B5265410C}" type="pres">
      <dgm:prSet presAssocID="{37C8CD2A-E7FD-4153-ACAC-FA365CC31831}" presName="rootConnector" presStyleLbl="node3" presStyleIdx="2" presStyleCnt="4"/>
      <dgm:spPr/>
    </dgm:pt>
    <dgm:pt modelId="{5C380528-23DC-41F5-8D01-62CAE876E10F}" type="pres">
      <dgm:prSet presAssocID="{37C8CD2A-E7FD-4153-ACAC-FA365CC31831}" presName="hierChild4" presStyleCnt="0"/>
      <dgm:spPr/>
    </dgm:pt>
    <dgm:pt modelId="{D7A0F0F3-E9F3-452A-B145-0704A6473871}" type="pres">
      <dgm:prSet presAssocID="{37C8CD2A-E7FD-4153-ACAC-FA365CC31831}" presName="hierChild5" presStyleCnt="0"/>
      <dgm:spPr/>
    </dgm:pt>
    <dgm:pt modelId="{75EC31FB-1B08-4C9A-BD8D-D5C07DA8B09F}" type="pres">
      <dgm:prSet presAssocID="{58E7BE39-AAF6-4AEE-9F16-4AA43AEB5C79}" presName="Name64" presStyleLbl="parChTrans1D3" presStyleIdx="3" presStyleCnt="4"/>
      <dgm:spPr/>
    </dgm:pt>
    <dgm:pt modelId="{70D68377-D13B-43F5-A7C7-9F900DFF89CC}" type="pres">
      <dgm:prSet presAssocID="{A3A277E5-6594-4CAB-B624-61FA94C59FA4}" presName="hierRoot2" presStyleCnt="0">
        <dgm:presLayoutVars>
          <dgm:hierBranch val="init"/>
        </dgm:presLayoutVars>
      </dgm:prSet>
      <dgm:spPr/>
    </dgm:pt>
    <dgm:pt modelId="{A60D056B-8665-435E-989A-9BCA58F11856}" type="pres">
      <dgm:prSet presAssocID="{A3A277E5-6594-4CAB-B624-61FA94C59FA4}" presName="rootComposite" presStyleCnt="0"/>
      <dgm:spPr/>
    </dgm:pt>
    <dgm:pt modelId="{ACA73E31-F585-4868-8963-F22F52CB3989}" type="pres">
      <dgm:prSet presAssocID="{A3A277E5-6594-4CAB-B624-61FA94C59FA4}" presName="rootText" presStyleLbl="node3" presStyleIdx="3" presStyleCnt="4">
        <dgm:presLayoutVars>
          <dgm:chPref val="3"/>
        </dgm:presLayoutVars>
      </dgm:prSet>
      <dgm:spPr/>
    </dgm:pt>
    <dgm:pt modelId="{F20FB657-745E-41A5-9B88-22725BAB1D0F}" type="pres">
      <dgm:prSet presAssocID="{A3A277E5-6594-4CAB-B624-61FA94C59FA4}" presName="rootConnector" presStyleLbl="node3" presStyleIdx="3" presStyleCnt="4"/>
      <dgm:spPr/>
    </dgm:pt>
    <dgm:pt modelId="{6AF6EE87-0EF8-42AB-8148-B193B9540A14}" type="pres">
      <dgm:prSet presAssocID="{A3A277E5-6594-4CAB-B624-61FA94C59FA4}" presName="hierChild4" presStyleCnt="0"/>
      <dgm:spPr/>
    </dgm:pt>
    <dgm:pt modelId="{51DE71C4-D9A9-4599-9561-D2CDCA1BBDB2}" type="pres">
      <dgm:prSet presAssocID="{A3A277E5-6594-4CAB-B624-61FA94C59FA4}" presName="hierChild5" presStyleCnt="0"/>
      <dgm:spPr/>
    </dgm:pt>
    <dgm:pt modelId="{C0004F88-98C2-4497-A864-D7DC82C7AC60}" type="pres">
      <dgm:prSet presAssocID="{4E42B1A1-9D07-41FC-9C8D-CC6CC5DAC2A5}" presName="hierChild5" presStyleCnt="0"/>
      <dgm:spPr/>
    </dgm:pt>
    <dgm:pt modelId="{85202BEC-E357-4BE1-8ADF-FF73288B2E55}" type="pres">
      <dgm:prSet presAssocID="{6D99512F-0574-484A-B5A1-54EB909051B6}" presName="hierChild3" presStyleCnt="0"/>
      <dgm:spPr/>
    </dgm:pt>
  </dgm:ptLst>
  <dgm:cxnLst>
    <dgm:cxn modelId="{CEE5FF67-1B06-4EE5-A7B0-60BD2AC92974}" type="presOf" srcId="{A3A277E5-6594-4CAB-B624-61FA94C59FA4}" destId="{ACA73E31-F585-4868-8963-F22F52CB3989}" srcOrd="0" destOrd="0" presId="urn:microsoft.com/office/officeart/2009/3/layout/HorizontalOrganizationChart"/>
    <dgm:cxn modelId="{59E80AC2-7243-4395-BFA5-DEEFF8D2952C}" srcId="{3A37DEE2-AAA2-483E-AA22-2D06E4E7A24A}" destId="{6D99512F-0574-484A-B5A1-54EB909051B6}" srcOrd="0" destOrd="0" parTransId="{D70FF9AE-6B5D-4144-85DB-7319B7E1EE81}" sibTransId="{E4D20B43-D03E-4D31-81BB-CD80FD984BEB}"/>
    <dgm:cxn modelId="{028DF902-C2F1-41C6-8FF3-92CDC8778988}" type="presOf" srcId="{58E7BE39-AAF6-4AEE-9F16-4AA43AEB5C79}" destId="{75EC31FB-1B08-4C9A-BD8D-D5C07DA8B09F}" srcOrd="0" destOrd="0" presId="urn:microsoft.com/office/officeart/2009/3/layout/HorizontalOrganizationChart"/>
    <dgm:cxn modelId="{8B870B02-CCD9-40B4-B3A0-1FDCF5B62706}" type="presOf" srcId="{4E42B1A1-9D07-41FC-9C8D-CC6CC5DAC2A5}" destId="{173DBE4D-2F2E-4B57-AC6C-0D870696C6F2}" srcOrd="0" destOrd="0" presId="urn:microsoft.com/office/officeart/2009/3/layout/HorizontalOrganizationChart"/>
    <dgm:cxn modelId="{C002421E-0518-4DD8-BEF4-A2C1846419B6}" type="presOf" srcId="{3A37DEE2-AAA2-483E-AA22-2D06E4E7A24A}" destId="{013C9BD9-7A11-49DB-991D-7AED05B09E31}" srcOrd="0" destOrd="0" presId="urn:microsoft.com/office/officeart/2009/3/layout/HorizontalOrganizationChart"/>
    <dgm:cxn modelId="{DFCAAD28-9C60-4CF0-A11B-98902CF65093}" type="presOf" srcId="{4E42B1A1-9D07-41FC-9C8D-CC6CC5DAC2A5}" destId="{E1BC6B0C-DB8D-4CF1-B2F9-4BE579DE6778}" srcOrd="1" destOrd="0" presId="urn:microsoft.com/office/officeart/2009/3/layout/HorizontalOrganizationChart"/>
    <dgm:cxn modelId="{94F9AED9-A61A-449A-AC43-620ABFCFAE6E}" type="presOf" srcId="{6D99512F-0574-484A-B5A1-54EB909051B6}" destId="{E7594522-A2EF-473F-80C3-BA1929AAB0DC}" srcOrd="0" destOrd="0" presId="urn:microsoft.com/office/officeart/2009/3/layout/HorizontalOrganizationChart"/>
    <dgm:cxn modelId="{2D588B92-211C-416D-811F-8C6BF09B7B85}" type="presOf" srcId="{A6A98C0E-A6F8-4B75-90FC-A23CD06C7307}" destId="{C07AB7BB-EEB5-4727-8B8B-3BA061742588}" srcOrd="1" destOrd="0" presId="urn:microsoft.com/office/officeart/2009/3/layout/HorizontalOrganizationChart"/>
    <dgm:cxn modelId="{7C33B593-629A-4945-8CCA-41723C3840E3}" type="presOf" srcId="{D6E84355-E1CC-400E-9D6C-675BDA774AAD}" destId="{A1F6F210-8C76-4E96-8779-4566F421E021}" srcOrd="1" destOrd="0" presId="urn:microsoft.com/office/officeart/2009/3/layout/HorizontalOrganizationChart"/>
    <dgm:cxn modelId="{6C454C30-32CB-4312-B1DD-02E8A4A0DF6F}" type="presOf" srcId="{D6E84355-E1CC-400E-9D6C-675BDA774AAD}" destId="{0CA939DB-AF17-4CA7-97E4-FFADD7F2B2D3}" srcOrd="0" destOrd="0" presId="urn:microsoft.com/office/officeart/2009/3/layout/HorizontalOrganizationChart"/>
    <dgm:cxn modelId="{A8BAE929-5FC1-4E19-BF75-293B74F35F8C}" type="presOf" srcId="{816243CC-970C-409F-9A8C-21D763701059}" destId="{DAFC22B5-0018-41C2-9A33-563BEAA588E4}" srcOrd="0" destOrd="0" presId="urn:microsoft.com/office/officeart/2009/3/layout/HorizontalOrganizationChart"/>
    <dgm:cxn modelId="{2CC89BEF-F52C-4F53-B3CD-7196D5434A88}" type="presOf" srcId="{37C8CD2A-E7FD-4153-ACAC-FA365CC31831}" destId="{F7B5CDAE-484D-44C5-9693-103B5265410C}" srcOrd="1" destOrd="0" presId="urn:microsoft.com/office/officeart/2009/3/layout/HorizontalOrganizationChart"/>
    <dgm:cxn modelId="{C8B764D2-E35B-40D9-A0AB-094F1C0B9E53}" type="presOf" srcId="{1ADE2304-86F9-428B-9F87-6D59EABAF91D}" destId="{4CAAB30D-A3DE-408B-BB66-29EC30E3BA82}" srcOrd="0" destOrd="0" presId="urn:microsoft.com/office/officeart/2009/3/layout/HorizontalOrganizationChart"/>
    <dgm:cxn modelId="{3E63B47A-BC62-4D61-9BBE-A61B8FD94F9B}" type="presOf" srcId="{33C00ECA-96E9-49B1-BB86-BFA63EB1AC8E}" destId="{1B1B83E5-D7F9-4C70-A4E6-522ED603BC47}" srcOrd="1" destOrd="0" presId="urn:microsoft.com/office/officeart/2009/3/layout/HorizontalOrganizationChart"/>
    <dgm:cxn modelId="{2274A87C-F4B4-4C6B-A092-17B3A7E2F984}" srcId="{4E42B1A1-9D07-41FC-9C8D-CC6CC5DAC2A5}" destId="{A3A277E5-6594-4CAB-B624-61FA94C59FA4}" srcOrd="1" destOrd="0" parTransId="{58E7BE39-AAF6-4AEE-9F16-4AA43AEB5C79}" sibTransId="{6B4C04E5-9D87-4A29-9D2D-61AD476D883D}"/>
    <dgm:cxn modelId="{BD2221F8-84DE-4CAC-9447-C8EB08DE5BA4}" type="presOf" srcId="{33C00ECA-96E9-49B1-BB86-BFA63EB1AC8E}" destId="{4C9B5EF0-1E6A-4ADF-A85E-A3F9F1847200}" srcOrd="0" destOrd="0" presId="urn:microsoft.com/office/officeart/2009/3/layout/HorizontalOrganizationChart"/>
    <dgm:cxn modelId="{B713C1F3-1382-40B2-9C5F-D25EF73EF55E}" srcId="{6D99512F-0574-484A-B5A1-54EB909051B6}" destId="{4E42B1A1-9D07-41FC-9C8D-CC6CC5DAC2A5}" srcOrd="1" destOrd="0" parTransId="{1ADE2304-86F9-428B-9F87-6D59EABAF91D}" sibTransId="{5CAB0979-6E2D-4BC4-9CD2-B3661877DEAA}"/>
    <dgm:cxn modelId="{EDD6BF0C-33C1-40D1-996E-F10E3DCF7D39}" srcId="{A6A98C0E-A6F8-4B75-90FC-A23CD06C7307}" destId="{D6E84355-E1CC-400E-9D6C-675BDA774AAD}" srcOrd="0" destOrd="0" parTransId="{D45364BF-5242-4D41-BE48-51F53196B6BD}" sibTransId="{51D182F8-0A10-4045-9B4C-901993E55806}"/>
    <dgm:cxn modelId="{B10B16CD-05FC-4242-BE3D-986A90C41214}" type="presOf" srcId="{37C8CD2A-E7FD-4153-ACAC-FA365CC31831}" destId="{EEA39D62-32BF-44B3-8942-F28E2163D98E}" srcOrd="0" destOrd="0" presId="urn:microsoft.com/office/officeart/2009/3/layout/HorizontalOrganizationChart"/>
    <dgm:cxn modelId="{2EA2DBE0-1B7F-4451-BF39-5504443629E5}" type="presOf" srcId="{C46FEF10-63E3-493D-960A-BDC6B0437B02}" destId="{7CC55606-85ED-4FFF-9C34-612D6D1CBAA9}" srcOrd="0" destOrd="0" presId="urn:microsoft.com/office/officeart/2009/3/layout/HorizontalOrganizationChart"/>
    <dgm:cxn modelId="{0F2A5480-032D-40C3-89D1-81EF0DEC3488}" srcId="{6D99512F-0574-484A-B5A1-54EB909051B6}" destId="{A6A98C0E-A6F8-4B75-90FC-A23CD06C7307}" srcOrd="0" destOrd="0" parTransId="{816243CC-970C-409F-9A8C-21D763701059}" sibTransId="{E0D6C14F-739F-4B6A-90A9-181F15DD56C0}"/>
    <dgm:cxn modelId="{3227AD27-CD7B-477A-8520-08DBCF35F98D}" srcId="{A6A98C0E-A6F8-4B75-90FC-A23CD06C7307}" destId="{33C00ECA-96E9-49B1-BB86-BFA63EB1AC8E}" srcOrd="1" destOrd="0" parTransId="{395F7784-5EF3-4ECE-A7FB-A1BAD58FA8EF}" sibTransId="{ACE05F0C-4079-463E-AA80-6F2471A7CBDB}"/>
    <dgm:cxn modelId="{E261AF6F-3EA7-4685-AD76-205ED8C8FF52}" type="presOf" srcId="{6D99512F-0574-484A-B5A1-54EB909051B6}" destId="{B212CADF-FF23-4DA7-99D3-FD931F0734AF}" srcOrd="1" destOrd="0" presId="urn:microsoft.com/office/officeart/2009/3/layout/HorizontalOrganizationChart"/>
    <dgm:cxn modelId="{8964F83C-901A-49E5-B1F5-CADA8DB6DC61}" type="presOf" srcId="{A6A98C0E-A6F8-4B75-90FC-A23CD06C7307}" destId="{14FA6835-8D8F-4164-B44B-838ECE24F43A}" srcOrd="0" destOrd="0" presId="urn:microsoft.com/office/officeart/2009/3/layout/HorizontalOrganizationChart"/>
    <dgm:cxn modelId="{85EC5A7F-F38E-45AB-9861-D859070C51C2}" type="presOf" srcId="{A3A277E5-6594-4CAB-B624-61FA94C59FA4}" destId="{F20FB657-745E-41A5-9B88-22725BAB1D0F}" srcOrd="1" destOrd="0" presId="urn:microsoft.com/office/officeart/2009/3/layout/HorizontalOrganizationChart"/>
    <dgm:cxn modelId="{77CFF1C0-9841-4155-854F-7ADB0FF9CFD5}" srcId="{4E42B1A1-9D07-41FC-9C8D-CC6CC5DAC2A5}" destId="{37C8CD2A-E7FD-4153-ACAC-FA365CC31831}" srcOrd="0" destOrd="0" parTransId="{C46FEF10-63E3-493D-960A-BDC6B0437B02}" sibTransId="{3342FB97-3FC1-4AA9-BEC8-899DB620DED4}"/>
    <dgm:cxn modelId="{19D2312C-6DF6-449C-8250-2D1F3505B121}" type="presOf" srcId="{D45364BF-5242-4D41-BE48-51F53196B6BD}" destId="{61670DAE-1081-4C28-8B4B-BC7D1BCD0A6E}" srcOrd="0" destOrd="0" presId="urn:microsoft.com/office/officeart/2009/3/layout/HorizontalOrganizationChart"/>
    <dgm:cxn modelId="{10D1B4EA-C21D-4879-8C76-DDAB9A0C73EA}" type="presOf" srcId="{395F7784-5EF3-4ECE-A7FB-A1BAD58FA8EF}" destId="{B6751F83-B741-4E72-97A7-D29D6B89A8F8}" srcOrd="0" destOrd="0" presId="urn:microsoft.com/office/officeart/2009/3/layout/HorizontalOrganizationChart"/>
    <dgm:cxn modelId="{7E2087EE-029B-4D75-BA49-4DB526AF7DC9}" type="presParOf" srcId="{013C9BD9-7A11-49DB-991D-7AED05B09E31}" destId="{FA6B80D0-679A-4662-9F14-4F3659351ADC}" srcOrd="0" destOrd="0" presId="urn:microsoft.com/office/officeart/2009/3/layout/HorizontalOrganizationChart"/>
    <dgm:cxn modelId="{09468417-17DC-421F-9E59-54918C366CF7}" type="presParOf" srcId="{FA6B80D0-679A-4662-9F14-4F3659351ADC}" destId="{B20C9873-1821-45A8-B4F2-ED6E43C58E0A}" srcOrd="0" destOrd="0" presId="urn:microsoft.com/office/officeart/2009/3/layout/HorizontalOrganizationChart"/>
    <dgm:cxn modelId="{E403D0DB-2692-4F03-93C9-BB0A7554FB38}" type="presParOf" srcId="{B20C9873-1821-45A8-B4F2-ED6E43C58E0A}" destId="{E7594522-A2EF-473F-80C3-BA1929AAB0DC}" srcOrd="0" destOrd="0" presId="urn:microsoft.com/office/officeart/2009/3/layout/HorizontalOrganizationChart"/>
    <dgm:cxn modelId="{0C97CC03-B1B8-40E1-B550-CA5D37530BF3}" type="presParOf" srcId="{B20C9873-1821-45A8-B4F2-ED6E43C58E0A}" destId="{B212CADF-FF23-4DA7-99D3-FD931F0734AF}" srcOrd="1" destOrd="0" presId="urn:microsoft.com/office/officeart/2009/3/layout/HorizontalOrganizationChart"/>
    <dgm:cxn modelId="{E5E30D98-3C9B-4B53-BE6C-14BFBB72BB89}" type="presParOf" srcId="{FA6B80D0-679A-4662-9F14-4F3659351ADC}" destId="{399670D2-2208-4F2F-975F-8F602714C29C}" srcOrd="1" destOrd="0" presId="urn:microsoft.com/office/officeart/2009/3/layout/HorizontalOrganizationChart"/>
    <dgm:cxn modelId="{274976FF-BAC4-4049-859D-C782F0B68112}" type="presParOf" srcId="{399670D2-2208-4F2F-975F-8F602714C29C}" destId="{DAFC22B5-0018-41C2-9A33-563BEAA588E4}" srcOrd="0" destOrd="0" presId="urn:microsoft.com/office/officeart/2009/3/layout/HorizontalOrganizationChart"/>
    <dgm:cxn modelId="{D606AC3A-F011-4E43-85CB-1BA9E5928543}" type="presParOf" srcId="{399670D2-2208-4F2F-975F-8F602714C29C}" destId="{5E5EE49A-25A0-4273-B752-04E9ED8ABFEA}" srcOrd="1" destOrd="0" presId="urn:microsoft.com/office/officeart/2009/3/layout/HorizontalOrganizationChart"/>
    <dgm:cxn modelId="{F67E0DD2-9EE7-4638-A7BE-E629D02D632C}" type="presParOf" srcId="{5E5EE49A-25A0-4273-B752-04E9ED8ABFEA}" destId="{657B83D4-503E-4833-BA6B-E5DAE78CC482}" srcOrd="0" destOrd="0" presId="urn:microsoft.com/office/officeart/2009/3/layout/HorizontalOrganizationChart"/>
    <dgm:cxn modelId="{46BEA305-C4AF-4F54-B170-9828950AA7F6}" type="presParOf" srcId="{657B83D4-503E-4833-BA6B-E5DAE78CC482}" destId="{14FA6835-8D8F-4164-B44B-838ECE24F43A}" srcOrd="0" destOrd="0" presId="urn:microsoft.com/office/officeart/2009/3/layout/HorizontalOrganizationChart"/>
    <dgm:cxn modelId="{63F1AEBE-814C-4A43-AD75-A9FCD4889B20}" type="presParOf" srcId="{657B83D4-503E-4833-BA6B-E5DAE78CC482}" destId="{C07AB7BB-EEB5-4727-8B8B-3BA061742588}" srcOrd="1" destOrd="0" presId="urn:microsoft.com/office/officeart/2009/3/layout/HorizontalOrganizationChart"/>
    <dgm:cxn modelId="{F9D924C9-4B3E-4BA2-BF88-5E328C16D500}" type="presParOf" srcId="{5E5EE49A-25A0-4273-B752-04E9ED8ABFEA}" destId="{731E4AFF-223A-4534-8CBF-37BD020ECB66}" srcOrd="1" destOrd="0" presId="urn:microsoft.com/office/officeart/2009/3/layout/HorizontalOrganizationChart"/>
    <dgm:cxn modelId="{8E2B00CE-F29A-40A5-A082-41E14BFD5519}" type="presParOf" srcId="{731E4AFF-223A-4534-8CBF-37BD020ECB66}" destId="{61670DAE-1081-4C28-8B4B-BC7D1BCD0A6E}" srcOrd="0" destOrd="0" presId="urn:microsoft.com/office/officeart/2009/3/layout/HorizontalOrganizationChart"/>
    <dgm:cxn modelId="{81297EE1-FAC4-4A5A-9E4E-F2ACF794B796}" type="presParOf" srcId="{731E4AFF-223A-4534-8CBF-37BD020ECB66}" destId="{4BE9A632-D4EC-4110-94D1-99164EFB8EB2}" srcOrd="1" destOrd="0" presId="urn:microsoft.com/office/officeart/2009/3/layout/HorizontalOrganizationChart"/>
    <dgm:cxn modelId="{2F4ADBA2-57D3-410A-AE2A-4397DCD26B2A}" type="presParOf" srcId="{4BE9A632-D4EC-4110-94D1-99164EFB8EB2}" destId="{F3DD890E-99B5-4DFC-88C6-6158F96D5517}" srcOrd="0" destOrd="0" presId="urn:microsoft.com/office/officeart/2009/3/layout/HorizontalOrganizationChart"/>
    <dgm:cxn modelId="{EC7B35B5-61CB-4A6D-AAA1-37233401A799}" type="presParOf" srcId="{F3DD890E-99B5-4DFC-88C6-6158F96D5517}" destId="{0CA939DB-AF17-4CA7-97E4-FFADD7F2B2D3}" srcOrd="0" destOrd="0" presId="urn:microsoft.com/office/officeart/2009/3/layout/HorizontalOrganizationChart"/>
    <dgm:cxn modelId="{59417E3F-1232-47BE-AD22-0A88E5F0606B}" type="presParOf" srcId="{F3DD890E-99B5-4DFC-88C6-6158F96D5517}" destId="{A1F6F210-8C76-4E96-8779-4566F421E021}" srcOrd="1" destOrd="0" presId="urn:microsoft.com/office/officeart/2009/3/layout/HorizontalOrganizationChart"/>
    <dgm:cxn modelId="{2AB653CB-7141-42D8-9A43-2B4A0FA09598}" type="presParOf" srcId="{4BE9A632-D4EC-4110-94D1-99164EFB8EB2}" destId="{0EB13861-B907-468D-B5AF-302210F5094A}" srcOrd="1" destOrd="0" presId="urn:microsoft.com/office/officeart/2009/3/layout/HorizontalOrganizationChart"/>
    <dgm:cxn modelId="{DA259682-8DFB-4800-9172-83936BA9E109}" type="presParOf" srcId="{4BE9A632-D4EC-4110-94D1-99164EFB8EB2}" destId="{0C0D5D62-A41F-479C-B44F-7D1A37059836}" srcOrd="2" destOrd="0" presId="urn:microsoft.com/office/officeart/2009/3/layout/HorizontalOrganizationChart"/>
    <dgm:cxn modelId="{1505B80F-D211-4012-AB3C-9D5A1EFB4F34}" type="presParOf" srcId="{731E4AFF-223A-4534-8CBF-37BD020ECB66}" destId="{B6751F83-B741-4E72-97A7-D29D6B89A8F8}" srcOrd="2" destOrd="0" presId="urn:microsoft.com/office/officeart/2009/3/layout/HorizontalOrganizationChart"/>
    <dgm:cxn modelId="{162B2AEE-1F1A-491B-B776-FD9D63B0B33E}" type="presParOf" srcId="{731E4AFF-223A-4534-8CBF-37BD020ECB66}" destId="{42D4EDCF-6D58-4A8D-B15C-B706F7DC7423}" srcOrd="3" destOrd="0" presId="urn:microsoft.com/office/officeart/2009/3/layout/HorizontalOrganizationChart"/>
    <dgm:cxn modelId="{6406CC90-C64E-4A56-B73F-5761EF95C61D}" type="presParOf" srcId="{42D4EDCF-6D58-4A8D-B15C-B706F7DC7423}" destId="{AB3856B9-BBAE-4913-869B-2FE2F7E0B958}" srcOrd="0" destOrd="0" presId="urn:microsoft.com/office/officeart/2009/3/layout/HorizontalOrganizationChart"/>
    <dgm:cxn modelId="{DF720799-A967-44A4-9DF7-B7428833687B}" type="presParOf" srcId="{AB3856B9-BBAE-4913-869B-2FE2F7E0B958}" destId="{4C9B5EF0-1E6A-4ADF-A85E-A3F9F1847200}" srcOrd="0" destOrd="0" presId="urn:microsoft.com/office/officeart/2009/3/layout/HorizontalOrganizationChart"/>
    <dgm:cxn modelId="{4DD9E215-AA0B-4FE8-B034-8ED83706C2BC}" type="presParOf" srcId="{AB3856B9-BBAE-4913-869B-2FE2F7E0B958}" destId="{1B1B83E5-D7F9-4C70-A4E6-522ED603BC47}" srcOrd="1" destOrd="0" presId="urn:microsoft.com/office/officeart/2009/3/layout/HorizontalOrganizationChart"/>
    <dgm:cxn modelId="{B7B060FB-64C6-4F8C-B44C-45E2AAD91CB2}" type="presParOf" srcId="{42D4EDCF-6D58-4A8D-B15C-B706F7DC7423}" destId="{1F5B87FC-E93B-4975-9D18-08DB3F52D16D}" srcOrd="1" destOrd="0" presId="urn:microsoft.com/office/officeart/2009/3/layout/HorizontalOrganizationChart"/>
    <dgm:cxn modelId="{24C3251D-9238-4C73-BCBD-DE8BB80113ED}" type="presParOf" srcId="{42D4EDCF-6D58-4A8D-B15C-B706F7DC7423}" destId="{9BDDE2D0-7A68-4772-A333-75A374FFEE50}" srcOrd="2" destOrd="0" presId="urn:microsoft.com/office/officeart/2009/3/layout/HorizontalOrganizationChart"/>
    <dgm:cxn modelId="{6F99D4C9-13BF-4335-8B32-2AA49D692F71}" type="presParOf" srcId="{5E5EE49A-25A0-4273-B752-04E9ED8ABFEA}" destId="{F4BB9313-EB26-4225-A955-3064D4252C94}" srcOrd="2" destOrd="0" presId="urn:microsoft.com/office/officeart/2009/3/layout/HorizontalOrganizationChart"/>
    <dgm:cxn modelId="{00F11083-862D-4166-B96A-942FDE32BE6C}" type="presParOf" srcId="{399670D2-2208-4F2F-975F-8F602714C29C}" destId="{4CAAB30D-A3DE-408B-BB66-29EC30E3BA82}" srcOrd="2" destOrd="0" presId="urn:microsoft.com/office/officeart/2009/3/layout/HorizontalOrganizationChart"/>
    <dgm:cxn modelId="{169C3B82-B841-44C1-A671-6523F6C712ED}" type="presParOf" srcId="{399670D2-2208-4F2F-975F-8F602714C29C}" destId="{22D0AD6F-8465-45DF-91E9-F605BBDA736D}" srcOrd="3" destOrd="0" presId="urn:microsoft.com/office/officeart/2009/3/layout/HorizontalOrganizationChart"/>
    <dgm:cxn modelId="{3F4E5315-0F35-4810-BE30-F77AB91FE7C2}" type="presParOf" srcId="{22D0AD6F-8465-45DF-91E9-F605BBDA736D}" destId="{7CE2D818-F11B-43D8-9D2A-4DCFEB553A0E}" srcOrd="0" destOrd="0" presId="urn:microsoft.com/office/officeart/2009/3/layout/HorizontalOrganizationChart"/>
    <dgm:cxn modelId="{CA1C7A8C-7A1E-4E62-8C97-48424C642009}" type="presParOf" srcId="{7CE2D818-F11B-43D8-9D2A-4DCFEB553A0E}" destId="{173DBE4D-2F2E-4B57-AC6C-0D870696C6F2}" srcOrd="0" destOrd="0" presId="urn:microsoft.com/office/officeart/2009/3/layout/HorizontalOrganizationChart"/>
    <dgm:cxn modelId="{16F0D338-279E-4CE7-98A9-51D822DD1CEA}" type="presParOf" srcId="{7CE2D818-F11B-43D8-9D2A-4DCFEB553A0E}" destId="{E1BC6B0C-DB8D-4CF1-B2F9-4BE579DE6778}" srcOrd="1" destOrd="0" presId="urn:microsoft.com/office/officeart/2009/3/layout/HorizontalOrganizationChart"/>
    <dgm:cxn modelId="{05322391-DD06-48E6-9EE5-769DACEAD38F}" type="presParOf" srcId="{22D0AD6F-8465-45DF-91E9-F605BBDA736D}" destId="{4F6E3984-1767-4F6D-BC74-8727B108EE37}" srcOrd="1" destOrd="0" presId="urn:microsoft.com/office/officeart/2009/3/layout/HorizontalOrganizationChart"/>
    <dgm:cxn modelId="{B91BF236-3FBC-4A93-A78D-865C32B64E58}" type="presParOf" srcId="{4F6E3984-1767-4F6D-BC74-8727B108EE37}" destId="{7CC55606-85ED-4FFF-9C34-612D6D1CBAA9}" srcOrd="0" destOrd="0" presId="urn:microsoft.com/office/officeart/2009/3/layout/HorizontalOrganizationChart"/>
    <dgm:cxn modelId="{D9F482E7-BC78-4213-82D7-31836030D0EC}" type="presParOf" srcId="{4F6E3984-1767-4F6D-BC74-8727B108EE37}" destId="{D794FD2B-F70A-4D90-8033-66C229556FE1}" srcOrd="1" destOrd="0" presId="urn:microsoft.com/office/officeart/2009/3/layout/HorizontalOrganizationChart"/>
    <dgm:cxn modelId="{2E1A0187-DE60-492C-8D16-BFE116A65840}" type="presParOf" srcId="{D794FD2B-F70A-4D90-8033-66C229556FE1}" destId="{BB2D5FA7-53AF-41A7-B166-252A99FFD831}" srcOrd="0" destOrd="0" presId="urn:microsoft.com/office/officeart/2009/3/layout/HorizontalOrganizationChart"/>
    <dgm:cxn modelId="{8EC1B9C9-C54C-4EAC-B813-0157DBA2E446}" type="presParOf" srcId="{BB2D5FA7-53AF-41A7-B166-252A99FFD831}" destId="{EEA39D62-32BF-44B3-8942-F28E2163D98E}" srcOrd="0" destOrd="0" presId="urn:microsoft.com/office/officeart/2009/3/layout/HorizontalOrganizationChart"/>
    <dgm:cxn modelId="{2DC3AB01-48E2-4D47-AC4E-12415D1C376F}" type="presParOf" srcId="{BB2D5FA7-53AF-41A7-B166-252A99FFD831}" destId="{F7B5CDAE-484D-44C5-9693-103B5265410C}" srcOrd="1" destOrd="0" presId="urn:microsoft.com/office/officeart/2009/3/layout/HorizontalOrganizationChart"/>
    <dgm:cxn modelId="{62AC61E3-3B43-4568-8A22-E8BFF7915C8D}" type="presParOf" srcId="{D794FD2B-F70A-4D90-8033-66C229556FE1}" destId="{5C380528-23DC-41F5-8D01-62CAE876E10F}" srcOrd="1" destOrd="0" presId="urn:microsoft.com/office/officeart/2009/3/layout/HorizontalOrganizationChart"/>
    <dgm:cxn modelId="{A6940C8D-58DD-40D3-88AE-FC4DF93FFDC4}" type="presParOf" srcId="{D794FD2B-F70A-4D90-8033-66C229556FE1}" destId="{D7A0F0F3-E9F3-452A-B145-0704A6473871}" srcOrd="2" destOrd="0" presId="urn:microsoft.com/office/officeart/2009/3/layout/HorizontalOrganizationChart"/>
    <dgm:cxn modelId="{1F0881FF-0596-4FB2-A4DD-0863A1D339C0}" type="presParOf" srcId="{4F6E3984-1767-4F6D-BC74-8727B108EE37}" destId="{75EC31FB-1B08-4C9A-BD8D-D5C07DA8B09F}" srcOrd="2" destOrd="0" presId="urn:microsoft.com/office/officeart/2009/3/layout/HorizontalOrganizationChart"/>
    <dgm:cxn modelId="{2D368F5E-4F0D-4FD2-B62C-A787C717EF06}" type="presParOf" srcId="{4F6E3984-1767-4F6D-BC74-8727B108EE37}" destId="{70D68377-D13B-43F5-A7C7-9F900DFF89CC}" srcOrd="3" destOrd="0" presId="urn:microsoft.com/office/officeart/2009/3/layout/HorizontalOrganizationChart"/>
    <dgm:cxn modelId="{2B8F431B-A086-4CAE-91DE-F0DF8364B1AB}" type="presParOf" srcId="{70D68377-D13B-43F5-A7C7-9F900DFF89CC}" destId="{A60D056B-8665-435E-989A-9BCA58F11856}" srcOrd="0" destOrd="0" presId="urn:microsoft.com/office/officeart/2009/3/layout/HorizontalOrganizationChart"/>
    <dgm:cxn modelId="{A6B4BCAF-156C-42A2-A4E7-B2F36C00F0AD}" type="presParOf" srcId="{A60D056B-8665-435E-989A-9BCA58F11856}" destId="{ACA73E31-F585-4868-8963-F22F52CB3989}" srcOrd="0" destOrd="0" presId="urn:microsoft.com/office/officeart/2009/3/layout/HorizontalOrganizationChart"/>
    <dgm:cxn modelId="{D8E1EF01-E6BC-42CD-98C1-DF007EAAC2D0}" type="presParOf" srcId="{A60D056B-8665-435E-989A-9BCA58F11856}" destId="{F20FB657-745E-41A5-9B88-22725BAB1D0F}" srcOrd="1" destOrd="0" presId="urn:microsoft.com/office/officeart/2009/3/layout/HorizontalOrganizationChart"/>
    <dgm:cxn modelId="{49C46C04-A982-4858-BBC0-4F30E4A23CFB}" type="presParOf" srcId="{70D68377-D13B-43F5-A7C7-9F900DFF89CC}" destId="{6AF6EE87-0EF8-42AB-8148-B193B9540A14}" srcOrd="1" destOrd="0" presId="urn:microsoft.com/office/officeart/2009/3/layout/HorizontalOrganizationChart"/>
    <dgm:cxn modelId="{E402CC9B-E429-4300-B229-8E7474965C76}" type="presParOf" srcId="{70D68377-D13B-43F5-A7C7-9F900DFF89CC}" destId="{51DE71C4-D9A9-4599-9561-D2CDCA1BBDB2}" srcOrd="2" destOrd="0" presId="urn:microsoft.com/office/officeart/2009/3/layout/HorizontalOrganizationChart"/>
    <dgm:cxn modelId="{F1A7C628-40EB-4A60-88CA-D527027FF6A2}" type="presParOf" srcId="{22D0AD6F-8465-45DF-91E9-F605BBDA736D}" destId="{C0004F88-98C2-4497-A864-D7DC82C7AC60}" srcOrd="2" destOrd="0" presId="urn:microsoft.com/office/officeart/2009/3/layout/HorizontalOrganizationChart"/>
    <dgm:cxn modelId="{E29E801E-6D7D-4853-B755-1956C09B126C}" type="presParOf" srcId="{FA6B80D0-679A-4662-9F14-4F3659351ADC}" destId="{85202BEC-E357-4BE1-8ADF-FF73288B2E55}"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1B4BA9-F90F-44F4-86CD-33A9960C992C}"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CA8D8BDC-ABEF-4606-8C91-00DF7895588E}">
      <dgm:prSet phldrT="[Text]" custT="1"/>
      <dgm:spPr/>
      <dgm:t>
        <a:bodyPr/>
        <a:lstStyle/>
        <a:p>
          <a:r>
            <a:rPr lang="en-US" sz="2800" dirty="0"/>
            <a:t>What Target-2025?</a:t>
          </a:r>
        </a:p>
      </dgm:t>
    </dgm:pt>
    <dgm:pt modelId="{34B61A90-29B5-4E3A-BC81-CE8956496BDA}" type="parTrans" cxnId="{5E531D02-55F9-4FC0-8EAD-F647928DD8C6}">
      <dgm:prSet/>
      <dgm:spPr/>
      <dgm:t>
        <a:bodyPr/>
        <a:lstStyle/>
        <a:p>
          <a:endParaRPr lang="en-US"/>
        </a:p>
      </dgm:t>
    </dgm:pt>
    <dgm:pt modelId="{66022EA2-BA24-4E77-8BDB-E9148AEA66D9}" type="sibTrans" cxnId="{5E531D02-55F9-4FC0-8EAD-F647928DD8C6}">
      <dgm:prSet/>
      <dgm:spPr/>
      <dgm:t>
        <a:bodyPr/>
        <a:lstStyle/>
        <a:p>
          <a:endParaRPr lang="en-US"/>
        </a:p>
      </dgm:t>
    </dgm:pt>
    <dgm:pt modelId="{2DBC31C5-72B7-40E7-8BFB-8DCDDD1B96EF}">
      <dgm:prSet phldrT="[Text]" custT="1"/>
      <dgm:spPr/>
      <dgm:t>
        <a:bodyPr/>
        <a:lstStyle/>
        <a:p>
          <a:r>
            <a:rPr lang="en-US" sz="2800" dirty="0"/>
            <a:t>Jobs: 3 cr. (direct-indirect)</a:t>
          </a:r>
        </a:p>
      </dgm:t>
    </dgm:pt>
    <dgm:pt modelId="{E776FB07-3F7B-43D6-A1CC-2AF1ED2E5B4F}" type="parTrans" cxnId="{1D0EB6CE-E165-4D45-B283-E170537A2E4C}">
      <dgm:prSet/>
      <dgm:spPr/>
      <dgm:t>
        <a:bodyPr/>
        <a:lstStyle/>
        <a:p>
          <a:endParaRPr lang="en-US"/>
        </a:p>
      </dgm:t>
    </dgm:pt>
    <dgm:pt modelId="{C5A019E9-1092-4E79-B951-2B821FF065A3}" type="sibTrans" cxnId="{1D0EB6CE-E165-4D45-B283-E170537A2E4C}">
      <dgm:prSet/>
      <dgm:spPr/>
      <dgm:t>
        <a:bodyPr/>
        <a:lstStyle/>
        <a:p>
          <a:endParaRPr lang="en-US"/>
        </a:p>
      </dgm:t>
    </dgm:pt>
    <dgm:pt modelId="{BB4FC3FC-93BD-4A96-B032-2191E1DF1CC0}">
      <dgm:prSet phldrT="[Text]" custT="1"/>
      <dgm:spPr/>
      <dgm:t>
        <a:bodyPr/>
        <a:lstStyle/>
        <a:p>
          <a:r>
            <a:rPr lang="en-US" sz="2800" dirty="0"/>
            <a:t>How?</a:t>
          </a:r>
        </a:p>
      </dgm:t>
    </dgm:pt>
    <dgm:pt modelId="{0C100A03-D5FB-497A-AB95-9ED0C698025C}" type="parTrans" cxnId="{3F4E8470-C362-4D72-8F3A-FD235C0743BA}">
      <dgm:prSet/>
      <dgm:spPr/>
      <dgm:t>
        <a:bodyPr/>
        <a:lstStyle/>
        <a:p>
          <a:endParaRPr lang="en-US"/>
        </a:p>
      </dgm:t>
    </dgm:pt>
    <dgm:pt modelId="{35AE2D68-5899-467D-B78C-D78EC7A01095}" type="sibTrans" cxnId="{3F4E8470-C362-4D72-8F3A-FD235C0743BA}">
      <dgm:prSet/>
      <dgm:spPr/>
      <dgm:t>
        <a:bodyPr/>
        <a:lstStyle/>
        <a:p>
          <a:endParaRPr lang="en-US"/>
        </a:p>
      </dgm:t>
    </dgm:pt>
    <dgm:pt modelId="{851A4F62-1BE4-48F5-A1E9-A74529FAEF66}">
      <dgm:prSet phldrT="[Text]" custT="1"/>
      <dgm:spPr/>
      <dgm:t>
        <a:bodyPr/>
        <a:lstStyle/>
        <a:p>
          <a:r>
            <a:rPr lang="en-US" sz="2800" dirty="0"/>
            <a:t>Production: Rs. 7.5 </a:t>
          </a:r>
          <a:r>
            <a:rPr lang="en-US" sz="2800" dirty="0" err="1"/>
            <a:t>Lcr</a:t>
          </a:r>
          <a:r>
            <a:rPr lang="en-US" sz="2800" dirty="0"/>
            <a:t>.</a:t>
          </a:r>
        </a:p>
      </dgm:t>
    </dgm:pt>
    <dgm:pt modelId="{6D53EBA4-99AD-4BFB-BB50-78EE86E4A777}" type="parTrans" cxnId="{DEC5E81E-27C2-4307-B752-0FE27E8719B4}">
      <dgm:prSet/>
      <dgm:spPr/>
      <dgm:t>
        <a:bodyPr/>
        <a:lstStyle/>
        <a:p>
          <a:endParaRPr lang="en-US"/>
        </a:p>
      </dgm:t>
    </dgm:pt>
    <dgm:pt modelId="{FBF4D447-FE20-4866-A8C6-8AD8AD97DE98}" type="sibTrans" cxnId="{DEC5E81E-27C2-4307-B752-0FE27E8719B4}">
      <dgm:prSet/>
      <dgm:spPr/>
      <dgm:t>
        <a:bodyPr/>
        <a:lstStyle/>
        <a:p>
          <a:endParaRPr lang="en-US"/>
        </a:p>
      </dgm:t>
    </dgm:pt>
    <dgm:pt modelId="{97DC970B-81E6-4F87-B0BF-64FE6382B448}">
      <dgm:prSet phldrT="[Text]" custT="1"/>
      <dgm:spPr/>
      <dgm:t>
        <a:bodyPr/>
        <a:lstStyle/>
        <a:p>
          <a:r>
            <a:rPr lang="en-US" sz="2800" dirty="0"/>
            <a:t>Net-Exporter</a:t>
          </a:r>
        </a:p>
      </dgm:t>
    </dgm:pt>
    <dgm:pt modelId="{EE93DB19-B16B-4BA3-B039-16B7497235E1}" type="parTrans" cxnId="{1B1AC75A-43EA-4037-B8E5-7DC385080D58}">
      <dgm:prSet/>
      <dgm:spPr/>
      <dgm:t>
        <a:bodyPr/>
        <a:lstStyle/>
        <a:p>
          <a:endParaRPr lang="en-US"/>
        </a:p>
      </dgm:t>
    </dgm:pt>
    <dgm:pt modelId="{421F4696-DEC8-4345-A7FC-7052A06403C7}" type="sibTrans" cxnId="{1B1AC75A-43EA-4037-B8E5-7DC385080D58}">
      <dgm:prSet/>
      <dgm:spPr/>
      <dgm:t>
        <a:bodyPr/>
        <a:lstStyle/>
        <a:p>
          <a:endParaRPr lang="en-US"/>
        </a:p>
      </dgm:t>
    </dgm:pt>
    <dgm:pt modelId="{1458DED4-85C2-46C0-9668-07A948E83E11}">
      <dgm:prSet phldrT="[Text]" custT="1"/>
      <dgm:spPr/>
      <dgm:t>
        <a:bodyPr/>
        <a:lstStyle/>
        <a:p>
          <a:r>
            <a:rPr lang="en-US" sz="2800" dirty="0"/>
            <a:t>Mandatory standards to reduce sub-std. imports</a:t>
          </a:r>
        </a:p>
      </dgm:t>
    </dgm:pt>
    <dgm:pt modelId="{9DF32731-6F5E-4D7E-80E3-7BC7467B1EE3}" type="parTrans" cxnId="{DA07F1F3-2A2C-47B1-8A76-A89BDD631558}">
      <dgm:prSet/>
      <dgm:spPr/>
      <dgm:t>
        <a:bodyPr/>
        <a:lstStyle/>
        <a:p>
          <a:endParaRPr lang="en-US"/>
        </a:p>
      </dgm:t>
    </dgm:pt>
    <dgm:pt modelId="{BD3B725C-1027-4987-A328-8E38FF4DB1B2}" type="sibTrans" cxnId="{DA07F1F3-2A2C-47B1-8A76-A89BDD631558}">
      <dgm:prSet/>
      <dgm:spPr/>
      <dgm:t>
        <a:bodyPr/>
        <a:lstStyle/>
        <a:p>
          <a:endParaRPr lang="en-US"/>
        </a:p>
      </dgm:t>
    </dgm:pt>
    <dgm:pt modelId="{6D837536-7706-4826-8810-81FACEFEB488}">
      <dgm:prSet phldrT="[Text]" custT="1"/>
      <dgm:spPr/>
      <dgm:t>
        <a:bodyPr/>
        <a:lstStyle/>
        <a:p>
          <a:r>
            <a:rPr lang="en-US" sz="2800" dirty="0"/>
            <a:t>Marketing Assistance</a:t>
          </a:r>
        </a:p>
      </dgm:t>
    </dgm:pt>
    <dgm:pt modelId="{A9A85150-9416-4FDE-B668-394EF2F00B99}" type="parTrans" cxnId="{24F12F66-51FB-465D-8F3E-10710C5B15D6}">
      <dgm:prSet/>
      <dgm:spPr/>
      <dgm:t>
        <a:bodyPr/>
        <a:lstStyle/>
        <a:p>
          <a:endParaRPr lang="en-US"/>
        </a:p>
      </dgm:t>
    </dgm:pt>
    <dgm:pt modelId="{402D0F94-DC82-451F-9FD9-7C691167211F}" type="sibTrans" cxnId="{24F12F66-51FB-465D-8F3E-10710C5B15D6}">
      <dgm:prSet/>
      <dgm:spPr/>
      <dgm:t>
        <a:bodyPr/>
        <a:lstStyle/>
        <a:p>
          <a:endParaRPr lang="en-US"/>
        </a:p>
      </dgm:t>
    </dgm:pt>
    <dgm:pt modelId="{5F768488-8B8A-4541-84AE-2F91C09449C0}">
      <dgm:prSet phldrT="[Text]" custT="1"/>
      <dgm:spPr/>
      <dgm:t>
        <a:bodyPr/>
        <a:lstStyle/>
        <a:p>
          <a:r>
            <a:rPr lang="en-US" sz="2800" dirty="0"/>
            <a:t>R&amp;D Tech. Development  Fund; Skill development</a:t>
          </a:r>
        </a:p>
      </dgm:t>
    </dgm:pt>
    <dgm:pt modelId="{77CF178E-97A3-40A8-BACF-AB4CA0B206BF}" type="parTrans" cxnId="{3A4F9E9C-A4D2-4FAC-8B3E-AB6968F57A42}">
      <dgm:prSet/>
      <dgm:spPr/>
      <dgm:t>
        <a:bodyPr/>
        <a:lstStyle/>
        <a:p>
          <a:endParaRPr lang="en-US"/>
        </a:p>
      </dgm:t>
    </dgm:pt>
    <dgm:pt modelId="{7BA15AA9-BD74-4237-9CCF-2434860A275A}" type="sibTrans" cxnId="{3A4F9E9C-A4D2-4FAC-8B3E-AB6968F57A42}">
      <dgm:prSet/>
      <dgm:spPr/>
      <dgm:t>
        <a:bodyPr/>
        <a:lstStyle/>
        <a:p>
          <a:endParaRPr lang="en-US"/>
        </a:p>
      </dgm:t>
    </dgm:pt>
    <dgm:pt modelId="{5613CABA-9346-4F6B-B42C-61154DB2A20E}">
      <dgm:prSet phldrT="[Text]" custT="1"/>
      <dgm:spPr/>
      <dgm:t>
        <a:bodyPr/>
        <a:lstStyle/>
        <a:p>
          <a:r>
            <a:rPr lang="en-US" sz="2800" dirty="0"/>
            <a:t>Who? </a:t>
          </a:r>
        </a:p>
      </dgm:t>
    </dgm:pt>
    <dgm:pt modelId="{4EF71725-808D-4CD3-870F-E1C59E6C6DA2}" type="parTrans" cxnId="{A5F87B7B-30AA-402F-ADDD-5C5B76C2367D}">
      <dgm:prSet/>
      <dgm:spPr/>
      <dgm:t>
        <a:bodyPr/>
        <a:lstStyle/>
        <a:p>
          <a:endParaRPr lang="en-US"/>
        </a:p>
      </dgm:t>
    </dgm:pt>
    <dgm:pt modelId="{4481EFE7-4778-484D-B9E7-D7CF8AABFE3F}" type="sibTrans" cxnId="{A5F87B7B-30AA-402F-ADDD-5C5B76C2367D}">
      <dgm:prSet/>
      <dgm:spPr/>
      <dgm:t>
        <a:bodyPr/>
        <a:lstStyle/>
        <a:p>
          <a:endParaRPr lang="en-US"/>
        </a:p>
      </dgm:t>
    </dgm:pt>
    <dgm:pt modelId="{E826D3A5-E7ED-46DB-9A50-6C2FB0CF0D8B}">
      <dgm:prSet phldrT="[Text]" custT="1"/>
      <dgm:spPr/>
      <dgm:t>
        <a:bodyPr/>
        <a:lstStyle/>
        <a:p>
          <a:r>
            <a:rPr lang="en-US" sz="2800"/>
            <a:t>Department of Heavy industry under Min. of heavy industries and publ. enterprises.</a:t>
          </a:r>
          <a:endParaRPr lang="en-US" sz="2800" dirty="0"/>
        </a:p>
      </dgm:t>
    </dgm:pt>
    <dgm:pt modelId="{086B8875-5F4C-4428-8F8D-5B96BF739F24}" type="parTrans" cxnId="{9D2D7BE1-F913-4C00-930E-FF4A83B048C3}">
      <dgm:prSet/>
      <dgm:spPr/>
      <dgm:t>
        <a:bodyPr/>
        <a:lstStyle/>
        <a:p>
          <a:endParaRPr lang="en-US"/>
        </a:p>
      </dgm:t>
    </dgm:pt>
    <dgm:pt modelId="{D1EC7919-875D-4824-81F0-E4FC838430C9}" type="sibTrans" cxnId="{9D2D7BE1-F913-4C00-930E-FF4A83B048C3}">
      <dgm:prSet/>
      <dgm:spPr/>
      <dgm:t>
        <a:bodyPr/>
        <a:lstStyle/>
        <a:p>
          <a:endParaRPr lang="en-US"/>
        </a:p>
      </dgm:t>
    </dgm:pt>
    <dgm:pt modelId="{80C5A078-81DD-4356-88B9-9A63EE968B44}" type="pres">
      <dgm:prSet presAssocID="{981B4BA9-F90F-44F4-86CD-33A9960C992C}" presName="linear" presStyleCnt="0">
        <dgm:presLayoutVars>
          <dgm:dir/>
          <dgm:animLvl val="lvl"/>
          <dgm:resizeHandles val="exact"/>
        </dgm:presLayoutVars>
      </dgm:prSet>
      <dgm:spPr/>
    </dgm:pt>
    <dgm:pt modelId="{435B485C-31F3-47B6-8AE2-37AB9B504B8D}" type="pres">
      <dgm:prSet presAssocID="{5613CABA-9346-4F6B-B42C-61154DB2A20E}" presName="parentLin" presStyleCnt="0"/>
      <dgm:spPr/>
    </dgm:pt>
    <dgm:pt modelId="{38594543-6C56-4850-BB3B-117551A44F61}" type="pres">
      <dgm:prSet presAssocID="{5613CABA-9346-4F6B-B42C-61154DB2A20E}" presName="parentLeftMargin" presStyleLbl="node1" presStyleIdx="0" presStyleCnt="3"/>
      <dgm:spPr/>
    </dgm:pt>
    <dgm:pt modelId="{89C683BB-096D-4961-B216-84DC6D4923DA}" type="pres">
      <dgm:prSet presAssocID="{5613CABA-9346-4F6B-B42C-61154DB2A20E}" presName="parentText" presStyleLbl="node1" presStyleIdx="0" presStyleCnt="3">
        <dgm:presLayoutVars>
          <dgm:chMax val="0"/>
          <dgm:bulletEnabled val="1"/>
        </dgm:presLayoutVars>
      </dgm:prSet>
      <dgm:spPr/>
    </dgm:pt>
    <dgm:pt modelId="{DE511FA9-ED4F-41F7-87F4-7A1DB17F5E03}" type="pres">
      <dgm:prSet presAssocID="{5613CABA-9346-4F6B-B42C-61154DB2A20E}" presName="negativeSpace" presStyleCnt="0"/>
      <dgm:spPr/>
    </dgm:pt>
    <dgm:pt modelId="{01C69214-4DA6-4363-A921-0EFBFC02110F}" type="pres">
      <dgm:prSet presAssocID="{5613CABA-9346-4F6B-B42C-61154DB2A20E}" presName="childText" presStyleLbl="conFgAcc1" presStyleIdx="0" presStyleCnt="3">
        <dgm:presLayoutVars>
          <dgm:bulletEnabled val="1"/>
        </dgm:presLayoutVars>
      </dgm:prSet>
      <dgm:spPr/>
    </dgm:pt>
    <dgm:pt modelId="{93005198-A380-4E7A-80D6-78B40EC841A0}" type="pres">
      <dgm:prSet presAssocID="{4481EFE7-4778-484D-B9E7-D7CF8AABFE3F}" presName="spaceBetweenRectangles" presStyleCnt="0"/>
      <dgm:spPr/>
    </dgm:pt>
    <dgm:pt modelId="{1066B62D-38F7-498E-85EC-33B774D19EBF}" type="pres">
      <dgm:prSet presAssocID="{CA8D8BDC-ABEF-4606-8C91-00DF7895588E}" presName="parentLin" presStyleCnt="0"/>
      <dgm:spPr/>
    </dgm:pt>
    <dgm:pt modelId="{D72B6222-142E-4295-BF80-BFFC18FA0E91}" type="pres">
      <dgm:prSet presAssocID="{CA8D8BDC-ABEF-4606-8C91-00DF7895588E}" presName="parentLeftMargin" presStyleLbl="node1" presStyleIdx="0" presStyleCnt="3"/>
      <dgm:spPr/>
    </dgm:pt>
    <dgm:pt modelId="{4C4F5FA1-A421-41F6-9197-E95AE7660987}" type="pres">
      <dgm:prSet presAssocID="{CA8D8BDC-ABEF-4606-8C91-00DF7895588E}" presName="parentText" presStyleLbl="node1" presStyleIdx="1" presStyleCnt="3">
        <dgm:presLayoutVars>
          <dgm:chMax val="0"/>
          <dgm:bulletEnabled val="1"/>
        </dgm:presLayoutVars>
      </dgm:prSet>
      <dgm:spPr/>
    </dgm:pt>
    <dgm:pt modelId="{9E44F679-F3BE-4EB5-A1E5-1AE1CB3303DF}" type="pres">
      <dgm:prSet presAssocID="{CA8D8BDC-ABEF-4606-8C91-00DF7895588E}" presName="negativeSpace" presStyleCnt="0"/>
      <dgm:spPr/>
    </dgm:pt>
    <dgm:pt modelId="{35260473-46B9-492C-9C46-802582479E94}" type="pres">
      <dgm:prSet presAssocID="{CA8D8BDC-ABEF-4606-8C91-00DF7895588E}" presName="childText" presStyleLbl="conFgAcc1" presStyleIdx="1" presStyleCnt="3">
        <dgm:presLayoutVars>
          <dgm:bulletEnabled val="1"/>
        </dgm:presLayoutVars>
      </dgm:prSet>
      <dgm:spPr/>
    </dgm:pt>
    <dgm:pt modelId="{EFCCA120-984C-4996-BB28-51320D27276F}" type="pres">
      <dgm:prSet presAssocID="{66022EA2-BA24-4E77-8BDB-E9148AEA66D9}" presName="spaceBetweenRectangles" presStyleCnt="0"/>
      <dgm:spPr/>
    </dgm:pt>
    <dgm:pt modelId="{58726A05-C641-424C-ADD2-F4CF30386943}" type="pres">
      <dgm:prSet presAssocID="{BB4FC3FC-93BD-4A96-B032-2191E1DF1CC0}" presName="parentLin" presStyleCnt="0"/>
      <dgm:spPr/>
    </dgm:pt>
    <dgm:pt modelId="{ED8AFBC9-C6CD-47B5-91DB-9F65758C9EB6}" type="pres">
      <dgm:prSet presAssocID="{BB4FC3FC-93BD-4A96-B032-2191E1DF1CC0}" presName="parentLeftMargin" presStyleLbl="node1" presStyleIdx="1" presStyleCnt="3"/>
      <dgm:spPr/>
    </dgm:pt>
    <dgm:pt modelId="{3EC4DE9D-8FAA-49A9-88D9-E1CCB46A5CD4}" type="pres">
      <dgm:prSet presAssocID="{BB4FC3FC-93BD-4A96-B032-2191E1DF1CC0}" presName="parentText" presStyleLbl="node1" presStyleIdx="2" presStyleCnt="3">
        <dgm:presLayoutVars>
          <dgm:chMax val="0"/>
          <dgm:bulletEnabled val="1"/>
        </dgm:presLayoutVars>
      </dgm:prSet>
      <dgm:spPr/>
    </dgm:pt>
    <dgm:pt modelId="{552ECECC-AFF2-4211-84B5-F7C87DF6B202}" type="pres">
      <dgm:prSet presAssocID="{BB4FC3FC-93BD-4A96-B032-2191E1DF1CC0}" presName="negativeSpace" presStyleCnt="0"/>
      <dgm:spPr/>
    </dgm:pt>
    <dgm:pt modelId="{8948E570-18E9-4210-BEC7-DD6DD8927E6C}" type="pres">
      <dgm:prSet presAssocID="{BB4FC3FC-93BD-4A96-B032-2191E1DF1CC0}" presName="childText" presStyleLbl="conFgAcc1" presStyleIdx="2" presStyleCnt="3">
        <dgm:presLayoutVars>
          <dgm:bulletEnabled val="1"/>
        </dgm:presLayoutVars>
      </dgm:prSet>
      <dgm:spPr/>
    </dgm:pt>
  </dgm:ptLst>
  <dgm:cxnLst>
    <dgm:cxn modelId="{026C2A89-B6D8-4BB9-8E14-C6AA8E659175}" type="presOf" srcId="{BB4FC3FC-93BD-4A96-B032-2191E1DF1CC0}" destId="{ED8AFBC9-C6CD-47B5-91DB-9F65758C9EB6}" srcOrd="0" destOrd="0" presId="urn:microsoft.com/office/officeart/2005/8/layout/list1"/>
    <dgm:cxn modelId="{B7B40C6E-9CB4-449D-8658-0930571FBEDF}" type="presOf" srcId="{E826D3A5-E7ED-46DB-9A50-6C2FB0CF0D8B}" destId="{01C69214-4DA6-4363-A921-0EFBFC02110F}" srcOrd="0" destOrd="0" presId="urn:microsoft.com/office/officeart/2005/8/layout/list1"/>
    <dgm:cxn modelId="{5E531D02-55F9-4FC0-8EAD-F647928DD8C6}" srcId="{981B4BA9-F90F-44F4-86CD-33A9960C992C}" destId="{CA8D8BDC-ABEF-4606-8C91-00DF7895588E}" srcOrd="1" destOrd="0" parTransId="{34B61A90-29B5-4E3A-BC81-CE8956496BDA}" sibTransId="{66022EA2-BA24-4E77-8BDB-E9148AEA66D9}"/>
    <dgm:cxn modelId="{DA850EC2-FA06-4133-831A-19A97AAB5D32}" type="presOf" srcId="{2DBC31C5-72B7-40E7-8BFB-8DCDDD1B96EF}" destId="{35260473-46B9-492C-9C46-802582479E94}" srcOrd="0" destOrd="1" presId="urn:microsoft.com/office/officeart/2005/8/layout/list1"/>
    <dgm:cxn modelId="{3A4F9E9C-A4D2-4FAC-8B3E-AB6968F57A42}" srcId="{BB4FC3FC-93BD-4A96-B032-2191E1DF1CC0}" destId="{5F768488-8B8A-4541-84AE-2F91C09449C0}" srcOrd="2" destOrd="0" parTransId="{77CF178E-97A3-40A8-BACF-AB4CA0B206BF}" sibTransId="{7BA15AA9-BD74-4237-9CCF-2434860A275A}"/>
    <dgm:cxn modelId="{E0C3F876-C79C-4E79-BA26-6A5A1C8A8B44}" type="presOf" srcId="{CA8D8BDC-ABEF-4606-8C91-00DF7895588E}" destId="{4C4F5FA1-A421-41F6-9197-E95AE7660987}" srcOrd="1" destOrd="0" presId="urn:microsoft.com/office/officeart/2005/8/layout/list1"/>
    <dgm:cxn modelId="{24F12F66-51FB-465D-8F3E-10710C5B15D6}" srcId="{BB4FC3FC-93BD-4A96-B032-2191E1DF1CC0}" destId="{6D837536-7706-4826-8810-81FACEFEB488}" srcOrd="0" destOrd="0" parTransId="{A9A85150-9416-4FDE-B668-394EF2F00B99}" sibTransId="{402D0F94-DC82-451F-9FD9-7C691167211F}"/>
    <dgm:cxn modelId="{93D39598-AC45-4CE7-B997-6B20E4A7B748}" type="presOf" srcId="{1458DED4-85C2-46C0-9668-07A948E83E11}" destId="{8948E570-18E9-4210-BEC7-DD6DD8927E6C}" srcOrd="0" destOrd="1" presId="urn:microsoft.com/office/officeart/2005/8/layout/list1"/>
    <dgm:cxn modelId="{62BBF27E-84CC-4D96-A6E6-E20F530D5213}" type="presOf" srcId="{97DC970B-81E6-4F87-B0BF-64FE6382B448}" destId="{35260473-46B9-492C-9C46-802582479E94}" srcOrd="0" destOrd="2" presId="urn:microsoft.com/office/officeart/2005/8/layout/list1"/>
    <dgm:cxn modelId="{B62124DE-978A-44F5-9993-2C963C957858}" type="presOf" srcId="{5613CABA-9346-4F6B-B42C-61154DB2A20E}" destId="{89C683BB-096D-4961-B216-84DC6D4923DA}" srcOrd="1" destOrd="0" presId="urn:microsoft.com/office/officeart/2005/8/layout/list1"/>
    <dgm:cxn modelId="{A1C32B69-FC46-4B1F-B7FD-A3FDE3A6BEEE}" type="presOf" srcId="{6D837536-7706-4826-8810-81FACEFEB488}" destId="{8948E570-18E9-4210-BEC7-DD6DD8927E6C}" srcOrd="0" destOrd="0" presId="urn:microsoft.com/office/officeart/2005/8/layout/list1"/>
    <dgm:cxn modelId="{1B1AC75A-43EA-4037-B8E5-7DC385080D58}" srcId="{CA8D8BDC-ABEF-4606-8C91-00DF7895588E}" destId="{97DC970B-81E6-4F87-B0BF-64FE6382B448}" srcOrd="2" destOrd="0" parTransId="{EE93DB19-B16B-4BA3-B039-16B7497235E1}" sibTransId="{421F4696-DEC8-4345-A7FC-7052A06403C7}"/>
    <dgm:cxn modelId="{3F4E8470-C362-4D72-8F3A-FD235C0743BA}" srcId="{981B4BA9-F90F-44F4-86CD-33A9960C992C}" destId="{BB4FC3FC-93BD-4A96-B032-2191E1DF1CC0}" srcOrd="2" destOrd="0" parTransId="{0C100A03-D5FB-497A-AB95-9ED0C698025C}" sibTransId="{35AE2D68-5899-467D-B78C-D78EC7A01095}"/>
    <dgm:cxn modelId="{1D0EB6CE-E165-4D45-B283-E170537A2E4C}" srcId="{CA8D8BDC-ABEF-4606-8C91-00DF7895588E}" destId="{2DBC31C5-72B7-40E7-8BFB-8DCDDD1B96EF}" srcOrd="1" destOrd="0" parTransId="{E776FB07-3F7B-43D6-A1CC-2AF1ED2E5B4F}" sibTransId="{C5A019E9-1092-4E79-B951-2B821FF065A3}"/>
    <dgm:cxn modelId="{874BDD7C-A040-4E18-8FAE-B14041B330EB}" type="presOf" srcId="{981B4BA9-F90F-44F4-86CD-33A9960C992C}" destId="{80C5A078-81DD-4356-88B9-9A63EE968B44}" srcOrd="0" destOrd="0" presId="urn:microsoft.com/office/officeart/2005/8/layout/list1"/>
    <dgm:cxn modelId="{21B9BFA8-DEE8-47E6-8C63-8816A4858C86}" type="presOf" srcId="{CA8D8BDC-ABEF-4606-8C91-00DF7895588E}" destId="{D72B6222-142E-4295-BF80-BFFC18FA0E91}" srcOrd="0" destOrd="0" presId="urn:microsoft.com/office/officeart/2005/8/layout/list1"/>
    <dgm:cxn modelId="{BD3D14B5-9B36-4B78-A4F5-1AB081147DF3}" type="presOf" srcId="{BB4FC3FC-93BD-4A96-B032-2191E1DF1CC0}" destId="{3EC4DE9D-8FAA-49A9-88D9-E1CCB46A5CD4}" srcOrd="1" destOrd="0" presId="urn:microsoft.com/office/officeart/2005/8/layout/list1"/>
    <dgm:cxn modelId="{9D2D7BE1-F913-4C00-930E-FF4A83B048C3}" srcId="{5613CABA-9346-4F6B-B42C-61154DB2A20E}" destId="{E826D3A5-E7ED-46DB-9A50-6C2FB0CF0D8B}" srcOrd="0" destOrd="0" parTransId="{086B8875-5F4C-4428-8F8D-5B96BF739F24}" sibTransId="{D1EC7919-875D-4824-81F0-E4FC838430C9}"/>
    <dgm:cxn modelId="{4110D867-FA81-4F32-8B69-6906743B4727}" type="presOf" srcId="{851A4F62-1BE4-48F5-A1E9-A74529FAEF66}" destId="{35260473-46B9-492C-9C46-802582479E94}" srcOrd="0" destOrd="0" presId="urn:microsoft.com/office/officeart/2005/8/layout/list1"/>
    <dgm:cxn modelId="{DEC5E81E-27C2-4307-B752-0FE27E8719B4}" srcId="{CA8D8BDC-ABEF-4606-8C91-00DF7895588E}" destId="{851A4F62-1BE4-48F5-A1E9-A74529FAEF66}" srcOrd="0" destOrd="0" parTransId="{6D53EBA4-99AD-4BFB-BB50-78EE86E4A777}" sibTransId="{FBF4D447-FE20-4866-A8C6-8AD8AD97DE98}"/>
    <dgm:cxn modelId="{108024E5-D658-4C3E-9340-81D59FDBB4E0}" type="presOf" srcId="{5613CABA-9346-4F6B-B42C-61154DB2A20E}" destId="{38594543-6C56-4850-BB3B-117551A44F61}" srcOrd="0" destOrd="0" presId="urn:microsoft.com/office/officeart/2005/8/layout/list1"/>
    <dgm:cxn modelId="{DA07F1F3-2A2C-47B1-8A76-A89BDD631558}" srcId="{BB4FC3FC-93BD-4A96-B032-2191E1DF1CC0}" destId="{1458DED4-85C2-46C0-9668-07A948E83E11}" srcOrd="1" destOrd="0" parTransId="{9DF32731-6F5E-4D7E-80E3-7BC7467B1EE3}" sibTransId="{BD3B725C-1027-4987-A328-8E38FF4DB1B2}"/>
    <dgm:cxn modelId="{63B23024-83BC-4C99-B73C-E8AFCD4AFB7A}" type="presOf" srcId="{5F768488-8B8A-4541-84AE-2F91C09449C0}" destId="{8948E570-18E9-4210-BEC7-DD6DD8927E6C}" srcOrd="0" destOrd="2" presId="urn:microsoft.com/office/officeart/2005/8/layout/list1"/>
    <dgm:cxn modelId="{A5F87B7B-30AA-402F-ADDD-5C5B76C2367D}" srcId="{981B4BA9-F90F-44F4-86CD-33A9960C992C}" destId="{5613CABA-9346-4F6B-B42C-61154DB2A20E}" srcOrd="0" destOrd="0" parTransId="{4EF71725-808D-4CD3-870F-E1C59E6C6DA2}" sibTransId="{4481EFE7-4778-484D-B9E7-D7CF8AABFE3F}"/>
    <dgm:cxn modelId="{80620295-3113-44FC-BFAA-607AC9EE16C1}" type="presParOf" srcId="{80C5A078-81DD-4356-88B9-9A63EE968B44}" destId="{435B485C-31F3-47B6-8AE2-37AB9B504B8D}" srcOrd="0" destOrd="0" presId="urn:microsoft.com/office/officeart/2005/8/layout/list1"/>
    <dgm:cxn modelId="{8CF3EE17-9058-4B84-9ADB-5BC0FBEB7DC5}" type="presParOf" srcId="{435B485C-31F3-47B6-8AE2-37AB9B504B8D}" destId="{38594543-6C56-4850-BB3B-117551A44F61}" srcOrd="0" destOrd="0" presId="urn:microsoft.com/office/officeart/2005/8/layout/list1"/>
    <dgm:cxn modelId="{6F03999A-E49A-481C-B104-2AC208583C40}" type="presParOf" srcId="{435B485C-31F3-47B6-8AE2-37AB9B504B8D}" destId="{89C683BB-096D-4961-B216-84DC6D4923DA}" srcOrd="1" destOrd="0" presId="urn:microsoft.com/office/officeart/2005/8/layout/list1"/>
    <dgm:cxn modelId="{1F792EF4-9CF9-4ED7-8F92-5BC897B6A4A9}" type="presParOf" srcId="{80C5A078-81DD-4356-88B9-9A63EE968B44}" destId="{DE511FA9-ED4F-41F7-87F4-7A1DB17F5E03}" srcOrd="1" destOrd="0" presId="urn:microsoft.com/office/officeart/2005/8/layout/list1"/>
    <dgm:cxn modelId="{3C2BD774-8157-4907-B915-AB3D5733DCC3}" type="presParOf" srcId="{80C5A078-81DD-4356-88B9-9A63EE968B44}" destId="{01C69214-4DA6-4363-A921-0EFBFC02110F}" srcOrd="2" destOrd="0" presId="urn:microsoft.com/office/officeart/2005/8/layout/list1"/>
    <dgm:cxn modelId="{0938B4F2-BFC1-48A2-BA6F-31F46351D54A}" type="presParOf" srcId="{80C5A078-81DD-4356-88B9-9A63EE968B44}" destId="{93005198-A380-4E7A-80D6-78B40EC841A0}" srcOrd="3" destOrd="0" presId="urn:microsoft.com/office/officeart/2005/8/layout/list1"/>
    <dgm:cxn modelId="{24DD205C-6BBD-478A-A544-5FBB8E4F681E}" type="presParOf" srcId="{80C5A078-81DD-4356-88B9-9A63EE968B44}" destId="{1066B62D-38F7-498E-85EC-33B774D19EBF}" srcOrd="4" destOrd="0" presId="urn:microsoft.com/office/officeart/2005/8/layout/list1"/>
    <dgm:cxn modelId="{8D1AC510-BC1D-4ECB-8D1F-E85E41E6C1EC}" type="presParOf" srcId="{1066B62D-38F7-498E-85EC-33B774D19EBF}" destId="{D72B6222-142E-4295-BF80-BFFC18FA0E91}" srcOrd="0" destOrd="0" presId="urn:microsoft.com/office/officeart/2005/8/layout/list1"/>
    <dgm:cxn modelId="{1A30D12F-1A56-463A-887A-7C22057AE89B}" type="presParOf" srcId="{1066B62D-38F7-498E-85EC-33B774D19EBF}" destId="{4C4F5FA1-A421-41F6-9197-E95AE7660987}" srcOrd="1" destOrd="0" presId="urn:microsoft.com/office/officeart/2005/8/layout/list1"/>
    <dgm:cxn modelId="{6FDE8838-D3CD-488E-8003-95138908D6D5}" type="presParOf" srcId="{80C5A078-81DD-4356-88B9-9A63EE968B44}" destId="{9E44F679-F3BE-4EB5-A1E5-1AE1CB3303DF}" srcOrd="5" destOrd="0" presId="urn:microsoft.com/office/officeart/2005/8/layout/list1"/>
    <dgm:cxn modelId="{0EE46FFE-6603-4C97-B0F2-DAA6E3FAA687}" type="presParOf" srcId="{80C5A078-81DD-4356-88B9-9A63EE968B44}" destId="{35260473-46B9-492C-9C46-802582479E94}" srcOrd="6" destOrd="0" presId="urn:microsoft.com/office/officeart/2005/8/layout/list1"/>
    <dgm:cxn modelId="{21D71D33-B405-4D03-86EF-9F199F200A52}" type="presParOf" srcId="{80C5A078-81DD-4356-88B9-9A63EE968B44}" destId="{EFCCA120-984C-4996-BB28-51320D27276F}" srcOrd="7" destOrd="0" presId="urn:microsoft.com/office/officeart/2005/8/layout/list1"/>
    <dgm:cxn modelId="{88741FE2-8B14-4834-B551-12D972DE55C4}" type="presParOf" srcId="{80C5A078-81DD-4356-88B9-9A63EE968B44}" destId="{58726A05-C641-424C-ADD2-F4CF30386943}" srcOrd="8" destOrd="0" presId="urn:microsoft.com/office/officeart/2005/8/layout/list1"/>
    <dgm:cxn modelId="{8D7AB038-3F8C-4FDB-A5FF-175EEA911BBA}" type="presParOf" srcId="{58726A05-C641-424C-ADD2-F4CF30386943}" destId="{ED8AFBC9-C6CD-47B5-91DB-9F65758C9EB6}" srcOrd="0" destOrd="0" presId="urn:microsoft.com/office/officeart/2005/8/layout/list1"/>
    <dgm:cxn modelId="{B91F31DF-80EB-4425-B0F7-673A24FA98C4}" type="presParOf" srcId="{58726A05-C641-424C-ADD2-F4CF30386943}" destId="{3EC4DE9D-8FAA-49A9-88D9-E1CCB46A5CD4}" srcOrd="1" destOrd="0" presId="urn:microsoft.com/office/officeart/2005/8/layout/list1"/>
    <dgm:cxn modelId="{904A785C-CD6E-4481-80C5-B5679C4F21D9}" type="presParOf" srcId="{80C5A078-81DD-4356-88B9-9A63EE968B44}" destId="{552ECECC-AFF2-4211-84B5-F7C87DF6B202}" srcOrd="9" destOrd="0" presId="urn:microsoft.com/office/officeart/2005/8/layout/list1"/>
    <dgm:cxn modelId="{BAC729BC-6B26-4EE1-A841-CB3E2BE3A725}" type="presParOf" srcId="{80C5A078-81DD-4356-88B9-9A63EE968B44}" destId="{8948E570-18E9-4210-BEC7-DD6DD8927E6C}"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4DB739-4306-4C1A-BACC-2B927F9BA728}"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75A1DC48-0C85-4BE2-B08E-17994E4E664C}">
      <dgm:prSet phldrT="[Text]" custT="1"/>
      <dgm:spPr/>
      <dgm:t>
        <a:bodyPr/>
        <a:lstStyle/>
        <a:p>
          <a:r>
            <a:rPr lang="en-US" sz="2800" dirty="0"/>
            <a:t>Petro</a:t>
          </a:r>
        </a:p>
      </dgm:t>
    </dgm:pt>
    <dgm:pt modelId="{A6430BE7-6995-41D6-A862-1BF56E9ED296}" type="parTrans" cxnId="{C8B57560-D6C8-4595-BA41-F56BA8FC32E2}">
      <dgm:prSet/>
      <dgm:spPr/>
      <dgm:t>
        <a:bodyPr/>
        <a:lstStyle/>
        <a:p>
          <a:endParaRPr lang="en-US"/>
        </a:p>
      </dgm:t>
    </dgm:pt>
    <dgm:pt modelId="{72EA4130-9DC1-4D8E-83C1-3C002E1801A8}" type="sibTrans" cxnId="{C8B57560-D6C8-4595-BA41-F56BA8FC32E2}">
      <dgm:prSet/>
      <dgm:spPr/>
      <dgm:t>
        <a:bodyPr/>
        <a:lstStyle/>
        <a:p>
          <a:endParaRPr lang="en-US"/>
        </a:p>
      </dgm:t>
    </dgm:pt>
    <dgm:pt modelId="{2D3554DC-DC35-42E1-BA8F-3A20755B7B70}">
      <dgm:prSet phldrT="[Text]" custT="1"/>
      <dgm:spPr/>
      <dgm:t>
        <a:bodyPr/>
        <a:lstStyle/>
        <a:p>
          <a:r>
            <a:rPr lang="en-US" sz="2800" dirty="0"/>
            <a:t>Gems</a:t>
          </a:r>
        </a:p>
      </dgm:t>
    </dgm:pt>
    <dgm:pt modelId="{18CADBD6-543D-4C9F-9BD0-65CCA1178CFA}" type="parTrans" cxnId="{BC2FA438-E5D3-428C-BBDE-6406A115ED29}">
      <dgm:prSet/>
      <dgm:spPr/>
      <dgm:t>
        <a:bodyPr/>
        <a:lstStyle/>
        <a:p>
          <a:endParaRPr lang="en-US"/>
        </a:p>
      </dgm:t>
    </dgm:pt>
    <dgm:pt modelId="{68AEE4B8-910F-4DCC-B335-62BE06E086A2}" type="sibTrans" cxnId="{BC2FA438-E5D3-428C-BBDE-6406A115ED29}">
      <dgm:prSet/>
      <dgm:spPr/>
      <dgm:t>
        <a:bodyPr/>
        <a:lstStyle/>
        <a:p>
          <a:endParaRPr lang="en-US"/>
        </a:p>
      </dgm:t>
    </dgm:pt>
    <dgm:pt modelId="{C81F9F6A-2CF7-4D26-9D54-367DDEA13690}">
      <dgm:prSet phldrT="[Text]" custT="1"/>
      <dgm:spPr/>
      <dgm:t>
        <a:bodyPr/>
        <a:lstStyle/>
        <a:p>
          <a:r>
            <a:rPr lang="en-US" sz="2800" dirty="0"/>
            <a:t>Textile</a:t>
          </a:r>
        </a:p>
      </dgm:t>
    </dgm:pt>
    <dgm:pt modelId="{536BD73F-86CE-40B7-A116-897FFB1C8762}" type="parTrans" cxnId="{D1814FD8-1759-4AF5-B50D-8CD4DBDEA51E}">
      <dgm:prSet/>
      <dgm:spPr/>
      <dgm:t>
        <a:bodyPr/>
        <a:lstStyle/>
        <a:p>
          <a:endParaRPr lang="en-US"/>
        </a:p>
      </dgm:t>
    </dgm:pt>
    <dgm:pt modelId="{4E4C700B-24FE-46C8-8B1A-5F2C2434A8F6}" type="sibTrans" cxnId="{D1814FD8-1759-4AF5-B50D-8CD4DBDEA51E}">
      <dgm:prSet/>
      <dgm:spPr/>
      <dgm:t>
        <a:bodyPr/>
        <a:lstStyle/>
        <a:p>
          <a:endParaRPr lang="en-US"/>
        </a:p>
      </dgm:t>
    </dgm:pt>
    <dgm:pt modelId="{632A96CB-4FCF-4389-AB59-9D03C7335D2A}">
      <dgm:prSet phldrT="[Text]" custT="1"/>
      <dgm:spPr/>
      <dgm:t>
        <a:bodyPr/>
        <a:lstStyle/>
        <a:p>
          <a:r>
            <a:rPr lang="en-US" sz="2800" dirty="0"/>
            <a:t>Chem</a:t>
          </a:r>
        </a:p>
      </dgm:t>
    </dgm:pt>
    <dgm:pt modelId="{C6295E47-3EA0-48BE-8C85-07760B7E2B1B}" type="parTrans" cxnId="{80BC9503-8DBD-4EAC-9143-56468AB78572}">
      <dgm:prSet/>
      <dgm:spPr/>
      <dgm:t>
        <a:bodyPr/>
        <a:lstStyle/>
        <a:p>
          <a:endParaRPr lang="en-US"/>
        </a:p>
      </dgm:t>
    </dgm:pt>
    <dgm:pt modelId="{D24310F5-269C-4E64-BC10-6C5BC49146F3}" type="sibTrans" cxnId="{80BC9503-8DBD-4EAC-9143-56468AB78572}">
      <dgm:prSet/>
      <dgm:spPr/>
      <dgm:t>
        <a:bodyPr/>
        <a:lstStyle/>
        <a:p>
          <a:endParaRPr lang="en-US"/>
        </a:p>
      </dgm:t>
    </dgm:pt>
    <dgm:pt modelId="{A899CA2B-86AB-4203-92FE-A9DAF1B6E832}">
      <dgm:prSet phldrT="[Text]" custT="1"/>
      <dgm:spPr/>
      <dgm:t>
        <a:bodyPr/>
        <a:lstStyle/>
        <a:p>
          <a:r>
            <a:rPr lang="en-US" sz="2800" dirty="0" err="1"/>
            <a:t>Agri</a:t>
          </a:r>
          <a:endParaRPr lang="en-US" sz="2800" dirty="0"/>
        </a:p>
      </dgm:t>
    </dgm:pt>
    <dgm:pt modelId="{05B034B0-B3F3-4E0C-BE7B-380888897D03}" type="parTrans" cxnId="{AD583E38-A019-40AA-BD24-E40392B2C883}">
      <dgm:prSet/>
      <dgm:spPr/>
      <dgm:t>
        <a:bodyPr/>
        <a:lstStyle/>
        <a:p>
          <a:endParaRPr lang="en-US"/>
        </a:p>
      </dgm:t>
    </dgm:pt>
    <dgm:pt modelId="{8B05C54B-50D9-4691-866F-E3691F306ED3}" type="sibTrans" cxnId="{AD583E38-A019-40AA-BD24-E40392B2C883}">
      <dgm:prSet/>
      <dgm:spPr/>
      <dgm:t>
        <a:bodyPr/>
        <a:lstStyle/>
        <a:p>
          <a:endParaRPr lang="en-US"/>
        </a:p>
      </dgm:t>
    </dgm:pt>
    <dgm:pt modelId="{D5AD0D44-8458-41AE-9784-368C9C2F8B83}" type="pres">
      <dgm:prSet presAssocID="{964DB739-4306-4C1A-BACC-2B927F9BA728}" presName="Name0" presStyleCnt="0">
        <dgm:presLayoutVars>
          <dgm:chMax/>
          <dgm:chPref/>
          <dgm:dir/>
        </dgm:presLayoutVars>
      </dgm:prSet>
      <dgm:spPr/>
    </dgm:pt>
    <dgm:pt modelId="{3306CC88-3081-4AAE-B8E7-3F9139447D9C}" type="pres">
      <dgm:prSet presAssocID="{75A1DC48-0C85-4BE2-B08E-17994E4E664C}" presName="composite" presStyleCnt="0">
        <dgm:presLayoutVars>
          <dgm:chMax val="1"/>
          <dgm:chPref val="1"/>
        </dgm:presLayoutVars>
      </dgm:prSet>
      <dgm:spPr/>
    </dgm:pt>
    <dgm:pt modelId="{B82040FC-69D5-4187-8278-0D9C40464617}" type="pres">
      <dgm:prSet presAssocID="{75A1DC48-0C85-4BE2-B08E-17994E4E664C}" presName="Accent" presStyleLbl="trAlignAcc1" presStyleIdx="0" presStyleCnt="5">
        <dgm:presLayoutVars>
          <dgm:chMax val="0"/>
          <dgm:chPref val="0"/>
        </dgm:presLayoutVars>
      </dgm:prSet>
      <dgm:spPr/>
    </dgm:pt>
    <dgm:pt modelId="{E55AA97D-62D5-4E8E-8BD1-8998F81C33B4}" type="pres">
      <dgm:prSet presAssocID="{75A1DC48-0C85-4BE2-B08E-17994E4E664C}" presName="Image" presStyleLbl="alignImgPlace1" presStyleIdx="0" presStyleCnt="5">
        <dgm:presLayoutVars>
          <dgm:chMax val="0"/>
          <dgm:chPref val="0"/>
        </dgm:presLayoutVars>
      </dgm:prSet>
      <dgm:spPr>
        <a:blipFill rotWithShape="1">
          <a:blip xmlns:r="http://schemas.openxmlformats.org/officeDocument/2006/relationships" r:embed="rId1"/>
          <a:stretch>
            <a:fillRect/>
          </a:stretch>
        </a:blipFill>
      </dgm:spPr>
    </dgm:pt>
    <dgm:pt modelId="{D42B41A1-C2EF-432F-AFF0-BC632D62C892}" type="pres">
      <dgm:prSet presAssocID="{75A1DC48-0C85-4BE2-B08E-17994E4E664C}" presName="ChildComposite" presStyleCnt="0"/>
      <dgm:spPr/>
    </dgm:pt>
    <dgm:pt modelId="{FC554D55-D385-4492-AEC5-6764D60CE7FF}" type="pres">
      <dgm:prSet presAssocID="{75A1DC48-0C85-4BE2-B08E-17994E4E664C}" presName="Child" presStyleLbl="node1" presStyleIdx="0" presStyleCnt="0">
        <dgm:presLayoutVars>
          <dgm:chMax val="0"/>
          <dgm:chPref val="0"/>
          <dgm:bulletEnabled val="1"/>
        </dgm:presLayoutVars>
      </dgm:prSet>
      <dgm:spPr/>
    </dgm:pt>
    <dgm:pt modelId="{06D6D23B-D6FA-4452-8F73-496D3DCDC83C}" type="pres">
      <dgm:prSet presAssocID="{75A1DC48-0C85-4BE2-B08E-17994E4E664C}" presName="Parent" presStyleLbl="revTx" presStyleIdx="0" presStyleCnt="5">
        <dgm:presLayoutVars>
          <dgm:chMax val="1"/>
          <dgm:chPref val="0"/>
          <dgm:bulletEnabled val="1"/>
        </dgm:presLayoutVars>
      </dgm:prSet>
      <dgm:spPr/>
    </dgm:pt>
    <dgm:pt modelId="{0CC28072-D804-45C3-9E79-561ADB41C3AC}" type="pres">
      <dgm:prSet presAssocID="{72EA4130-9DC1-4D8E-83C1-3C002E1801A8}" presName="sibTrans" presStyleCnt="0"/>
      <dgm:spPr/>
    </dgm:pt>
    <dgm:pt modelId="{81B06CEC-344E-4C00-B2B3-5A0B97753C2D}" type="pres">
      <dgm:prSet presAssocID="{2D3554DC-DC35-42E1-BA8F-3A20755B7B70}" presName="composite" presStyleCnt="0">
        <dgm:presLayoutVars>
          <dgm:chMax val="1"/>
          <dgm:chPref val="1"/>
        </dgm:presLayoutVars>
      </dgm:prSet>
      <dgm:spPr/>
    </dgm:pt>
    <dgm:pt modelId="{F71635A6-7C6B-4F4E-8ABA-0BF275A03F4A}" type="pres">
      <dgm:prSet presAssocID="{2D3554DC-DC35-42E1-BA8F-3A20755B7B70}" presName="Accent" presStyleLbl="trAlignAcc1" presStyleIdx="1" presStyleCnt="5">
        <dgm:presLayoutVars>
          <dgm:chMax val="0"/>
          <dgm:chPref val="0"/>
        </dgm:presLayoutVars>
      </dgm:prSet>
      <dgm:spPr/>
    </dgm:pt>
    <dgm:pt modelId="{1F65845F-E9C5-4112-9632-2F15E8812954}" type="pres">
      <dgm:prSet presAssocID="{2D3554DC-DC35-42E1-BA8F-3A20755B7B70}" presName="Image" presStyleLbl="alignImgPlace1" presStyleIdx="1" presStyleCnt="5">
        <dgm:presLayoutVars>
          <dgm:chMax val="0"/>
          <dgm:chPref val="0"/>
        </dgm:presLayoutVars>
      </dgm:prSet>
      <dgm:spPr>
        <a:blipFill rotWithShape="1">
          <a:blip xmlns:r="http://schemas.openxmlformats.org/officeDocument/2006/relationships" r:embed="rId2"/>
          <a:stretch>
            <a:fillRect/>
          </a:stretch>
        </a:blipFill>
      </dgm:spPr>
    </dgm:pt>
    <dgm:pt modelId="{9ADEAAE0-82A0-4F68-B359-97765A33FF45}" type="pres">
      <dgm:prSet presAssocID="{2D3554DC-DC35-42E1-BA8F-3A20755B7B70}" presName="ChildComposite" presStyleCnt="0"/>
      <dgm:spPr/>
    </dgm:pt>
    <dgm:pt modelId="{7FAA92C0-A4F6-48E0-A805-DA5B4CA392D8}" type="pres">
      <dgm:prSet presAssocID="{2D3554DC-DC35-42E1-BA8F-3A20755B7B70}" presName="Child" presStyleLbl="node1" presStyleIdx="0" presStyleCnt="0">
        <dgm:presLayoutVars>
          <dgm:chMax val="0"/>
          <dgm:chPref val="0"/>
          <dgm:bulletEnabled val="1"/>
        </dgm:presLayoutVars>
      </dgm:prSet>
      <dgm:spPr/>
    </dgm:pt>
    <dgm:pt modelId="{E6F6C62B-F4D8-4C1C-BC58-AE8673E6D389}" type="pres">
      <dgm:prSet presAssocID="{2D3554DC-DC35-42E1-BA8F-3A20755B7B70}" presName="Parent" presStyleLbl="revTx" presStyleIdx="1" presStyleCnt="5">
        <dgm:presLayoutVars>
          <dgm:chMax val="1"/>
          <dgm:chPref val="0"/>
          <dgm:bulletEnabled val="1"/>
        </dgm:presLayoutVars>
      </dgm:prSet>
      <dgm:spPr/>
    </dgm:pt>
    <dgm:pt modelId="{63152864-3C8A-43AC-AC2D-2E34D3E39CAF}" type="pres">
      <dgm:prSet presAssocID="{68AEE4B8-910F-4DCC-B335-62BE06E086A2}" presName="sibTrans" presStyleCnt="0"/>
      <dgm:spPr/>
    </dgm:pt>
    <dgm:pt modelId="{C25B4AEC-0B53-47E3-BF51-69F7106114AD}" type="pres">
      <dgm:prSet presAssocID="{C81F9F6A-2CF7-4D26-9D54-367DDEA13690}" presName="composite" presStyleCnt="0">
        <dgm:presLayoutVars>
          <dgm:chMax val="1"/>
          <dgm:chPref val="1"/>
        </dgm:presLayoutVars>
      </dgm:prSet>
      <dgm:spPr/>
    </dgm:pt>
    <dgm:pt modelId="{2E6BE464-094F-45C6-A475-EF734DB2AF35}" type="pres">
      <dgm:prSet presAssocID="{C81F9F6A-2CF7-4D26-9D54-367DDEA13690}" presName="Accent" presStyleLbl="trAlignAcc1" presStyleIdx="2" presStyleCnt="5">
        <dgm:presLayoutVars>
          <dgm:chMax val="0"/>
          <dgm:chPref val="0"/>
        </dgm:presLayoutVars>
      </dgm:prSet>
      <dgm:spPr/>
    </dgm:pt>
    <dgm:pt modelId="{C4465217-EBC9-4525-9688-025D84615FFA}" type="pres">
      <dgm:prSet presAssocID="{C81F9F6A-2CF7-4D26-9D54-367DDEA13690}" presName="Image" presStyleLbl="alignImgPlace1" presStyleIdx="2" presStyleCnt="5">
        <dgm:presLayoutVars>
          <dgm:chMax val="0"/>
          <dgm:chPref val="0"/>
        </dgm:presLayoutVars>
      </dgm:prSet>
      <dgm:spPr>
        <a:blipFill rotWithShape="1">
          <a:blip xmlns:r="http://schemas.openxmlformats.org/officeDocument/2006/relationships" r:embed="rId3"/>
          <a:stretch>
            <a:fillRect/>
          </a:stretch>
        </a:blipFill>
      </dgm:spPr>
    </dgm:pt>
    <dgm:pt modelId="{71A28727-5036-42C3-9312-C72E1B5CBDC4}" type="pres">
      <dgm:prSet presAssocID="{C81F9F6A-2CF7-4D26-9D54-367DDEA13690}" presName="ChildComposite" presStyleCnt="0"/>
      <dgm:spPr/>
    </dgm:pt>
    <dgm:pt modelId="{8D1A63DF-6C69-4440-91D7-B0EE37CD8A3F}" type="pres">
      <dgm:prSet presAssocID="{C81F9F6A-2CF7-4D26-9D54-367DDEA13690}" presName="Child" presStyleLbl="node1" presStyleIdx="0" presStyleCnt="0">
        <dgm:presLayoutVars>
          <dgm:chMax val="0"/>
          <dgm:chPref val="0"/>
          <dgm:bulletEnabled val="1"/>
        </dgm:presLayoutVars>
      </dgm:prSet>
      <dgm:spPr/>
    </dgm:pt>
    <dgm:pt modelId="{A9D0726E-49F4-4852-A08E-80D9D23D32C5}" type="pres">
      <dgm:prSet presAssocID="{C81F9F6A-2CF7-4D26-9D54-367DDEA13690}" presName="Parent" presStyleLbl="revTx" presStyleIdx="2" presStyleCnt="5">
        <dgm:presLayoutVars>
          <dgm:chMax val="1"/>
          <dgm:chPref val="0"/>
          <dgm:bulletEnabled val="1"/>
        </dgm:presLayoutVars>
      </dgm:prSet>
      <dgm:spPr/>
    </dgm:pt>
    <dgm:pt modelId="{524541B7-23E1-46DB-A2D9-E4A703BF64DE}" type="pres">
      <dgm:prSet presAssocID="{4E4C700B-24FE-46C8-8B1A-5F2C2434A8F6}" presName="sibTrans" presStyleCnt="0"/>
      <dgm:spPr/>
    </dgm:pt>
    <dgm:pt modelId="{CB951A85-26C9-4975-8521-A1616F6563A0}" type="pres">
      <dgm:prSet presAssocID="{632A96CB-4FCF-4389-AB59-9D03C7335D2A}" presName="composite" presStyleCnt="0">
        <dgm:presLayoutVars>
          <dgm:chMax val="1"/>
          <dgm:chPref val="1"/>
        </dgm:presLayoutVars>
      </dgm:prSet>
      <dgm:spPr/>
    </dgm:pt>
    <dgm:pt modelId="{621D1F04-B2C5-4A68-9DE7-5EC1FB9FEA85}" type="pres">
      <dgm:prSet presAssocID="{632A96CB-4FCF-4389-AB59-9D03C7335D2A}" presName="Accent" presStyleLbl="trAlignAcc1" presStyleIdx="3" presStyleCnt="5">
        <dgm:presLayoutVars>
          <dgm:chMax val="0"/>
          <dgm:chPref val="0"/>
        </dgm:presLayoutVars>
      </dgm:prSet>
      <dgm:spPr/>
    </dgm:pt>
    <dgm:pt modelId="{64625FFC-6083-4F0F-81C5-F66CAD027B22}" type="pres">
      <dgm:prSet presAssocID="{632A96CB-4FCF-4389-AB59-9D03C7335D2A}" presName="Image" presStyleLbl="alignImgPlace1" presStyleIdx="3" presStyleCnt="5">
        <dgm:presLayoutVars>
          <dgm:chMax val="0"/>
          <dgm:chPref val="0"/>
        </dgm:presLayoutVars>
      </dgm:prSet>
      <dgm:spPr>
        <a:blipFill rotWithShape="1">
          <a:blip xmlns:r="http://schemas.openxmlformats.org/officeDocument/2006/relationships" r:embed="rId4"/>
          <a:stretch>
            <a:fillRect/>
          </a:stretch>
        </a:blipFill>
      </dgm:spPr>
    </dgm:pt>
    <dgm:pt modelId="{4CB420FB-3E08-4EDE-B50C-C3B71BC11D53}" type="pres">
      <dgm:prSet presAssocID="{632A96CB-4FCF-4389-AB59-9D03C7335D2A}" presName="ChildComposite" presStyleCnt="0"/>
      <dgm:spPr/>
    </dgm:pt>
    <dgm:pt modelId="{B6C654D8-03E3-4C7C-B6F1-577D99710EC9}" type="pres">
      <dgm:prSet presAssocID="{632A96CB-4FCF-4389-AB59-9D03C7335D2A}" presName="Child" presStyleLbl="node1" presStyleIdx="0" presStyleCnt="0">
        <dgm:presLayoutVars>
          <dgm:chMax val="0"/>
          <dgm:chPref val="0"/>
          <dgm:bulletEnabled val="1"/>
        </dgm:presLayoutVars>
      </dgm:prSet>
      <dgm:spPr/>
    </dgm:pt>
    <dgm:pt modelId="{EB9CFBE3-2341-4D83-853F-D98116A905AC}" type="pres">
      <dgm:prSet presAssocID="{632A96CB-4FCF-4389-AB59-9D03C7335D2A}" presName="Parent" presStyleLbl="revTx" presStyleIdx="3" presStyleCnt="5">
        <dgm:presLayoutVars>
          <dgm:chMax val="1"/>
          <dgm:chPref val="0"/>
          <dgm:bulletEnabled val="1"/>
        </dgm:presLayoutVars>
      </dgm:prSet>
      <dgm:spPr/>
    </dgm:pt>
    <dgm:pt modelId="{BA8DC231-E293-4B08-B5A2-F2B21059948E}" type="pres">
      <dgm:prSet presAssocID="{D24310F5-269C-4E64-BC10-6C5BC49146F3}" presName="sibTrans" presStyleCnt="0"/>
      <dgm:spPr/>
    </dgm:pt>
    <dgm:pt modelId="{910C7AFD-3E3A-455F-A736-976C0B5F1287}" type="pres">
      <dgm:prSet presAssocID="{A899CA2B-86AB-4203-92FE-A9DAF1B6E832}" presName="composite" presStyleCnt="0">
        <dgm:presLayoutVars>
          <dgm:chMax val="1"/>
          <dgm:chPref val="1"/>
        </dgm:presLayoutVars>
      </dgm:prSet>
      <dgm:spPr/>
    </dgm:pt>
    <dgm:pt modelId="{AD8A72C5-F75B-4311-8376-6281F1A44726}" type="pres">
      <dgm:prSet presAssocID="{A899CA2B-86AB-4203-92FE-A9DAF1B6E832}" presName="Accent" presStyleLbl="trAlignAcc1" presStyleIdx="4" presStyleCnt="5">
        <dgm:presLayoutVars>
          <dgm:chMax val="0"/>
          <dgm:chPref val="0"/>
        </dgm:presLayoutVars>
      </dgm:prSet>
      <dgm:spPr/>
    </dgm:pt>
    <dgm:pt modelId="{F78D2507-D078-4662-9D91-4150C49EA01A}" type="pres">
      <dgm:prSet presAssocID="{A899CA2B-86AB-4203-92FE-A9DAF1B6E832}" presName="Image" presStyleLbl="alignImgPlace1" presStyleIdx="4" presStyleCnt="5">
        <dgm:presLayoutVars>
          <dgm:chMax val="0"/>
          <dgm:chPref val="0"/>
        </dgm:presLayoutVars>
      </dgm:prSet>
      <dgm:spPr>
        <a:blipFill rotWithShape="1">
          <a:blip xmlns:r="http://schemas.openxmlformats.org/officeDocument/2006/relationships" r:embed="rId5"/>
          <a:stretch>
            <a:fillRect/>
          </a:stretch>
        </a:blipFill>
      </dgm:spPr>
    </dgm:pt>
    <dgm:pt modelId="{4839F111-6643-4F4D-A7B8-EA0CCB08CE30}" type="pres">
      <dgm:prSet presAssocID="{A899CA2B-86AB-4203-92FE-A9DAF1B6E832}" presName="ChildComposite" presStyleCnt="0"/>
      <dgm:spPr/>
    </dgm:pt>
    <dgm:pt modelId="{F62B0DBB-E678-4E2C-B280-1A714D5CFA4E}" type="pres">
      <dgm:prSet presAssocID="{A899CA2B-86AB-4203-92FE-A9DAF1B6E832}" presName="Child" presStyleLbl="node1" presStyleIdx="0" presStyleCnt="0">
        <dgm:presLayoutVars>
          <dgm:chMax val="0"/>
          <dgm:chPref val="0"/>
          <dgm:bulletEnabled val="1"/>
        </dgm:presLayoutVars>
      </dgm:prSet>
      <dgm:spPr/>
    </dgm:pt>
    <dgm:pt modelId="{4C5816F2-7889-460D-A653-070CF507DA76}" type="pres">
      <dgm:prSet presAssocID="{A899CA2B-86AB-4203-92FE-A9DAF1B6E832}" presName="Parent" presStyleLbl="revTx" presStyleIdx="4" presStyleCnt="5">
        <dgm:presLayoutVars>
          <dgm:chMax val="1"/>
          <dgm:chPref val="0"/>
          <dgm:bulletEnabled val="1"/>
        </dgm:presLayoutVars>
      </dgm:prSet>
      <dgm:spPr/>
    </dgm:pt>
  </dgm:ptLst>
  <dgm:cxnLst>
    <dgm:cxn modelId="{D1814FD8-1759-4AF5-B50D-8CD4DBDEA51E}" srcId="{964DB739-4306-4C1A-BACC-2B927F9BA728}" destId="{C81F9F6A-2CF7-4D26-9D54-367DDEA13690}" srcOrd="2" destOrd="0" parTransId="{536BD73F-86CE-40B7-A116-897FFB1C8762}" sibTransId="{4E4C700B-24FE-46C8-8B1A-5F2C2434A8F6}"/>
    <dgm:cxn modelId="{8D783D8A-0549-4D8F-86A5-DB352C5174EA}" type="presOf" srcId="{75A1DC48-0C85-4BE2-B08E-17994E4E664C}" destId="{06D6D23B-D6FA-4452-8F73-496D3DCDC83C}" srcOrd="0" destOrd="0" presId="urn:microsoft.com/office/officeart/2008/layout/CaptionedPictures"/>
    <dgm:cxn modelId="{6BDCE22B-0065-46EC-BD39-8615DE13E537}" type="presOf" srcId="{632A96CB-4FCF-4389-AB59-9D03C7335D2A}" destId="{EB9CFBE3-2341-4D83-853F-D98116A905AC}" srcOrd="0" destOrd="0" presId="urn:microsoft.com/office/officeart/2008/layout/CaptionedPictures"/>
    <dgm:cxn modelId="{C8B57560-D6C8-4595-BA41-F56BA8FC32E2}" srcId="{964DB739-4306-4C1A-BACC-2B927F9BA728}" destId="{75A1DC48-0C85-4BE2-B08E-17994E4E664C}" srcOrd="0" destOrd="0" parTransId="{A6430BE7-6995-41D6-A862-1BF56E9ED296}" sibTransId="{72EA4130-9DC1-4D8E-83C1-3C002E1801A8}"/>
    <dgm:cxn modelId="{057E6CB0-2F82-49A9-BD7B-46576119FDAC}" type="presOf" srcId="{2D3554DC-DC35-42E1-BA8F-3A20755B7B70}" destId="{E6F6C62B-F4D8-4C1C-BC58-AE8673E6D389}" srcOrd="0" destOrd="0" presId="urn:microsoft.com/office/officeart/2008/layout/CaptionedPictures"/>
    <dgm:cxn modelId="{AD583E38-A019-40AA-BD24-E40392B2C883}" srcId="{964DB739-4306-4C1A-BACC-2B927F9BA728}" destId="{A899CA2B-86AB-4203-92FE-A9DAF1B6E832}" srcOrd="4" destOrd="0" parTransId="{05B034B0-B3F3-4E0C-BE7B-380888897D03}" sibTransId="{8B05C54B-50D9-4691-866F-E3691F306ED3}"/>
    <dgm:cxn modelId="{763FE9A0-3E1D-42EC-B2CA-32E35E2DA78B}" type="presOf" srcId="{A899CA2B-86AB-4203-92FE-A9DAF1B6E832}" destId="{4C5816F2-7889-460D-A653-070CF507DA76}" srcOrd="0" destOrd="0" presId="urn:microsoft.com/office/officeart/2008/layout/CaptionedPictures"/>
    <dgm:cxn modelId="{BC2FA438-E5D3-428C-BBDE-6406A115ED29}" srcId="{964DB739-4306-4C1A-BACC-2B927F9BA728}" destId="{2D3554DC-DC35-42E1-BA8F-3A20755B7B70}" srcOrd="1" destOrd="0" parTransId="{18CADBD6-543D-4C9F-9BD0-65CCA1178CFA}" sibTransId="{68AEE4B8-910F-4DCC-B335-62BE06E086A2}"/>
    <dgm:cxn modelId="{93607579-5DD5-47DC-BC43-3E96DD19B714}" type="presOf" srcId="{C81F9F6A-2CF7-4D26-9D54-367DDEA13690}" destId="{A9D0726E-49F4-4852-A08E-80D9D23D32C5}" srcOrd="0" destOrd="0" presId="urn:microsoft.com/office/officeart/2008/layout/CaptionedPictures"/>
    <dgm:cxn modelId="{330179C1-C5EE-4EED-AD02-33616B3AE507}" type="presOf" srcId="{964DB739-4306-4C1A-BACC-2B927F9BA728}" destId="{D5AD0D44-8458-41AE-9784-368C9C2F8B83}" srcOrd="0" destOrd="0" presId="urn:microsoft.com/office/officeart/2008/layout/CaptionedPictures"/>
    <dgm:cxn modelId="{80BC9503-8DBD-4EAC-9143-56468AB78572}" srcId="{964DB739-4306-4C1A-BACC-2B927F9BA728}" destId="{632A96CB-4FCF-4389-AB59-9D03C7335D2A}" srcOrd="3" destOrd="0" parTransId="{C6295E47-3EA0-48BE-8C85-07760B7E2B1B}" sibTransId="{D24310F5-269C-4E64-BC10-6C5BC49146F3}"/>
    <dgm:cxn modelId="{CB195D36-F6B1-4B05-B636-6B2B295EE603}" type="presParOf" srcId="{D5AD0D44-8458-41AE-9784-368C9C2F8B83}" destId="{3306CC88-3081-4AAE-B8E7-3F9139447D9C}" srcOrd="0" destOrd="0" presId="urn:microsoft.com/office/officeart/2008/layout/CaptionedPictures"/>
    <dgm:cxn modelId="{5D20F50A-7116-409C-BFA8-69701A0B8DD2}" type="presParOf" srcId="{3306CC88-3081-4AAE-B8E7-3F9139447D9C}" destId="{B82040FC-69D5-4187-8278-0D9C40464617}" srcOrd="0" destOrd="0" presId="urn:microsoft.com/office/officeart/2008/layout/CaptionedPictures"/>
    <dgm:cxn modelId="{31E096E6-36F0-445D-908C-6E0ED6F45138}" type="presParOf" srcId="{3306CC88-3081-4AAE-B8E7-3F9139447D9C}" destId="{E55AA97D-62D5-4E8E-8BD1-8998F81C33B4}" srcOrd="1" destOrd="0" presId="urn:microsoft.com/office/officeart/2008/layout/CaptionedPictures"/>
    <dgm:cxn modelId="{3AA73781-1FCB-41ED-BAC5-5A85B2259FEB}" type="presParOf" srcId="{3306CC88-3081-4AAE-B8E7-3F9139447D9C}" destId="{D42B41A1-C2EF-432F-AFF0-BC632D62C892}" srcOrd="2" destOrd="0" presId="urn:microsoft.com/office/officeart/2008/layout/CaptionedPictures"/>
    <dgm:cxn modelId="{78CB5991-B81A-4811-8C07-8ECA3ED154BC}" type="presParOf" srcId="{D42B41A1-C2EF-432F-AFF0-BC632D62C892}" destId="{FC554D55-D385-4492-AEC5-6764D60CE7FF}" srcOrd="0" destOrd="0" presId="urn:microsoft.com/office/officeart/2008/layout/CaptionedPictures"/>
    <dgm:cxn modelId="{54932A68-8092-4B68-8882-5310B00A1A69}" type="presParOf" srcId="{D42B41A1-C2EF-432F-AFF0-BC632D62C892}" destId="{06D6D23B-D6FA-4452-8F73-496D3DCDC83C}" srcOrd="1" destOrd="0" presId="urn:microsoft.com/office/officeart/2008/layout/CaptionedPictures"/>
    <dgm:cxn modelId="{4A3A98C8-F05F-45B9-B587-81B287507974}" type="presParOf" srcId="{D5AD0D44-8458-41AE-9784-368C9C2F8B83}" destId="{0CC28072-D804-45C3-9E79-561ADB41C3AC}" srcOrd="1" destOrd="0" presId="urn:microsoft.com/office/officeart/2008/layout/CaptionedPictures"/>
    <dgm:cxn modelId="{83BC3A00-3B9B-4BA6-8C05-FEB0B430DB89}" type="presParOf" srcId="{D5AD0D44-8458-41AE-9784-368C9C2F8B83}" destId="{81B06CEC-344E-4C00-B2B3-5A0B97753C2D}" srcOrd="2" destOrd="0" presId="urn:microsoft.com/office/officeart/2008/layout/CaptionedPictures"/>
    <dgm:cxn modelId="{A85CFE2C-12ED-48A8-A145-B633A0570FC2}" type="presParOf" srcId="{81B06CEC-344E-4C00-B2B3-5A0B97753C2D}" destId="{F71635A6-7C6B-4F4E-8ABA-0BF275A03F4A}" srcOrd="0" destOrd="0" presId="urn:microsoft.com/office/officeart/2008/layout/CaptionedPictures"/>
    <dgm:cxn modelId="{59C81361-C499-49F8-A479-18D67397A9E0}" type="presParOf" srcId="{81B06CEC-344E-4C00-B2B3-5A0B97753C2D}" destId="{1F65845F-E9C5-4112-9632-2F15E8812954}" srcOrd="1" destOrd="0" presId="urn:microsoft.com/office/officeart/2008/layout/CaptionedPictures"/>
    <dgm:cxn modelId="{05F7A7A9-8191-4634-B226-23A40DEB41E0}" type="presParOf" srcId="{81B06CEC-344E-4C00-B2B3-5A0B97753C2D}" destId="{9ADEAAE0-82A0-4F68-B359-97765A33FF45}" srcOrd="2" destOrd="0" presId="urn:microsoft.com/office/officeart/2008/layout/CaptionedPictures"/>
    <dgm:cxn modelId="{FC713D59-6C19-4218-A2E5-E1DCEC26D213}" type="presParOf" srcId="{9ADEAAE0-82A0-4F68-B359-97765A33FF45}" destId="{7FAA92C0-A4F6-48E0-A805-DA5B4CA392D8}" srcOrd="0" destOrd="0" presId="urn:microsoft.com/office/officeart/2008/layout/CaptionedPictures"/>
    <dgm:cxn modelId="{E291CFFD-9BC5-49B0-BD6D-FA449F255837}" type="presParOf" srcId="{9ADEAAE0-82A0-4F68-B359-97765A33FF45}" destId="{E6F6C62B-F4D8-4C1C-BC58-AE8673E6D389}" srcOrd="1" destOrd="0" presId="urn:microsoft.com/office/officeart/2008/layout/CaptionedPictures"/>
    <dgm:cxn modelId="{D9F014A8-7774-43F4-A2EF-AFCE7440FED6}" type="presParOf" srcId="{D5AD0D44-8458-41AE-9784-368C9C2F8B83}" destId="{63152864-3C8A-43AC-AC2D-2E34D3E39CAF}" srcOrd="3" destOrd="0" presId="urn:microsoft.com/office/officeart/2008/layout/CaptionedPictures"/>
    <dgm:cxn modelId="{BEF9CD3E-E595-4DAE-9BB8-9F4694D34F55}" type="presParOf" srcId="{D5AD0D44-8458-41AE-9784-368C9C2F8B83}" destId="{C25B4AEC-0B53-47E3-BF51-69F7106114AD}" srcOrd="4" destOrd="0" presId="urn:microsoft.com/office/officeart/2008/layout/CaptionedPictures"/>
    <dgm:cxn modelId="{8412232E-73A6-44D1-8B7F-E3B798D49AA5}" type="presParOf" srcId="{C25B4AEC-0B53-47E3-BF51-69F7106114AD}" destId="{2E6BE464-094F-45C6-A475-EF734DB2AF35}" srcOrd="0" destOrd="0" presId="urn:microsoft.com/office/officeart/2008/layout/CaptionedPictures"/>
    <dgm:cxn modelId="{F1DCFD47-89DB-4823-AE81-EED4AFA5DCCB}" type="presParOf" srcId="{C25B4AEC-0B53-47E3-BF51-69F7106114AD}" destId="{C4465217-EBC9-4525-9688-025D84615FFA}" srcOrd="1" destOrd="0" presId="urn:microsoft.com/office/officeart/2008/layout/CaptionedPictures"/>
    <dgm:cxn modelId="{58191B1D-BB18-4D0E-B8B6-3C7BCB8ADB09}" type="presParOf" srcId="{C25B4AEC-0B53-47E3-BF51-69F7106114AD}" destId="{71A28727-5036-42C3-9312-C72E1B5CBDC4}" srcOrd="2" destOrd="0" presId="urn:microsoft.com/office/officeart/2008/layout/CaptionedPictures"/>
    <dgm:cxn modelId="{607484E4-45D1-4B92-ACDA-519D99EA891E}" type="presParOf" srcId="{71A28727-5036-42C3-9312-C72E1B5CBDC4}" destId="{8D1A63DF-6C69-4440-91D7-B0EE37CD8A3F}" srcOrd="0" destOrd="0" presId="urn:microsoft.com/office/officeart/2008/layout/CaptionedPictures"/>
    <dgm:cxn modelId="{A2A43896-F0FD-439D-8E28-C2D16D8A7CC0}" type="presParOf" srcId="{71A28727-5036-42C3-9312-C72E1B5CBDC4}" destId="{A9D0726E-49F4-4852-A08E-80D9D23D32C5}" srcOrd="1" destOrd="0" presId="urn:microsoft.com/office/officeart/2008/layout/CaptionedPictures"/>
    <dgm:cxn modelId="{FFDEA3C9-E9BD-4B0E-856F-03514DC98702}" type="presParOf" srcId="{D5AD0D44-8458-41AE-9784-368C9C2F8B83}" destId="{524541B7-23E1-46DB-A2D9-E4A703BF64DE}" srcOrd="5" destOrd="0" presId="urn:microsoft.com/office/officeart/2008/layout/CaptionedPictures"/>
    <dgm:cxn modelId="{5AA8CD1F-6AB5-4ECE-BF5B-0A83B5B09578}" type="presParOf" srcId="{D5AD0D44-8458-41AE-9784-368C9C2F8B83}" destId="{CB951A85-26C9-4975-8521-A1616F6563A0}" srcOrd="6" destOrd="0" presId="urn:microsoft.com/office/officeart/2008/layout/CaptionedPictures"/>
    <dgm:cxn modelId="{A92250D9-353A-404E-AD5B-0AD3758CDEF7}" type="presParOf" srcId="{CB951A85-26C9-4975-8521-A1616F6563A0}" destId="{621D1F04-B2C5-4A68-9DE7-5EC1FB9FEA85}" srcOrd="0" destOrd="0" presId="urn:microsoft.com/office/officeart/2008/layout/CaptionedPictures"/>
    <dgm:cxn modelId="{F80998CD-8AB3-49CB-926D-C237A25FD801}" type="presParOf" srcId="{CB951A85-26C9-4975-8521-A1616F6563A0}" destId="{64625FFC-6083-4F0F-81C5-F66CAD027B22}" srcOrd="1" destOrd="0" presId="urn:microsoft.com/office/officeart/2008/layout/CaptionedPictures"/>
    <dgm:cxn modelId="{FFDABAF2-F3C4-4709-9484-E637610D735A}" type="presParOf" srcId="{CB951A85-26C9-4975-8521-A1616F6563A0}" destId="{4CB420FB-3E08-4EDE-B50C-C3B71BC11D53}" srcOrd="2" destOrd="0" presId="urn:microsoft.com/office/officeart/2008/layout/CaptionedPictures"/>
    <dgm:cxn modelId="{DED4BF39-9625-49E7-87CC-6C6207FC953B}" type="presParOf" srcId="{4CB420FB-3E08-4EDE-B50C-C3B71BC11D53}" destId="{B6C654D8-03E3-4C7C-B6F1-577D99710EC9}" srcOrd="0" destOrd="0" presId="urn:microsoft.com/office/officeart/2008/layout/CaptionedPictures"/>
    <dgm:cxn modelId="{2D673D57-B19A-40B8-8884-F312738B5EAB}" type="presParOf" srcId="{4CB420FB-3E08-4EDE-B50C-C3B71BC11D53}" destId="{EB9CFBE3-2341-4D83-853F-D98116A905AC}" srcOrd="1" destOrd="0" presId="urn:microsoft.com/office/officeart/2008/layout/CaptionedPictures"/>
    <dgm:cxn modelId="{9F946DBA-8FD5-46A8-9328-5261638E1FF4}" type="presParOf" srcId="{D5AD0D44-8458-41AE-9784-368C9C2F8B83}" destId="{BA8DC231-E293-4B08-B5A2-F2B21059948E}" srcOrd="7" destOrd="0" presId="urn:microsoft.com/office/officeart/2008/layout/CaptionedPictures"/>
    <dgm:cxn modelId="{78026E12-1B98-493F-A0A6-1C7210294E5C}" type="presParOf" srcId="{D5AD0D44-8458-41AE-9784-368C9C2F8B83}" destId="{910C7AFD-3E3A-455F-A736-976C0B5F1287}" srcOrd="8" destOrd="0" presId="urn:microsoft.com/office/officeart/2008/layout/CaptionedPictures"/>
    <dgm:cxn modelId="{21BEC6D2-12DB-41FD-AED1-A7DD6EC89B7A}" type="presParOf" srcId="{910C7AFD-3E3A-455F-A736-976C0B5F1287}" destId="{AD8A72C5-F75B-4311-8376-6281F1A44726}" srcOrd="0" destOrd="0" presId="urn:microsoft.com/office/officeart/2008/layout/CaptionedPictures"/>
    <dgm:cxn modelId="{F3305225-9D55-4DA4-AD3A-53BF10CD2118}" type="presParOf" srcId="{910C7AFD-3E3A-455F-A736-976C0B5F1287}" destId="{F78D2507-D078-4662-9D91-4150C49EA01A}" srcOrd="1" destOrd="0" presId="urn:microsoft.com/office/officeart/2008/layout/CaptionedPictures"/>
    <dgm:cxn modelId="{F1FB7846-FF49-42C4-AA3A-F4D7B3771062}" type="presParOf" srcId="{910C7AFD-3E3A-455F-A736-976C0B5F1287}" destId="{4839F111-6643-4F4D-A7B8-EA0CCB08CE30}" srcOrd="2" destOrd="0" presId="urn:microsoft.com/office/officeart/2008/layout/CaptionedPictures"/>
    <dgm:cxn modelId="{466C56F2-79A7-416B-8D89-69DFBE237833}" type="presParOf" srcId="{4839F111-6643-4F4D-A7B8-EA0CCB08CE30}" destId="{F62B0DBB-E678-4E2C-B280-1A714D5CFA4E}" srcOrd="0" destOrd="0" presId="urn:microsoft.com/office/officeart/2008/layout/CaptionedPictures"/>
    <dgm:cxn modelId="{6F5003D1-C81F-4FB2-898E-911B07722D7C}" type="presParOf" srcId="{4839F111-6643-4F4D-A7B8-EA0CCB08CE30}" destId="{4C5816F2-7889-460D-A653-070CF507DA76}"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64DB739-4306-4C1A-BACC-2B927F9BA728}"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75A1DC48-0C85-4BE2-B08E-17994E4E664C}">
      <dgm:prSet phldrT="[Text]" custT="1"/>
      <dgm:spPr/>
      <dgm:t>
        <a:bodyPr/>
        <a:lstStyle/>
        <a:p>
          <a:r>
            <a:rPr lang="en-US" sz="2800" dirty="0"/>
            <a:t>Gems</a:t>
          </a:r>
        </a:p>
      </dgm:t>
    </dgm:pt>
    <dgm:pt modelId="{A6430BE7-6995-41D6-A862-1BF56E9ED296}" type="parTrans" cxnId="{C8B57560-D6C8-4595-BA41-F56BA8FC32E2}">
      <dgm:prSet/>
      <dgm:spPr/>
      <dgm:t>
        <a:bodyPr/>
        <a:lstStyle/>
        <a:p>
          <a:endParaRPr lang="en-US"/>
        </a:p>
      </dgm:t>
    </dgm:pt>
    <dgm:pt modelId="{72EA4130-9DC1-4D8E-83C1-3C002E1801A8}" type="sibTrans" cxnId="{C8B57560-D6C8-4595-BA41-F56BA8FC32E2}">
      <dgm:prSet/>
      <dgm:spPr/>
      <dgm:t>
        <a:bodyPr/>
        <a:lstStyle/>
        <a:p>
          <a:endParaRPr lang="en-US"/>
        </a:p>
      </dgm:t>
    </dgm:pt>
    <dgm:pt modelId="{6ECEF6CE-FE63-43B3-8B6C-29536B85A51E}">
      <dgm:prSet phldrT="[Text]" custT="1"/>
      <dgm:spPr/>
      <dgm:t>
        <a:bodyPr/>
        <a:lstStyle/>
        <a:p>
          <a:r>
            <a:rPr lang="en-US" sz="2800" dirty="0"/>
            <a:t>Textile</a:t>
          </a:r>
        </a:p>
      </dgm:t>
    </dgm:pt>
    <dgm:pt modelId="{449767B6-B56A-428E-AFCD-874270BCE8F5}" type="parTrans" cxnId="{04A0F44C-32A2-4453-A4F6-552864787DBC}">
      <dgm:prSet/>
      <dgm:spPr/>
      <dgm:t>
        <a:bodyPr/>
        <a:lstStyle/>
        <a:p>
          <a:endParaRPr lang="en-US"/>
        </a:p>
      </dgm:t>
    </dgm:pt>
    <dgm:pt modelId="{9668A54D-BD56-442B-9DF8-EC37117B4625}" type="sibTrans" cxnId="{04A0F44C-32A2-4453-A4F6-552864787DBC}">
      <dgm:prSet/>
      <dgm:spPr/>
      <dgm:t>
        <a:bodyPr/>
        <a:lstStyle/>
        <a:p>
          <a:endParaRPr lang="en-US"/>
        </a:p>
      </dgm:t>
    </dgm:pt>
    <dgm:pt modelId="{DD00E296-31C3-4E28-8E80-20AE63424606}">
      <dgm:prSet phldrT="[Text]" custT="1"/>
      <dgm:spPr/>
      <dgm:t>
        <a:bodyPr/>
        <a:lstStyle/>
        <a:p>
          <a:r>
            <a:rPr lang="en-US" sz="2800" dirty="0"/>
            <a:t>Petro</a:t>
          </a:r>
        </a:p>
      </dgm:t>
    </dgm:pt>
    <dgm:pt modelId="{F545329A-48F1-4481-9CC7-C6C78DF24F4B}" type="parTrans" cxnId="{1381DFBD-EC97-4561-A8B7-D10E3927C881}">
      <dgm:prSet/>
      <dgm:spPr/>
      <dgm:t>
        <a:bodyPr/>
        <a:lstStyle/>
        <a:p>
          <a:endParaRPr lang="en-US"/>
        </a:p>
      </dgm:t>
    </dgm:pt>
    <dgm:pt modelId="{C966AF37-37B0-4BEB-90A8-3E116CD4A845}" type="sibTrans" cxnId="{1381DFBD-EC97-4561-A8B7-D10E3927C881}">
      <dgm:prSet/>
      <dgm:spPr/>
      <dgm:t>
        <a:bodyPr/>
        <a:lstStyle/>
        <a:p>
          <a:endParaRPr lang="en-US"/>
        </a:p>
      </dgm:t>
    </dgm:pt>
    <dgm:pt modelId="{E148471F-D0CF-4307-B89E-FA8B8D765927}">
      <dgm:prSet phldrT="[Text]" custT="1"/>
      <dgm:spPr/>
      <dgm:t>
        <a:bodyPr/>
        <a:lstStyle/>
        <a:p>
          <a:r>
            <a:rPr lang="en-US" sz="2800" dirty="0"/>
            <a:t>Chem</a:t>
          </a:r>
        </a:p>
      </dgm:t>
    </dgm:pt>
    <dgm:pt modelId="{2F47DF21-DA65-47E3-93A4-81A870D1AAD3}" type="parTrans" cxnId="{84668F9B-5E7E-4A63-B2BD-7576D90D38DC}">
      <dgm:prSet/>
      <dgm:spPr/>
      <dgm:t>
        <a:bodyPr/>
        <a:lstStyle/>
        <a:p>
          <a:endParaRPr lang="en-US"/>
        </a:p>
      </dgm:t>
    </dgm:pt>
    <dgm:pt modelId="{A0539017-88B8-4BAA-B2A8-5F702BEEAE0D}" type="sibTrans" cxnId="{84668F9B-5E7E-4A63-B2BD-7576D90D38DC}">
      <dgm:prSet/>
      <dgm:spPr/>
      <dgm:t>
        <a:bodyPr/>
        <a:lstStyle/>
        <a:p>
          <a:endParaRPr lang="en-US"/>
        </a:p>
      </dgm:t>
    </dgm:pt>
    <dgm:pt modelId="{388BD913-8413-4037-BAC7-A59992256949}">
      <dgm:prSet phldrT="[Text]" custT="1"/>
      <dgm:spPr/>
      <dgm:t>
        <a:bodyPr/>
        <a:lstStyle/>
        <a:p>
          <a:r>
            <a:rPr lang="en-US" sz="2800" dirty="0" err="1"/>
            <a:t>Agri</a:t>
          </a:r>
          <a:endParaRPr lang="en-US" sz="2800" dirty="0"/>
        </a:p>
      </dgm:t>
    </dgm:pt>
    <dgm:pt modelId="{46CCB1AE-FD48-49D0-B904-DAAF4BE14FD6}" type="parTrans" cxnId="{95AD77D0-2E58-4A7F-A395-BF9D405B4767}">
      <dgm:prSet/>
      <dgm:spPr/>
      <dgm:t>
        <a:bodyPr/>
        <a:lstStyle/>
        <a:p>
          <a:endParaRPr lang="en-US"/>
        </a:p>
      </dgm:t>
    </dgm:pt>
    <dgm:pt modelId="{7A0CED7B-AD12-4023-8CDE-7F0E3EC73745}" type="sibTrans" cxnId="{95AD77D0-2E58-4A7F-A395-BF9D405B4767}">
      <dgm:prSet/>
      <dgm:spPr/>
      <dgm:t>
        <a:bodyPr/>
        <a:lstStyle/>
        <a:p>
          <a:endParaRPr lang="en-US"/>
        </a:p>
      </dgm:t>
    </dgm:pt>
    <dgm:pt modelId="{D5AD0D44-8458-41AE-9784-368C9C2F8B83}" type="pres">
      <dgm:prSet presAssocID="{964DB739-4306-4C1A-BACC-2B927F9BA728}" presName="Name0" presStyleCnt="0">
        <dgm:presLayoutVars>
          <dgm:chMax/>
          <dgm:chPref/>
          <dgm:dir/>
        </dgm:presLayoutVars>
      </dgm:prSet>
      <dgm:spPr/>
    </dgm:pt>
    <dgm:pt modelId="{3306CC88-3081-4AAE-B8E7-3F9139447D9C}" type="pres">
      <dgm:prSet presAssocID="{75A1DC48-0C85-4BE2-B08E-17994E4E664C}" presName="composite" presStyleCnt="0">
        <dgm:presLayoutVars>
          <dgm:chMax val="1"/>
          <dgm:chPref val="1"/>
        </dgm:presLayoutVars>
      </dgm:prSet>
      <dgm:spPr/>
    </dgm:pt>
    <dgm:pt modelId="{B82040FC-69D5-4187-8278-0D9C40464617}" type="pres">
      <dgm:prSet presAssocID="{75A1DC48-0C85-4BE2-B08E-17994E4E664C}" presName="Accent" presStyleLbl="trAlignAcc1" presStyleIdx="0" presStyleCnt="5">
        <dgm:presLayoutVars>
          <dgm:chMax val="0"/>
          <dgm:chPref val="0"/>
        </dgm:presLayoutVars>
      </dgm:prSet>
      <dgm:spPr/>
    </dgm:pt>
    <dgm:pt modelId="{E55AA97D-62D5-4E8E-8BD1-8998F81C33B4}" type="pres">
      <dgm:prSet presAssocID="{75A1DC48-0C85-4BE2-B08E-17994E4E664C}" presName="Image" presStyleLbl="alignImgPlace1" presStyleIdx="0" presStyleCnt="5">
        <dgm:presLayoutVars>
          <dgm:chMax val="0"/>
          <dgm:chPref val="0"/>
        </dgm:presLayoutVars>
      </dgm:prSet>
      <dgm:spPr>
        <a:blipFill rotWithShape="1">
          <a:blip xmlns:r="http://schemas.openxmlformats.org/officeDocument/2006/relationships" r:embed="rId1"/>
          <a:stretch>
            <a:fillRect/>
          </a:stretch>
        </a:blipFill>
      </dgm:spPr>
    </dgm:pt>
    <dgm:pt modelId="{D42B41A1-C2EF-432F-AFF0-BC632D62C892}" type="pres">
      <dgm:prSet presAssocID="{75A1DC48-0C85-4BE2-B08E-17994E4E664C}" presName="ChildComposite" presStyleCnt="0"/>
      <dgm:spPr/>
    </dgm:pt>
    <dgm:pt modelId="{FC554D55-D385-4492-AEC5-6764D60CE7FF}" type="pres">
      <dgm:prSet presAssocID="{75A1DC48-0C85-4BE2-B08E-17994E4E664C}" presName="Child" presStyleLbl="node1" presStyleIdx="0" presStyleCnt="0">
        <dgm:presLayoutVars>
          <dgm:chMax val="0"/>
          <dgm:chPref val="0"/>
          <dgm:bulletEnabled val="1"/>
        </dgm:presLayoutVars>
      </dgm:prSet>
      <dgm:spPr/>
    </dgm:pt>
    <dgm:pt modelId="{06D6D23B-D6FA-4452-8F73-496D3DCDC83C}" type="pres">
      <dgm:prSet presAssocID="{75A1DC48-0C85-4BE2-B08E-17994E4E664C}" presName="Parent" presStyleLbl="revTx" presStyleIdx="0" presStyleCnt="5">
        <dgm:presLayoutVars>
          <dgm:chMax val="1"/>
          <dgm:chPref val="0"/>
          <dgm:bulletEnabled val="1"/>
        </dgm:presLayoutVars>
      </dgm:prSet>
      <dgm:spPr/>
    </dgm:pt>
    <dgm:pt modelId="{D891A296-70CF-4C89-81F9-B8D8FBB932BC}" type="pres">
      <dgm:prSet presAssocID="{72EA4130-9DC1-4D8E-83C1-3C002E1801A8}" presName="sibTrans" presStyleCnt="0"/>
      <dgm:spPr/>
    </dgm:pt>
    <dgm:pt modelId="{6BC9B575-94DB-4B0A-BC37-DE9D01A58EEF}" type="pres">
      <dgm:prSet presAssocID="{6ECEF6CE-FE63-43B3-8B6C-29536B85A51E}" presName="composite" presStyleCnt="0">
        <dgm:presLayoutVars>
          <dgm:chMax val="1"/>
          <dgm:chPref val="1"/>
        </dgm:presLayoutVars>
      </dgm:prSet>
      <dgm:spPr/>
    </dgm:pt>
    <dgm:pt modelId="{24BB28E5-8EF2-40E2-B868-982A6F802315}" type="pres">
      <dgm:prSet presAssocID="{6ECEF6CE-FE63-43B3-8B6C-29536B85A51E}" presName="Accent" presStyleLbl="trAlignAcc1" presStyleIdx="1" presStyleCnt="5">
        <dgm:presLayoutVars>
          <dgm:chMax val="0"/>
          <dgm:chPref val="0"/>
        </dgm:presLayoutVars>
      </dgm:prSet>
      <dgm:spPr/>
    </dgm:pt>
    <dgm:pt modelId="{64744321-0629-446E-ADE3-D92E3E0BD06D}" type="pres">
      <dgm:prSet presAssocID="{6ECEF6CE-FE63-43B3-8B6C-29536B85A51E}" presName="Image" presStyleLbl="alignImgPlace1" presStyleIdx="1" presStyleCnt="5">
        <dgm:presLayoutVars>
          <dgm:chMax val="0"/>
          <dgm:chPref val="0"/>
        </dgm:presLayoutVars>
      </dgm:prSet>
      <dgm:spPr>
        <a:blipFill rotWithShape="1">
          <a:blip xmlns:r="http://schemas.openxmlformats.org/officeDocument/2006/relationships" r:embed="rId2"/>
          <a:stretch>
            <a:fillRect/>
          </a:stretch>
        </a:blipFill>
      </dgm:spPr>
    </dgm:pt>
    <dgm:pt modelId="{D6609756-A632-45CF-A618-B2901BB38479}" type="pres">
      <dgm:prSet presAssocID="{6ECEF6CE-FE63-43B3-8B6C-29536B85A51E}" presName="ChildComposite" presStyleCnt="0"/>
      <dgm:spPr/>
    </dgm:pt>
    <dgm:pt modelId="{5FE7E633-958A-465C-A0DC-F2C7E49514C2}" type="pres">
      <dgm:prSet presAssocID="{6ECEF6CE-FE63-43B3-8B6C-29536B85A51E}" presName="Child" presStyleLbl="node1" presStyleIdx="0" presStyleCnt="0">
        <dgm:presLayoutVars>
          <dgm:chMax val="0"/>
          <dgm:chPref val="0"/>
          <dgm:bulletEnabled val="1"/>
        </dgm:presLayoutVars>
      </dgm:prSet>
      <dgm:spPr/>
    </dgm:pt>
    <dgm:pt modelId="{FA0630AF-27E1-4A7E-817C-800CA43E479C}" type="pres">
      <dgm:prSet presAssocID="{6ECEF6CE-FE63-43B3-8B6C-29536B85A51E}" presName="Parent" presStyleLbl="revTx" presStyleIdx="1" presStyleCnt="5">
        <dgm:presLayoutVars>
          <dgm:chMax val="1"/>
          <dgm:chPref val="0"/>
          <dgm:bulletEnabled val="1"/>
        </dgm:presLayoutVars>
      </dgm:prSet>
      <dgm:spPr/>
    </dgm:pt>
    <dgm:pt modelId="{B6FA7EC5-D54A-4A77-A5DA-0651ED92C3C3}" type="pres">
      <dgm:prSet presAssocID="{9668A54D-BD56-442B-9DF8-EC37117B4625}" presName="sibTrans" presStyleCnt="0"/>
      <dgm:spPr/>
    </dgm:pt>
    <dgm:pt modelId="{4AD7D744-B271-4B8C-8D19-FA29BC71F0EA}" type="pres">
      <dgm:prSet presAssocID="{DD00E296-31C3-4E28-8E80-20AE63424606}" presName="composite" presStyleCnt="0">
        <dgm:presLayoutVars>
          <dgm:chMax val="1"/>
          <dgm:chPref val="1"/>
        </dgm:presLayoutVars>
      </dgm:prSet>
      <dgm:spPr/>
    </dgm:pt>
    <dgm:pt modelId="{98729C5C-E78F-4CBA-8C40-90ECA6458E0D}" type="pres">
      <dgm:prSet presAssocID="{DD00E296-31C3-4E28-8E80-20AE63424606}" presName="Accent" presStyleLbl="trAlignAcc1" presStyleIdx="2" presStyleCnt="5">
        <dgm:presLayoutVars>
          <dgm:chMax val="0"/>
          <dgm:chPref val="0"/>
        </dgm:presLayoutVars>
      </dgm:prSet>
      <dgm:spPr>
        <a:solidFill>
          <a:srgbClr val="FFC000">
            <a:alpha val="40000"/>
          </a:srgbClr>
        </a:solidFill>
      </dgm:spPr>
    </dgm:pt>
    <dgm:pt modelId="{F55FC625-9D17-48D9-B071-1D5E9ED6486C}" type="pres">
      <dgm:prSet presAssocID="{DD00E296-31C3-4E28-8E80-20AE63424606}" presName="Image" presStyleLbl="alignImgPlace1" presStyleIdx="2" presStyleCnt="5">
        <dgm:presLayoutVars>
          <dgm:chMax val="0"/>
          <dgm:chPref val="0"/>
        </dgm:presLayoutVars>
      </dgm:prSet>
      <dgm:spPr>
        <a:blipFill rotWithShape="1">
          <a:blip xmlns:r="http://schemas.openxmlformats.org/officeDocument/2006/relationships" r:embed="rId3"/>
          <a:stretch>
            <a:fillRect/>
          </a:stretch>
        </a:blipFill>
      </dgm:spPr>
    </dgm:pt>
    <dgm:pt modelId="{078F9E66-CDE4-41AB-8E93-B3C04BC19F37}" type="pres">
      <dgm:prSet presAssocID="{DD00E296-31C3-4E28-8E80-20AE63424606}" presName="ChildComposite" presStyleCnt="0"/>
      <dgm:spPr/>
    </dgm:pt>
    <dgm:pt modelId="{56C522F0-591D-4F95-8CDA-FCE32F5BA97A}" type="pres">
      <dgm:prSet presAssocID="{DD00E296-31C3-4E28-8E80-20AE63424606}" presName="Child" presStyleLbl="node1" presStyleIdx="0" presStyleCnt="0">
        <dgm:presLayoutVars>
          <dgm:chMax val="0"/>
          <dgm:chPref val="0"/>
          <dgm:bulletEnabled val="1"/>
        </dgm:presLayoutVars>
      </dgm:prSet>
      <dgm:spPr/>
    </dgm:pt>
    <dgm:pt modelId="{1B787F3C-48CB-4060-9172-85DE7500EFDE}" type="pres">
      <dgm:prSet presAssocID="{DD00E296-31C3-4E28-8E80-20AE63424606}" presName="Parent" presStyleLbl="revTx" presStyleIdx="2" presStyleCnt="5">
        <dgm:presLayoutVars>
          <dgm:chMax val="1"/>
          <dgm:chPref val="0"/>
          <dgm:bulletEnabled val="1"/>
        </dgm:presLayoutVars>
      </dgm:prSet>
      <dgm:spPr/>
    </dgm:pt>
    <dgm:pt modelId="{E4FF23E2-592C-4900-A807-B13A4D0DD9BA}" type="pres">
      <dgm:prSet presAssocID="{C966AF37-37B0-4BEB-90A8-3E116CD4A845}" presName="sibTrans" presStyleCnt="0"/>
      <dgm:spPr/>
    </dgm:pt>
    <dgm:pt modelId="{696D7ABE-DEC8-46E4-9E95-F44DEE9E4200}" type="pres">
      <dgm:prSet presAssocID="{E148471F-D0CF-4307-B89E-FA8B8D765927}" presName="composite" presStyleCnt="0">
        <dgm:presLayoutVars>
          <dgm:chMax val="1"/>
          <dgm:chPref val="1"/>
        </dgm:presLayoutVars>
      </dgm:prSet>
      <dgm:spPr/>
    </dgm:pt>
    <dgm:pt modelId="{A08667D7-9D62-40A9-8C6B-6BE0311B6D52}" type="pres">
      <dgm:prSet presAssocID="{E148471F-D0CF-4307-B89E-FA8B8D765927}" presName="Accent" presStyleLbl="trAlignAcc1" presStyleIdx="3" presStyleCnt="5">
        <dgm:presLayoutVars>
          <dgm:chMax val="0"/>
          <dgm:chPref val="0"/>
        </dgm:presLayoutVars>
      </dgm:prSet>
      <dgm:spPr/>
    </dgm:pt>
    <dgm:pt modelId="{994C03F2-8FC3-463C-843E-47AC048E33DA}" type="pres">
      <dgm:prSet presAssocID="{E148471F-D0CF-4307-B89E-FA8B8D765927}" presName="Image" presStyleLbl="alignImgPlace1" presStyleIdx="3" presStyleCnt="5">
        <dgm:presLayoutVars>
          <dgm:chMax val="0"/>
          <dgm:chPref val="0"/>
        </dgm:presLayoutVars>
      </dgm:prSet>
      <dgm:spPr>
        <a:blipFill rotWithShape="1">
          <a:blip xmlns:r="http://schemas.openxmlformats.org/officeDocument/2006/relationships" r:embed="rId4"/>
          <a:stretch>
            <a:fillRect/>
          </a:stretch>
        </a:blipFill>
      </dgm:spPr>
    </dgm:pt>
    <dgm:pt modelId="{39E07255-FC22-4FFD-9FAA-C3B657F14073}" type="pres">
      <dgm:prSet presAssocID="{E148471F-D0CF-4307-B89E-FA8B8D765927}" presName="ChildComposite" presStyleCnt="0"/>
      <dgm:spPr/>
    </dgm:pt>
    <dgm:pt modelId="{AD9E2095-0CD5-447D-944D-D418C16C85CF}" type="pres">
      <dgm:prSet presAssocID="{E148471F-D0CF-4307-B89E-FA8B8D765927}" presName="Child" presStyleLbl="node1" presStyleIdx="0" presStyleCnt="0">
        <dgm:presLayoutVars>
          <dgm:chMax val="0"/>
          <dgm:chPref val="0"/>
          <dgm:bulletEnabled val="1"/>
        </dgm:presLayoutVars>
      </dgm:prSet>
      <dgm:spPr/>
    </dgm:pt>
    <dgm:pt modelId="{5B3955E8-DDE1-4841-BE96-220BFDA94CFD}" type="pres">
      <dgm:prSet presAssocID="{E148471F-D0CF-4307-B89E-FA8B8D765927}" presName="Parent" presStyleLbl="revTx" presStyleIdx="3" presStyleCnt="5">
        <dgm:presLayoutVars>
          <dgm:chMax val="1"/>
          <dgm:chPref val="0"/>
          <dgm:bulletEnabled val="1"/>
        </dgm:presLayoutVars>
      </dgm:prSet>
      <dgm:spPr/>
    </dgm:pt>
    <dgm:pt modelId="{BB1FD046-F3C3-4113-9696-D5AB57952288}" type="pres">
      <dgm:prSet presAssocID="{A0539017-88B8-4BAA-B2A8-5F702BEEAE0D}" presName="sibTrans" presStyleCnt="0"/>
      <dgm:spPr/>
    </dgm:pt>
    <dgm:pt modelId="{7309EA64-A24C-433A-BC2F-6749BBDECABC}" type="pres">
      <dgm:prSet presAssocID="{388BD913-8413-4037-BAC7-A59992256949}" presName="composite" presStyleCnt="0">
        <dgm:presLayoutVars>
          <dgm:chMax val="1"/>
          <dgm:chPref val="1"/>
        </dgm:presLayoutVars>
      </dgm:prSet>
      <dgm:spPr/>
    </dgm:pt>
    <dgm:pt modelId="{92F07D75-067C-43F7-B57A-25DF73B60F5C}" type="pres">
      <dgm:prSet presAssocID="{388BD913-8413-4037-BAC7-A59992256949}" presName="Accent" presStyleLbl="trAlignAcc1" presStyleIdx="4" presStyleCnt="5">
        <dgm:presLayoutVars>
          <dgm:chMax val="0"/>
          <dgm:chPref val="0"/>
        </dgm:presLayoutVars>
      </dgm:prSet>
      <dgm:spPr/>
    </dgm:pt>
    <dgm:pt modelId="{83AB6372-A977-4ACC-8496-A0F4820E2972}" type="pres">
      <dgm:prSet presAssocID="{388BD913-8413-4037-BAC7-A59992256949}" presName="Image" presStyleLbl="alignImgPlace1" presStyleIdx="4" presStyleCnt="5">
        <dgm:presLayoutVars>
          <dgm:chMax val="0"/>
          <dgm:chPref val="0"/>
        </dgm:presLayoutVars>
      </dgm:prSet>
      <dgm:spPr>
        <a:blipFill rotWithShape="1">
          <a:blip xmlns:r="http://schemas.openxmlformats.org/officeDocument/2006/relationships" r:embed="rId5"/>
          <a:stretch>
            <a:fillRect/>
          </a:stretch>
        </a:blipFill>
      </dgm:spPr>
    </dgm:pt>
    <dgm:pt modelId="{966BFEE3-0E81-455C-8406-771037B981F9}" type="pres">
      <dgm:prSet presAssocID="{388BD913-8413-4037-BAC7-A59992256949}" presName="ChildComposite" presStyleCnt="0"/>
      <dgm:spPr/>
    </dgm:pt>
    <dgm:pt modelId="{FB92BA3E-B31F-4C9B-9503-3ED296D00958}" type="pres">
      <dgm:prSet presAssocID="{388BD913-8413-4037-BAC7-A59992256949}" presName="Child" presStyleLbl="node1" presStyleIdx="0" presStyleCnt="0">
        <dgm:presLayoutVars>
          <dgm:chMax val="0"/>
          <dgm:chPref val="0"/>
          <dgm:bulletEnabled val="1"/>
        </dgm:presLayoutVars>
      </dgm:prSet>
      <dgm:spPr/>
    </dgm:pt>
    <dgm:pt modelId="{53C85961-34C3-4F30-BE15-5842E485DBEA}" type="pres">
      <dgm:prSet presAssocID="{388BD913-8413-4037-BAC7-A59992256949}" presName="Parent" presStyleLbl="revTx" presStyleIdx="4" presStyleCnt="5">
        <dgm:presLayoutVars>
          <dgm:chMax val="1"/>
          <dgm:chPref val="0"/>
          <dgm:bulletEnabled val="1"/>
        </dgm:presLayoutVars>
      </dgm:prSet>
      <dgm:spPr/>
    </dgm:pt>
  </dgm:ptLst>
  <dgm:cxnLst>
    <dgm:cxn modelId="{95AD77D0-2E58-4A7F-A395-BF9D405B4767}" srcId="{964DB739-4306-4C1A-BACC-2B927F9BA728}" destId="{388BD913-8413-4037-BAC7-A59992256949}" srcOrd="4" destOrd="0" parTransId="{46CCB1AE-FD48-49D0-B904-DAAF4BE14FD6}" sibTransId="{7A0CED7B-AD12-4023-8CDE-7F0E3EC73745}"/>
    <dgm:cxn modelId="{915209BE-53B7-426D-AEA3-BDB30FB86B64}" type="presOf" srcId="{388BD913-8413-4037-BAC7-A59992256949}" destId="{53C85961-34C3-4F30-BE15-5842E485DBEA}" srcOrd="0" destOrd="0" presId="urn:microsoft.com/office/officeart/2008/layout/CaptionedPictures"/>
    <dgm:cxn modelId="{8D783D8A-0549-4D8F-86A5-DB352C5174EA}" type="presOf" srcId="{75A1DC48-0C85-4BE2-B08E-17994E4E664C}" destId="{06D6D23B-D6FA-4452-8F73-496D3DCDC83C}" srcOrd="0" destOrd="0" presId="urn:microsoft.com/office/officeart/2008/layout/CaptionedPictures"/>
    <dgm:cxn modelId="{C8B57560-D6C8-4595-BA41-F56BA8FC32E2}" srcId="{964DB739-4306-4C1A-BACC-2B927F9BA728}" destId="{75A1DC48-0C85-4BE2-B08E-17994E4E664C}" srcOrd="0" destOrd="0" parTransId="{A6430BE7-6995-41D6-A862-1BF56E9ED296}" sibTransId="{72EA4130-9DC1-4D8E-83C1-3C002E1801A8}"/>
    <dgm:cxn modelId="{45DF967E-2BAB-42EB-815A-1892582C598B}" type="presOf" srcId="{6ECEF6CE-FE63-43B3-8B6C-29536B85A51E}" destId="{FA0630AF-27E1-4A7E-817C-800CA43E479C}" srcOrd="0" destOrd="0" presId="urn:microsoft.com/office/officeart/2008/layout/CaptionedPictures"/>
    <dgm:cxn modelId="{1381DFBD-EC97-4561-A8B7-D10E3927C881}" srcId="{964DB739-4306-4C1A-BACC-2B927F9BA728}" destId="{DD00E296-31C3-4E28-8E80-20AE63424606}" srcOrd="2" destOrd="0" parTransId="{F545329A-48F1-4481-9CC7-C6C78DF24F4B}" sibTransId="{C966AF37-37B0-4BEB-90A8-3E116CD4A845}"/>
    <dgm:cxn modelId="{330179C1-C5EE-4EED-AD02-33616B3AE507}" type="presOf" srcId="{964DB739-4306-4C1A-BACC-2B927F9BA728}" destId="{D5AD0D44-8458-41AE-9784-368C9C2F8B83}" srcOrd="0" destOrd="0" presId="urn:microsoft.com/office/officeart/2008/layout/CaptionedPictures"/>
    <dgm:cxn modelId="{ED277A2E-184A-491E-8BF1-B0B5E7FAEEB3}" type="presOf" srcId="{E148471F-D0CF-4307-B89E-FA8B8D765927}" destId="{5B3955E8-DDE1-4841-BE96-220BFDA94CFD}" srcOrd="0" destOrd="0" presId="urn:microsoft.com/office/officeart/2008/layout/CaptionedPictures"/>
    <dgm:cxn modelId="{04A0F44C-32A2-4453-A4F6-552864787DBC}" srcId="{964DB739-4306-4C1A-BACC-2B927F9BA728}" destId="{6ECEF6CE-FE63-43B3-8B6C-29536B85A51E}" srcOrd="1" destOrd="0" parTransId="{449767B6-B56A-428E-AFCD-874270BCE8F5}" sibTransId="{9668A54D-BD56-442B-9DF8-EC37117B4625}"/>
    <dgm:cxn modelId="{0E56F990-605F-4D05-95F5-3765CDA96E98}" type="presOf" srcId="{DD00E296-31C3-4E28-8E80-20AE63424606}" destId="{1B787F3C-48CB-4060-9172-85DE7500EFDE}" srcOrd="0" destOrd="0" presId="urn:microsoft.com/office/officeart/2008/layout/CaptionedPictures"/>
    <dgm:cxn modelId="{84668F9B-5E7E-4A63-B2BD-7576D90D38DC}" srcId="{964DB739-4306-4C1A-BACC-2B927F9BA728}" destId="{E148471F-D0CF-4307-B89E-FA8B8D765927}" srcOrd="3" destOrd="0" parTransId="{2F47DF21-DA65-47E3-93A4-81A870D1AAD3}" sibTransId="{A0539017-88B8-4BAA-B2A8-5F702BEEAE0D}"/>
    <dgm:cxn modelId="{CB195D36-F6B1-4B05-B636-6B2B295EE603}" type="presParOf" srcId="{D5AD0D44-8458-41AE-9784-368C9C2F8B83}" destId="{3306CC88-3081-4AAE-B8E7-3F9139447D9C}" srcOrd="0" destOrd="0" presId="urn:microsoft.com/office/officeart/2008/layout/CaptionedPictures"/>
    <dgm:cxn modelId="{5D20F50A-7116-409C-BFA8-69701A0B8DD2}" type="presParOf" srcId="{3306CC88-3081-4AAE-B8E7-3F9139447D9C}" destId="{B82040FC-69D5-4187-8278-0D9C40464617}" srcOrd="0" destOrd="0" presId="urn:microsoft.com/office/officeart/2008/layout/CaptionedPictures"/>
    <dgm:cxn modelId="{31E096E6-36F0-445D-908C-6E0ED6F45138}" type="presParOf" srcId="{3306CC88-3081-4AAE-B8E7-3F9139447D9C}" destId="{E55AA97D-62D5-4E8E-8BD1-8998F81C33B4}" srcOrd="1" destOrd="0" presId="urn:microsoft.com/office/officeart/2008/layout/CaptionedPictures"/>
    <dgm:cxn modelId="{3AA73781-1FCB-41ED-BAC5-5A85B2259FEB}" type="presParOf" srcId="{3306CC88-3081-4AAE-B8E7-3F9139447D9C}" destId="{D42B41A1-C2EF-432F-AFF0-BC632D62C892}" srcOrd="2" destOrd="0" presId="urn:microsoft.com/office/officeart/2008/layout/CaptionedPictures"/>
    <dgm:cxn modelId="{78CB5991-B81A-4811-8C07-8ECA3ED154BC}" type="presParOf" srcId="{D42B41A1-C2EF-432F-AFF0-BC632D62C892}" destId="{FC554D55-D385-4492-AEC5-6764D60CE7FF}" srcOrd="0" destOrd="0" presId="urn:microsoft.com/office/officeart/2008/layout/CaptionedPictures"/>
    <dgm:cxn modelId="{54932A68-8092-4B68-8882-5310B00A1A69}" type="presParOf" srcId="{D42B41A1-C2EF-432F-AFF0-BC632D62C892}" destId="{06D6D23B-D6FA-4452-8F73-496D3DCDC83C}" srcOrd="1" destOrd="0" presId="urn:microsoft.com/office/officeart/2008/layout/CaptionedPictures"/>
    <dgm:cxn modelId="{C311BFAB-7D02-4F39-8C01-B3CD6CDEA051}" type="presParOf" srcId="{D5AD0D44-8458-41AE-9784-368C9C2F8B83}" destId="{D891A296-70CF-4C89-81F9-B8D8FBB932BC}" srcOrd="1" destOrd="0" presId="urn:microsoft.com/office/officeart/2008/layout/CaptionedPictures"/>
    <dgm:cxn modelId="{0B14DD72-828F-41C8-805F-366E14F5BF3F}" type="presParOf" srcId="{D5AD0D44-8458-41AE-9784-368C9C2F8B83}" destId="{6BC9B575-94DB-4B0A-BC37-DE9D01A58EEF}" srcOrd="2" destOrd="0" presId="urn:microsoft.com/office/officeart/2008/layout/CaptionedPictures"/>
    <dgm:cxn modelId="{1099CE0B-5C96-4208-A4AF-6FB6AC620F0E}" type="presParOf" srcId="{6BC9B575-94DB-4B0A-BC37-DE9D01A58EEF}" destId="{24BB28E5-8EF2-40E2-B868-982A6F802315}" srcOrd="0" destOrd="0" presId="urn:microsoft.com/office/officeart/2008/layout/CaptionedPictures"/>
    <dgm:cxn modelId="{0A185B23-AEE3-45C8-A837-4F6B9278171A}" type="presParOf" srcId="{6BC9B575-94DB-4B0A-BC37-DE9D01A58EEF}" destId="{64744321-0629-446E-ADE3-D92E3E0BD06D}" srcOrd="1" destOrd="0" presId="urn:microsoft.com/office/officeart/2008/layout/CaptionedPictures"/>
    <dgm:cxn modelId="{ACBC7A44-2B86-40D6-B746-1EBA93BA37CE}" type="presParOf" srcId="{6BC9B575-94DB-4B0A-BC37-DE9D01A58EEF}" destId="{D6609756-A632-45CF-A618-B2901BB38479}" srcOrd="2" destOrd="0" presId="urn:microsoft.com/office/officeart/2008/layout/CaptionedPictures"/>
    <dgm:cxn modelId="{7030D765-9AA3-4F1C-B0A3-D91999A593F7}" type="presParOf" srcId="{D6609756-A632-45CF-A618-B2901BB38479}" destId="{5FE7E633-958A-465C-A0DC-F2C7E49514C2}" srcOrd="0" destOrd="0" presId="urn:microsoft.com/office/officeart/2008/layout/CaptionedPictures"/>
    <dgm:cxn modelId="{97618DB5-32A1-440A-997B-74566C229FF9}" type="presParOf" srcId="{D6609756-A632-45CF-A618-B2901BB38479}" destId="{FA0630AF-27E1-4A7E-817C-800CA43E479C}" srcOrd="1" destOrd="0" presId="urn:microsoft.com/office/officeart/2008/layout/CaptionedPictures"/>
    <dgm:cxn modelId="{6748AF75-C71E-49E6-9487-1A32C0AB702C}" type="presParOf" srcId="{D5AD0D44-8458-41AE-9784-368C9C2F8B83}" destId="{B6FA7EC5-D54A-4A77-A5DA-0651ED92C3C3}" srcOrd="3" destOrd="0" presId="urn:microsoft.com/office/officeart/2008/layout/CaptionedPictures"/>
    <dgm:cxn modelId="{3AF23C38-0DD9-4A55-BC43-73CBCEAE23F4}" type="presParOf" srcId="{D5AD0D44-8458-41AE-9784-368C9C2F8B83}" destId="{4AD7D744-B271-4B8C-8D19-FA29BC71F0EA}" srcOrd="4" destOrd="0" presId="urn:microsoft.com/office/officeart/2008/layout/CaptionedPictures"/>
    <dgm:cxn modelId="{7C82DA3A-0ED8-4C7F-BA02-85304BE61482}" type="presParOf" srcId="{4AD7D744-B271-4B8C-8D19-FA29BC71F0EA}" destId="{98729C5C-E78F-4CBA-8C40-90ECA6458E0D}" srcOrd="0" destOrd="0" presId="urn:microsoft.com/office/officeart/2008/layout/CaptionedPictures"/>
    <dgm:cxn modelId="{7FCBE475-EB3A-4A31-A2A3-9C622C5676F0}" type="presParOf" srcId="{4AD7D744-B271-4B8C-8D19-FA29BC71F0EA}" destId="{F55FC625-9D17-48D9-B071-1D5E9ED6486C}" srcOrd="1" destOrd="0" presId="urn:microsoft.com/office/officeart/2008/layout/CaptionedPictures"/>
    <dgm:cxn modelId="{B3386DC0-724E-462E-B90A-4F0870C5D129}" type="presParOf" srcId="{4AD7D744-B271-4B8C-8D19-FA29BC71F0EA}" destId="{078F9E66-CDE4-41AB-8E93-B3C04BC19F37}" srcOrd="2" destOrd="0" presId="urn:microsoft.com/office/officeart/2008/layout/CaptionedPictures"/>
    <dgm:cxn modelId="{829E8CBA-D780-4A34-A515-F835142428F5}" type="presParOf" srcId="{078F9E66-CDE4-41AB-8E93-B3C04BC19F37}" destId="{56C522F0-591D-4F95-8CDA-FCE32F5BA97A}" srcOrd="0" destOrd="0" presId="urn:microsoft.com/office/officeart/2008/layout/CaptionedPictures"/>
    <dgm:cxn modelId="{1C6BDDC6-B58F-4437-9F36-3973208E9143}" type="presParOf" srcId="{078F9E66-CDE4-41AB-8E93-B3C04BC19F37}" destId="{1B787F3C-48CB-4060-9172-85DE7500EFDE}" srcOrd="1" destOrd="0" presId="urn:microsoft.com/office/officeart/2008/layout/CaptionedPictures"/>
    <dgm:cxn modelId="{71C0DE29-472C-4BBE-86ED-DD44A18FB1C4}" type="presParOf" srcId="{D5AD0D44-8458-41AE-9784-368C9C2F8B83}" destId="{E4FF23E2-592C-4900-A807-B13A4D0DD9BA}" srcOrd="5" destOrd="0" presId="urn:microsoft.com/office/officeart/2008/layout/CaptionedPictures"/>
    <dgm:cxn modelId="{C53EF7F7-6D53-4F5C-9FFC-CA1A8F4D3694}" type="presParOf" srcId="{D5AD0D44-8458-41AE-9784-368C9C2F8B83}" destId="{696D7ABE-DEC8-46E4-9E95-F44DEE9E4200}" srcOrd="6" destOrd="0" presId="urn:microsoft.com/office/officeart/2008/layout/CaptionedPictures"/>
    <dgm:cxn modelId="{151C288F-9F43-4805-8C48-F6A2CC8C6968}" type="presParOf" srcId="{696D7ABE-DEC8-46E4-9E95-F44DEE9E4200}" destId="{A08667D7-9D62-40A9-8C6B-6BE0311B6D52}" srcOrd="0" destOrd="0" presId="urn:microsoft.com/office/officeart/2008/layout/CaptionedPictures"/>
    <dgm:cxn modelId="{4A06B58E-B71A-4C41-B23E-F0E9FEDFAE99}" type="presParOf" srcId="{696D7ABE-DEC8-46E4-9E95-F44DEE9E4200}" destId="{994C03F2-8FC3-463C-843E-47AC048E33DA}" srcOrd="1" destOrd="0" presId="urn:microsoft.com/office/officeart/2008/layout/CaptionedPictures"/>
    <dgm:cxn modelId="{58D8F0A6-26CD-4167-BC5D-5A820EA2E819}" type="presParOf" srcId="{696D7ABE-DEC8-46E4-9E95-F44DEE9E4200}" destId="{39E07255-FC22-4FFD-9FAA-C3B657F14073}" srcOrd="2" destOrd="0" presId="urn:microsoft.com/office/officeart/2008/layout/CaptionedPictures"/>
    <dgm:cxn modelId="{62C884EE-1A50-44AC-BAB7-60AE8E84BAEA}" type="presParOf" srcId="{39E07255-FC22-4FFD-9FAA-C3B657F14073}" destId="{AD9E2095-0CD5-447D-944D-D418C16C85CF}" srcOrd="0" destOrd="0" presId="urn:microsoft.com/office/officeart/2008/layout/CaptionedPictures"/>
    <dgm:cxn modelId="{71582597-6181-4DEE-8082-5F46D29DDC0D}" type="presParOf" srcId="{39E07255-FC22-4FFD-9FAA-C3B657F14073}" destId="{5B3955E8-DDE1-4841-BE96-220BFDA94CFD}" srcOrd="1" destOrd="0" presId="urn:microsoft.com/office/officeart/2008/layout/CaptionedPictures"/>
    <dgm:cxn modelId="{4DC3D20D-6921-4971-B84E-F7F2B847DAEF}" type="presParOf" srcId="{D5AD0D44-8458-41AE-9784-368C9C2F8B83}" destId="{BB1FD046-F3C3-4113-9696-D5AB57952288}" srcOrd="7" destOrd="0" presId="urn:microsoft.com/office/officeart/2008/layout/CaptionedPictures"/>
    <dgm:cxn modelId="{7CDA0DE0-A8B0-453D-A84E-07B79E53B8B2}" type="presParOf" srcId="{D5AD0D44-8458-41AE-9784-368C9C2F8B83}" destId="{7309EA64-A24C-433A-BC2F-6749BBDECABC}" srcOrd="8" destOrd="0" presId="urn:microsoft.com/office/officeart/2008/layout/CaptionedPictures"/>
    <dgm:cxn modelId="{431E8456-9133-4EA3-933A-A73161D286DF}" type="presParOf" srcId="{7309EA64-A24C-433A-BC2F-6749BBDECABC}" destId="{92F07D75-067C-43F7-B57A-25DF73B60F5C}" srcOrd="0" destOrd="0" presId="urn:microsoft.com/office/officeart/2008/layout/CaptionedPictures"/>
    <dgm:cxn modelId="{D735BD99-6E2C-494A-B34C-378B80D97A8E}" type="presParOf" srcId="{7309EA64-A24C-433A-BC2F-6749BBDECABC}" destId="{83AB6372-A977-4ACC-8496-A0F4820E2972}" srcOrd="1" destOrd="0" presId="urn:microsoft.com/office/officeart/2008/layout/CaptionedPictures"/>
    <dgm:cxn modelId="{51EB4ACB-94D9-4B56-A7B7-EA24282A09DB}" type="presParOf" srcId="{7309EA64-A24C-433A-BC2F-6749BBDECABC}" destId="{966BFEE3-0E81-455C-8406-771037B981F9}" srcOrd="2" destOrd="0" presId="urn:microsoft.com/office/officeart/2008/layout/CaptionedPictures"/>
    <dgm:cxn modelId="{5BFEB0F0-02A5-4BA9-93F6-EE7819E73073}" type="presParOf" srcId="{966BFEE3-0E81-455C-8406-771037B981F9}" destId="{FB92BA3E-B31F-4C9B-9503-3ED296D00958}" srcOrd="0" destOrd="0" presId="urn:microsoft.com/office/officeart/2008/layout/CaptionedPictures"/>
    <dgm:cxn modelId="{73BA8AF0-2A51-40C9-8B4C-4FAA0B6CB59C}" type="presParOf" srcId="{966BFEE3-0E81-455C-8406-771037B981F9}" destId="{53C85961-34C3-4F30-BE15-5842E485DBEA}" srcOrd="1" destOrd="0" presId="urn:microsoft.com/office/officeart/2008/layout/CaptionedPicture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303746" y="1271023"/>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1.Banking Finance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 Twin </a:t>
          </a:r>
          <a:r>
            <a:rPr lang="en-US" sz="1200" kern="1200" dirty="0" err="1">
              <a:latin typeface="Franklin Gothic Medium Cond" panose="020B0606030402020204" pitchFamily="34" charset="0"/>
            </a:rPr>
            <a:t>Balancesheet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V2C3-Monetary </a:t>
          </a:r>
          <a:r>
            <a:rPr lang="en-US" sz="1200" kern="1200" dirty="0" err="1">
              <a:latin typeface="Franklin Gothic Medium Cond" panose="020B0606030402020204" pitchFamily="34" charset="0"/>
            </a:rPr>
            <a:t>mgmt+FI</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V2C1- </a:t>
          </a:r>
          <a:r>
            <a:rPr lang="en-US" sz="1200" kern="1200" dirty="0" err="1">
              <a:latin typeface="Franklin Gothic Medium Cond" panose="020B0606030402020204" pitchFamily="34" charset="0"/>
            </a:rPr>
            <a:t>Chakravyuh</a:t>
          </a:r>
          <a:r>
            <a:rPr lang="en-US" sz="1200" kern="1200" dirty="0">
              <a:latin typeface="Franklin Gothic Medium Cond" panose="020B0606030402020204" pitchFamily="34" charset="0"/>
            </a:rPr>
            <a:t> challenge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B1. Financial Sector Reforms</a:t>
          </a:r>
        </a:p>
      </dsp:txBody>
      <dsp:txXfrm>
        <a:off x="1303746" y="1271023"/>
        <a:ext cx="2757278" cy="1261307"/>
      </dsp:txXfrm>
    </dsp:sp>
    <dsp:sp modelId="{DF311B42-FA3B-4DB5-88D3-35CE54F86170}">
      <dsp:nvSpPr>
        <dsp:cNvPr id="0" name=""/>
        <dsp:cNvSpPr/>
      </dsp:nvSpPr>
      <dsp:spPr>
        <a:xfrm>
          <a:off x="3325" y="1236469"/>
          <a:ext cx="1868504" cy="9814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5697672" y="1332921"/>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2.Budget-Fiscal Policy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V2C2-Pub.Fin; V1C3-JAM</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V1C6-bounties; V1C7-Fiscal Cap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B2. Fiscal Discipline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B3. Tax Reforms; B4. Ease of </a:t>
          </a:r>
        </a:p>
      </dsp:txBody>
      <dsp:txXfrm>
        <a:off x="5697672" y="1332921"/>
        <a:ext cx="2757278" cy="1261307"/>
      </dsp:txXfrm>
    </dsp:sp>
    <dsp:sp modelId="{F97BFED6-0DD6-4477-860D-631B2A1B00E4}">
      <dsp:nvSpPr>
        <dsp:cNvPr id="0" name=""/>
        <dsp:cNvSpPr/>
      </dsp:nvSpPr>
      <dsp:spPr>
        <a:xfrm>
          <a:off x="4397250" y="1150732"/>
          <a:ext cx="1868504" cy="1324372"/>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512911" y="2764266"/>
          <a:ext cx="2529920" cy="1261307"/>
        </a:xfrm>
        <a:prstGeom prst="rect">
          <a:avLst/>
        </a:prstGeom>
        <a:solidFill>
          <a:schemeClr val="accent2">
            <a:alpha val="4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3.BoP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V2C4-External sector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V1C8-PTA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IYB:7-Commerce </a:t>
          </a:r>
        </a:p>
      </dsp:txBody>
      <dsp:txXfrm>
        <a:off x="1512911" y="2764266"/>
        <a:ext cx="2529920" cy="1261307"/>
      </dsp:txXfrm>
    </dsp:sp>
    <dsp:sp modelId="{AE292A58-4FC2-4EF5-8205-827A3067DD26}">
      <dsp:nvSpPr>
        <dsp:cNvPr id="0" name=""/>
        <dsp:cNvSpPr/>
      </dsp:nvSpPr>
      <dsp:spPr>
        <a:xfrm>
          <a:off x="98811" y="2738578"/>
          <a:ext cx="1868504" cy="101137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5780182" y="2795047"/>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4.Sectors of Economy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V2C5-Price,Agri.; V2C6,7</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V1C4-Agri ; V1C9-Fertilizer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V1C2-Chakravy; V1C10-Labour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B5. Agro: 2x farmer income</a:t>
          </a:r>
        </a:p>
      </dsp:txBody>
      <dsp:txXfrm>
        <a:off x="5780182" y="2795047"/>
        <a:ext cx="2665132" cy="1261307"/>
      </dsp:txXfrm>
    </dsp:sp>
    <dsp:sp modelId="{C37DAA1F-4E63-4945-8607-DB92D29AF25B}">
      <dsp:nvSpPr>
        <dsp:cNvPr id="0" name=""/>
        <dsp:cNvSpPr/>
      </dsp:nvSpPr>
      <dsp:spPr>
        <a:xfrm>
          <a:off x="4379057" y="2738737"/>
          <a:ext cx="1806064" cy="1010734"/>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362422" y="4310110"/>
          <a:ext cx="2664607"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5.Infra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V2C8-Paris Summit, Energy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V1C11-Powering 1 India</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B6. Rural infra-employment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B7. Infrastructure</a:t>
          </a:r>
        </a:p>
      </dsp:txBody>
      <dsp:txXfrm>
        <a:off x="1362422" y="4310110"/>
        <a:ext cx="2664607" cy="1261307"/>
      </dsp:txXfrm>
    </dsp:sp>
    <dsp:sp modelId="{ADB7CDA4-9357-49E6-A6C1-F48379B8A211}">
      <dsp:nvSpPr>
        <dsp:cNvPr id="0" name=""/>
        <dsp:cNvSpPr/>
      </dsp:nvSpPr>
      <dsp:spPr>
        <a:xfrm>
          <a:off x="166517" y="4169923"/>
          <a:ext cx="1806064" cy="132437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5769103" y="4289198"/>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6.HRD</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V2C9-Social 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V1C5-mother-child</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B8. Social Sector &amp; healthcare</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B9. Education, Skills, Jobs</a:t>
          </a:r>
        </a:p>
      </dsp:txBody>
      <dsp:txXfrm>
        <a:off x="5769103" y="4289198"/>
        <a:ext cx="2665132" cy="1261307"/>
      </dsp:txXfrm>
    </dsp:sp>
    <dsp:sp modelId="{D112B479-5F85-4D5D-B3CA-53FFEE49A99A}">
      <dsp:nvSpPr>
        <dsp:cNvPr id="0" name=""/>
        <dsp:cNvSpPr/>
      </dsp:nvSpPr>
      <dsp:spPr>
        <a:xfrm>
          <a:off x="4482888" y="4219378"/>
          <a:ext cx="1462990" cy="1126551"/>
        </a:xfrm>
        <a:prstGeom prst="rect">
          <a:avLst/>
        </a:prstGeom>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4FD17-4E27-41CD-8EBA-24EFA7838CBA}">
      <dsp:nvSpPr>
        <dsp:cNvPr id="0" name=""/>
        <dsp:cNvSpPr/>
      </dsp:nvSpPr>
      <dsp:spPr>
        <a:xfrm>
          <a:off x="42" y="9631"/>
          <a:ext cx="4110954"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Export</a:t>
          </a:r>
        </a:p>
      </dsp:txBody>
      <dsp:txXfrm>
        <a:off x="42" y="9631"/>
        <a:ext cx="4110954" cy="979200"/>
      </dsp:txXfrm>
    </dsp:sp>
    <dsp:sp modelId="{BD6361FC-D20B-491B-9829-C91BDA9CB20F}">
      <dsp:nvSpPr>
        <dsp:cNvPr id="0" name=""/>
        <dsp:cNvSpPr/>
      </dsp:nvSpPr>
      <dsp:spPr>
        <a:xfrm>
          <a:off x="42" y="988831"/>
          <a:ext cx="4110954" cy="29865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USA</a:t>
          </a:r>
        </a:p>
        <a:p>
          <a:pPr marL="285750" lvl="1" indent="-285750" algn="l" defTabSz="1511300">
            <a:lnSpc>
              <a:spcPct val="90000"/>
            </a:lnSpc>
            <a:spcBef>
              <a:spcPct val="0"/>
            </a:spcBef>
            <a:spcAft>
              <a:spcPct val="15000"/>
            </a:spcAft>
            <a:buChar char="•"/>
          </a:pPr>
          <a:r>
            <a:rPr lang="en-US" sz="3400" kern="1200" dirty="0"/>
            <a:t>UAE</a:t>
          </a:r>
        </a:p>
        <a:p>
          <a:pPr marL="285750" lvl="1" indent="-285750" algn="l" defTabSz="1511300">
            <a:lnSpc>
              <a:spcPct val="90000"/>
            </a:lnSpc>
            <a:spcBef>
              <a:spcPct val="0"/>
            </a:spcBef>
            <a:spcAft>
              <a:spcPct val="15000"/>
            </a:spcAft>
            <a:buChar char="•"/>
          </a:pPr>
          <a:r>
            <a:rPr lang="en-US" sz="3400" kern="1200" dirty="0"/>
            <a:t>Hong Kong</a:t>
          </a:r>
        </a:p>
        <a:p>
          <a:pPr marL="285750" lvl="1" indent="-285750" algn="l" defTabSz="1511300">
            <a:lnSpc>
              <a:spcPct val="90000"/>
            </a:lnSpc>
            <a:spcBef>
              <a:spcPct val="0"/>
            </a:spcBef>
            <a:spcAft>
              <a:spcPct val="15000"/>
            </a:spcAft>
            <a:buChar char="•"/>
          </a:pPr>
          <a:r>
            <a:rPr lang="en-US" sz="3400" kern="1200" dirty="0"/>
            <a:t>China</a:t>
          </a:r>
        </a:p>
        <a:p>
          <a:pPr marL="285750" lvl="1" indent="-285750" algn="l" defTabSz="1511300">
            <a:lnSpc>
              <a:spcPct val="90000"/>
            </a:lnSpc>
            <a:spcBef>
              <a:spcPct val="0"/>
            </a:spcBef>
            <a:spcAft>
              <a:spcPct val="15000"/>
            </a:spcAft>
            <a:buChar char="•"/>
          </a:pPr>
          <a:r>
            <a:rPr lang="en-US" sz="3400" kern="1200" dirty="0"/>
            <a:t>Saudi</a:t>
          </a:r>
        </a:p>
      </dsp:txBody>
      <dsp:txXfrm>
        <a:off x="42" y="988831"/>
        <a:ext cx="4110954" cy="2986559"/>
      </dsp:txXfrm>
    </dsp:sp>
    <dsp:sp modelId="{1038213D-2833-4A99-91A8-5928731D91EC}">
      <dsp:nvSpPr>
        <dsp:cNvPr id="0" name=""/>
        <dsp:cNvSpPr/>
      </dsp:nvSpPr>
      <dsp:spPr>
        <a:xfrm>
          <a:off x="4686531" y="9631"/>
          <a:ext cx="4110954"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Import</a:t>
          </a:r>
        </a:p>
      </dsp:txBody>
      <dsp:txXfrm>
        <a:off x="4686531" y="9631"/>
        <a:ext cx="4110954" cy="979200"/>
      </dsp:txXfrm>
    </dsp:sp>
    <dsp:sp modelId="{9706CF82-2313-4E85-906C-2D84B9A3CD36}">
      <dsp:nvSpPr>
        <dsp:cNvPr id="0" name=""/>
        <dsp:cNvSpPr/>
      </dsp:nvSpPr>
      <dsp:spPr>
        <a:xfrm>
          <a:off x="4686531" y="988831"/>
          <a:ext cx="4110954" cy="29865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China</a:t>
          </a:r>
        </a:p>
        <a:p>
          <a:pPr marL="285750" lvl="1" indent="-285750" algn="l" defTabSz="1511300">
            <a:lnSpc>
              <a:spcPct val="90000"/>
            </a:lnSpc>
            <a:spcBef>
              <a:spcPct val="0"/>
            </a:spcBef>
            <a:spcAft>
              <a:spcPct val="15000"/>
            </a:spcAft>
            <a:buChar char="•"/>
          </a:pPr>
          <a:r>
            <a:rPr lang="en-US" sz="3400" kern="1200" dirty="0"/>
            <a:t>Saudi</a:t>
          </a:r>
        </a:p>
        <a:p>
          <a:pPr marL="285750" lvl="1" indent="-285750" algn="l" defTabSz="1511300">
            <a:lnSpc>
              <a:spcPct val="90000"/>
            </a:lnSpc>
            <a:spcBef>
              <a:spcPct val="0"/>
            </a:spcBef>
            <a:spcAft>
              <a:spcPct val="15000"/>
            </a:spcAft>
            <a:buChar char="•"/>
          </a:pPr>
          <a:r>
            <a:rPr lang="en-US" sz="3400" kern="1200" dirty="0"/>
            <a:t>UAE</a:t>
          </a:r>
        </a:p>
        <a:p>
          <a:pPr marL="285750" lvl="1" indent="-285750" algn="l" defTabSz="1511300">
            <a:lnSpc>
              <a:spcPct val="90000"/>
            </a:lnSpc>
            <a:spcBef>
              <a:spcPct val="0"/>
            </a:spcBef>
            <a:spcAft>
              <a:spcPct val="15000"/>
            </a:spcAft>
            <a:buChar char="•"/>
          </a:pPr>
          <a:r>
            <a:rPr lang="en-US" sz="3400" kern="1200" dirty="0"/>
            <a:t>Switzerland</a:t>
          </a:r>
        </a:p>
        <a:p>
          <a:pPr marL="285750" lvl="1" indent="-285750" algn="l" defTabSz="1511300">
            <a:lnSpc>
              <a:spcPct val="90000"/>
            </a:lnSpc>
            <a:spcBef>
              <a:spcPct val="0"/>
            </a:spcBef>
            <a:spcAft>
              <a:spcPct val="15000"/>
            </a:spcAft>
            <a:buChar char="•"/>
          </a:pPr>
          <a:r>
            <a:rPr lang="en-US" sz="3400" kern="1200" dirty="0"/>
            <a:t>USA</a:t>
          </a:r>
        </a:p>
      </dsp:txBody>
      <dsp:txXfrm>
        <a:off x="4686531" y="988831"/>
        <a:ext cx="4110954" cy="29865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6A84B-8E25-41CD-9850-FD86272F1725}">
      <dsp:nvSpPr>
        <dsp:cNvPr id="0" name=""/>
        <dsp:cNvSpPr/>
      </dsp:nvSpPr>
      <dsp:spPr>
        <a:xfrm>
          <a:off x="199" y="647975"/>
          <a:ext cx="1928112" cy="1652620"/>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F828D516-ACC8-4B1A-9078-7C5A0A3C8731}">
      <dsp:nvSpPr>
        <dsp:cNvPr id="0" name=""/>
        <dsp:cNvSpPr/>
      </dsp:nvSpPr>
      <dsp:spPr>
        <a:xfrm>
          <a:off x="19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BoP #; ECB</a:t>
          </a:r>
        </a:p>
      </dsp:txBody>
      <dsp:txXfrm>
        <a:off x="199" y="1804810"/>
        <a:ext cx="1928112" cy="396629"/>
      </dsp:txXfrm>
    </dsp:sp>
    <dsp:sp modelId="{F72EB10F-7F8B-456F-B802-EBC46AF5502E}">
      <dsp:nvSpPr>
        <dsp:cNvPr id="0" name=""/>
        <dsp:cNvSpPr/>
      </dsp:nvSpPr>
      <dsp:spPr>
        <a:xfrm>
          <a:off x="2124974" y="647975"/>
          <a:ext cx="1928112" cy="1652620"/>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526B74-4845-467F-B2FC-DCFAA06302E4}">
      <dsp:nvSpPr>
        <dsp:cNvPr id="0" name=""/>
        <dsp:cNvSpPr/>
      </dsp:nvSpPr>
      <dsp:spPr>
        <a:xfrm>
          <a:off x="2124974"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Gold Schemes</a:t>
          </a:r>
        </a:p>
      </dsp:txBody>
      <dsp:txXfrm>
        <a:off x="2124974" y="1804810"/>
        <a:ext cx="1928112" cy="396629"/>
      </dsp:txXfrm>
    </dsp:sp>
    <dsp:sp modelId="{9F8747FE-E35D-4BD9-911D-6C37FBE69B9B}">
      <dsp:nvSpPr>
        <dsp:cNvPr id="0" name=""/>
        <dsp:cNvSpPr/>
      </dsp:nvSpPr>
      <dsp:spPr>
        <a:xfrm>
          <a:off x="4249749" y="647975"/>
          <a:ext cx="1928112" cy="1652620"/>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711BB1EE-5FB5-42F2-822A-D8394ECAE21E}">
      <dsp:nvSpPr>
        <dsp:cNvPr id="0" name=""/>
        <dsp:cNvSpPr/>
      </dsp:nvSpPr>
      <dsp:spPr>
        <a:xfrm>
          <a:off x="424974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Mauritius DTAA</a:t>
          </a:r>
        </a:p>
      </dsp:txBody>
      <dsp:txXfrm>
        <a:off x="4249749" y="1804810"/>
        <a:ext cx="1928112" cy="396629"/>
      </dsp:txXfrm>
    </dsp:sp>
    <dsp:sp modelId="{4A1B3F21-7A6B-4284-B54E-AB3C87ADAE2C}">
      <dsp:nvSpPr>
        <dsp:cNvPr id="0" name=""/>
        <dsp:cNvSpPr/>
      </dsp:nvSpPr>
      <dsp:spPr>
        <a:xfrm>
          <a:off x="199" y="2493408"/>
          <a:ext cx="1928112" cy="1652620"/>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603BFD22-0D88-4E45-8232-E4A0CAB04C4A}">
      <dsp:nvSpPr>
        <dsp:cNvPr id="0" name=""/>
        <dsp:cNvSpPr/>
      </dsp:nvSpPr>
      <dsp:spPr>
        <a:xfrm>
          <a:off x="19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E-Commerce</a:t>
          </a:r>
        </a:p>
      </dsp:txBody>
      <dsp:txXfrm>
        <a:off x="199" y="3650242"/>
        <a:ext cx="1928112" cy="396629"/>
      </dsp:txXfrm>
    </dsp:sp>
    <dsp:sp modelId="{2BD6E712-BCFC-4968-A08D-562656743B6F}">
      <dsp:nvSpPr>
        <dsp:cNvPr id="0" name=""/>
        <dsp:cNvSpPr/>
      </dsp:nvSpPr>
      <dsp:spPr>
        <a:xfrm>
          <a:off x="2124974" y="2493408"/>
          <a:ext cx="1928112" cy="1652620"/>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2CB2C7DA-4297-426E-BA3F-971B9C3C3A86}">
      <dsp:nvSpPr>
        <dsp:cNvPr id="0" name=""/>
        <dsp:cNvSpPr/>
      </dsp:nvSpPr>
      <dsp:spPr>
        <a:xfrm>
          <a:off x="2124974"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IMF Reforms</a:t>
          </a:r>
        </a:p>
      </dsp:txBody>
      <dsp:txXfrm>
        <a:off x="2124974" y="3650242"/>
        <a:ext cx="1928112" cy="396629"/>
      </dsp:txXfrm>
    </dsp:sp>
    <dsp:sp modelId="{E3E91838-DB22-4EBA-A81B-9A2522CEA875}">
      <dsp:nvSpPr>
        <dsp:cNvPr id="0" name=""/>
        <dsp:cNvSpPr/>
      </dsp:nvSpPr>
      <dsp:spPr>
        <a:xfrm>
          <a:off x="4249749" y="2493408"/>
          <a:ext cx="1928112" cy="1652620"/>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33B5F2EC-33F7-42F2-84E5-A0F8AEF396CD}">
      <dsp:nvSpPr>
        <dsp:cNvPr id="0" name=""/>
        <dsp:cNvSpPr/>
      </dsp:nvSpPr>
      <dsp:spPr>
        <a:xfrm>
          <a:off x="424974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WTO Nairobi</a:t>
          </a:r>
        </a:p>
      </dsp:txBody>
      <dsp:txXfrm>
        <a:off x="4249749" y="3650242"/>
        <a:ext cx="1928112" cy="39662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A11F7-957C-4C91-B8EB-4B4BC5D15991}">
      <dsp:nvSpPr>
        <dsp:cNvPr id="0" name=""/>
        <dsp:cNvSpPr/>
      </dsp:nvSpPr>
      <dsp:spPr>
        <a:xfrm rot="16200000">
          <a:off x="-1173457" y="2097276"/>
          <a:ext cx="3108317" cy="654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7486" bIns="0" numCol="1" spcCol="1270" anchor="t" anchorCtr="0">
          <a:noAutofit/>
        </a:bodyPr>
        <a:lstStyle/>
        <a:p>
          <a:pPr marL="0" lvl="0" indent="0" algn="r" defTabSz="2222500">
            <a:lnSpc>
              <a:spcPct val="90000"/>
            </a:lnSpc>
            <a:spcBef>
              <a:spcPct val="0"/>
            </a:spcBef>
            <a:spcAft>
              <a:spcPct val="35000"/>
            </a:spcAft>
            <a:buNone/>
          </a:pPr>
          <a:r>
            <a:rPr lang="en-US" sz="5000" kern="1200" dirty="0"/>
            <a:t>FPI</a:t>
          </a:r>
        </a:p>
      </dsp:txBody>
      <dsp:txXfrm>
        <a:off x="-1173457" y="2097276"/>
        <a:ext cx="3108317" cy="654786"/>
      </dsp:txXfrm>
    </dsp:sp>
    <dsp:sp modelId="{28819F72-D7D6-46B2-AFAE-66AE02646EAD}">
      <dsp:nvSpPr>
        <dsp:cNvPr id="0" name=""/>
        <dsp:cNvSpPr/>
      </dsp:nvSpPr>
      <dsp:spPr>
        <a:xfrm>
          <a:off x="708094" y="870511"/>
          <a:ext cx="3261532" cy="3108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577486" rIns="192024" bIns="192024" numCol="1" spcCol="1270" anchor="t" anchorCtr="0">
          <a:noAutofit/>
        </a:bodyPr>
        <a:lstStyle/>
        <a:p>
          <a:pPr marL="228600" lvl="1" indent="-228600" algn="l" defTabSz="933450">
            <a:lnSpc>
              <a:spcPct val="90000"/>
            </a:lnSpc>
            <a:spcBef>
              <a:spcPct val="0"/>
            </a:spcBef>
            <a:spcAft>
              <a:spcPct val="15000"/>
            </a:spcAft>
            <a:buChar char="•"/>
          </a:pPr>
          <a:r>
            <a:rPr lang="en-US" sz="2100" kern="1200" dirty="0"/>
            <a:t>FII, QFI, FVCI (Venture), </a:t>
          </a:r>
          <a:r>
            <a:rPr lang="en-US" sz="2100" kern="1200" dirty="0">
              <a:solidFill>
                <a:srgbClr val="FF0000"/>
              </a:solidFill>
            </a:rPr>
            <a:t>NRI</a:t>
          </a:r>
        </a:p>
        <a:p>
          <a:pPr marL="228600" lvl="1" indent="-228600" algn="l" defTabSz="933450">
            <a:lnSpc>
              <a:spcPct val="90000"/>
            </a:lnSpc>
            <a:spcBef>
              <a:spcPct val="0"/>
            </a:spcBef>
            <a:spcAft>
              <a:spcPct val="15000"/>
            </a:spcAft>
            <a:buChar char="•"/>
          </a:pPr>
          <a:r>
            <a:rPr lang="en-US" sz="2100" kern="1200" dirty="0"/>
            <a:t>ADR/GDR: American/ Global Depository Receipts</a:t>
          </a:r>
        </a:p>
        <a:p>
          <a:pPr marL="228600" lvl="1" indent="-228600" algn="l" defTabSz="933450">
            <a:lnSpc>
              <a:spcPct val="90000"/>
            </a:lnSpc>
            <a:spcBef>
              <a:spcPct val="0"/>
            </a:spcBef>
            <a:spcAft>
              <a:spcPct val="15000"/>
            </a:spcAft>
            <a:buChar char="•"/>
          </a:pPr>
          <a:r>
            <a:rPr lang="en-US" sz="2100" kern="1200" dirty="0"/>
            <a:t>Foreign Currency Convertible Bonds or FCCBs</a:t>
          </a:r>
        </a:p>
      </dsp:txBody>
      <dsp:txXfrm>
        <a:off x="708094" y="870511"/>
        <a:ext cx="3261532" cy="3108317"/>
      </dsp:txXfrm>
    </dsp:sp>
    <dsp:sp modelId="{CEA1A9D6-E864-449C-AB3B-578102029DA3}">
      <dsp:nvSpPr>
        <dsp:cNvPr id="0" name=""/>
        <dsp:cNvSpPr/>
      </dsp:nvSpPr>
      <dsp:spPr>
        <a:xfrm>
          <a:off x="72899" y="6193"/>
          <a:ext cx="1309573" cy="1309573"/>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FFE1FD-0001-4598-BCB5-9A7B49ADC74E}">
      <dsp:nvSpPr>
        <dsp:cNvPr id="0" name=""/>
        <dsp:cNvSpPr/>
      </dsp:nvSpPr>
      <dsp:spPr>
        <a:xfrm rot="16200000">
          <a:off x="3601136" y="1767755"/>
          <a:ext cx="3108317" cy="654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7486" bIns="0" numCol="1" spcCol="1270" anchor="t" anchorCtr="0">
          <a:noAutofit/>
        </a:bodyPr>
        <a:lstStyle/>
        <a:p>
          <a:pPr marL="0" lvl="0" indent="0" algn="r" defTabSz="2222500">
            <a:lnSpc>
              <a:spcPct val="90000"/>
            </a:lnSpc>
            <a:spcBef>
              <a:spcPct val="0"/>
            </a:spcBef>
            <a:spcAft>
              <a:spcPct val="35000"/>
            </a:spcAft>
            <a:buNone/>
          </a:pPr>
          <a:r>
            <a:rPr lang="en-US" sz="5000" kern="1200" dirty="0"/>
            <a:t>FDI</a:t>
          </a:r>
        </a:p>
      </dsp:txBody>
      <dsp:txXfrm>
        <a:off x="3601136" y="1767755"/>
        <a:ext cx="3108317" cy="654786"/>
      </dsp:txXfrm>
    </dsp:sp>
    <dsp:sp modelId="{FBAC6659-B2D0-494F-A1E2-E4F533C39EA7}">
      <dsp:nvSpPr>
        <dsp:cNvPr id="0" name=""/>
        <dsp:cNvSpPr/>
      </dsp:nvSpPr>
      <dsp:spPr>
        <a:xfrm>
          <a:off x="5482688" y="540990"/>
          <a:ext cx="3261532" cy="3108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577486" rIns="192024" bIns="192024" numCol="1" spcCol="1270" anchor="t" anchorCtr="0">
          <a:noAutofit/>
        </a:bodyPr>
        <a:lstStyle/>
        <a:p>
          <a:pPr marL="228600" lvl="1" indent="-228600" algn="l" defTabSz="933450">
            <a:lnSpc>
              <a:spcPct val="90000"/>
            </a:lnSpc>
            <a:spcBef>
              <a:spcPct val="0"/>
            </a:spcBef>
            <a:spcAft>
              <a:spcPct val="15000"/>
            </a:spcAft>
            <a:buChar char="•"/>
          </a:pPr>
          <a:r>
            <a:rPr lang="en-US" sz="2100" kern="1200" dirty="0"/>
            <a:t>&gt;10 Equity  Investment</a:t>
          </a:r>
        </a:p>
      </dsp:txBody>
      <dsp:txXfrm>
        <a:off x="5482688" y="540990"/>
        <a:ext cx="3261532" cy="3108317"/>
      </dsp:txXfrm>
    </dsp:sp>
    <dsp:sp modelId="{08DAACF3-3532-4668-858C-CBA33C9ADEA5}">
      <dsp:nvSpPr>
        <dsp:cNvPr id="0" name=""/>
        <dsp:cNvSpPr/>
      </dsp:nvSpPr>
      <dsp:spPr>
        <a:xfrm>
          <a:off x="4827901" y="6193"/>
          <a:ext cx="1309573" cy="650530"/>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9360F-A496-4C1F-9E20-D93B62DA24B3}">
      <dsp:nvSpPr>
        <dsp:cNvPr id="0" name=""/>
        <dsp:cNvSpPr/>
      </dsp:nvSpPr>
      <dsp:spPr>
        <a:xfrm>
          <a:off x="118023" y="1468"/>
          <a:ext cx="1991042" cy="119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Agri</a:t>
          </a:r>
          <a:r>
            <a:rPr lang="en-US" sz="1900" kern="1200" dirty="0"/>
            <a:t>, Animal</a:t>
          </a:r>
        </a:p>
      </dsp:txBody>
      <dsp:txXfrm>
        <a:off x="118023" y="1468"/>
        <a:ext cx="1991042" cy="1194625"/>
      </dsp:txXfrm>
    </dsp:sp>
    <dsp:sp modelId="{D4F18E87-9E4E-451D-9013-384915E5964A}">
      <dsp:nvSpPr>
        <dsp:cNvPr id="0" name=""/>
        <dsp:cNvSpPr/>
      </dsp:nvSpPr>
      <dsp:spPr>
        <a:xfrm>
          <a:off x="2308170" y="1468"/>
          <a:ext cx="1991042" cy="119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Agriculture (Tea- Government route)</a:t>
          </a:r>
        </a:p>
      </dsp:txBody>
      <dsp:txXfrm>
        <a:off x="2308170" y="1468"/>
        <a:ext cx="1991042" cy="1194625"/>
      </dsp:txXfrm>
    </dsp:sp>
    <dsp:sp modelId="{92B92F11-BB31-47E5-A8B1-12DD90068B65}">
      <dsp:nvSpPr>
        <dsp:cNvPr id="0" name=""/>
        <dsp:cNvSpPr/>
      </dsp:nvSpPr>
      <dsp:spPr>
        <a:xfrm>
          <a:off x="4498316" y="1468"/>
          <a:ext cx="1991042" cy="119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Mining, coal</a:t>
          </a:r>
        </a:p>
      </dsp:txBody>
      <dsp:txXfrm>
        <a:off x="4498316" y="1468"/>
        <a:ext cx="1991042" cy="1194625"/>
      </dsp:txXfrm>
    </dsp:sp>
    <dsp:sp modelId="{0D12763A-B0F6-44E8-BE34-BD83043BF6E9}">
      <dsp:nvSpPr>
        <dsp:cNvPr id="0" name=""/>
        <dsp:cNvSpPr/>
      </dsp:nvSpPr>
      <dsp:spPr>
        <a:xfrm>
          <a:off x="6688463" y="1468"/>
          <a:ext cx="1991042" cy="119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Housing, construction*</a:t>
          </a:r>
        </a:p>
      </dsp:txBody>
      <dsp:txXfrm>
        <a:off x="6688463" y="1468"/>
        <a:ext cx="1991042" cy="1194625"/>
      </dsp:txXfrm>
    </dsp:sp>
    <dsp:sp modelId="{564526F7-6A28-4D84-897B-EF543133F639}">
      <dsp:nvSpPr>
        <dsp:cNvPr id="0" name=""/>
        <dsp:cNvSpPr/>
      </dsp:nvSpPr>
      <dsp:spPr>
        <a:xfrm>
          <a:off x="118023" y="1395198"/>
          <a:ext cx="1991042" cy="119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Oil gas exploration</a:t>
          </a:r>
        </a:p>
      </dsp:txBody>
      <dsp:txXfrm>
        <a:off x="118023" y="1395198"/>
        <a:ext cx="1991042" cy="1194625"/>
      </dsp:txXfrm>
    </dsp:sp>
    <dsp:sp modelId="{BA66F26A-6E01-4083-8D14-52CB19219658}">
      <dsp:nvSpPr>
        <dsp:cNvPr id="0" name=""/>
        <dsp:cNvSpPr/>
      </dsp:nvSpPr>
      <dsp:spPr>
        <a:xfrm>
          <a:off x="2308170" y="1395198"/>
          <a:ext cx="1991042" cy="119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Airport Greenfield, brownfield; helicopter, Courier</a:t>
          </a:r>
        </a:p>
      </dsp:txBody>
      <dsp:txXfrm>
        <a:off x="2308170" y="1395198"/>
        <a:ext cx="1991042" cy="1194625"/>
      </dsp:txXfrm>
    </dsp:sp>
    <dsp:sp modelId="{2C60B725-45B5-4B22-8C3A-34317D76930B}">
      <dsp:nvSpPr>
        <dsp:cNvPr id="0" name=""/>
        <dsp:cNvSpPr/>
      </dsp:nvSpPr>
      <dsp:spPr>
        <a:xfrm>
          <a:off x="4498316" y="1395198"/>
          <a:ext cx="1991042" cy="119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Pharma Green field; Brownfield; ,Medical devices</a:t>
          </a:r>
        </a:p>
      </dsp:txBody>
      <dsp:txXfrm>
        <a:off x="4498316" y="1395198"/>
        <a:ext cx="1991042" cy="1194625"/>
      </dsp:txXfrm>
    </dsp:sp>
    <dsp:sp modelId="{DA93DAB6-C5FA-49C9-9FCD-29DAD7BDAC1C}">
      <dsp:nvSpPr>
        <dsp:cNvPr id="0" name=""/>
        <dsp:cNvSpPr/>
      </dsp:nvSpPr>
      <dsp:spPr>
        <a:xfrm>
          <a:off x="6688463" y="1395198"/>
          <a:ext cx="1991042" cy="119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Manufacturing; Industrial Parks; Railway-infra</a:t>
          </a:r>
        </a:p>
      </dsp:txBody>
      <dsp:txXfrm>
        <a:off x="6688463" y="1395198"/>
        <a:ext cx="1991042" cy="1194625"/>
      </dsp:txXfrm>
    </dsp:sp>
    <dsp:sp modelId="{36A32A7D-1F2F-4D13-A36C-1E0B0E407FA0}">
      <dsp:nvSpPr>
        <dsp:cNvPr id="0" name=""/>
        <dsp:cNvSpPr/>
      </dsp:nvSpPr>
      <dsp:spPr>
        <a:xfrm>
          <a:off x="1213096" y="2788927"/>
          <a:ext cx="1991042" cy="119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NBFC, ARC –SARFAESI; White-label ATM</a:t>
          </a:r>
        </a:p>
      </dsp:txBody>
      <dsp:txXfrm>
        <a:off x="1213096" y="2788927"/>
        <a:ext cx="1991042" cy="1194625"/>
      </dsp:txXfrm>
    </dsp:sp>
    <dsp:sp modelId="{1886873F-BA8D-4AE4-8D42-2A9C75ABAB3D}">
      <dsp:nvSpPr>
        <dsp:cNvPr id="0" name=""/>
        <dsp:cNvSpPr/>
      </dsp:nvSpPr>
      <dsp:spPr>
        <a:xfrm>
          <a:off x="3403243" y="2788927"/>
          <a:ext cx="1991042" cy="119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Sci</a:t>
          </a:r>
          <a:r>
            <a:rPr lang="en-US" sz="1900" kern="1200" dirty="0"/>
            <a:t>-magazine, journals</a:t>
          </a:r>
        </a:p>
      </dsp:txBody>
      <dsp:txXfrm>
        <a:off x="3403243" y="2788927"/>
        <a:ext cx="1991042" cy="1194625"/>
      </dsp:txXfrm>
    </dsp:sp>
    <dsp:sp modelId="{87733171-929B-4018-9CEB-3B3EADA5F878}">
      <dsp:nvSpPr>
        <dsp:cNvPr id="0" name=""/>
        <dsp:cNvSpPr/>
      </dsp:nvSpPr>
      <dsp:spPr>
        <a:xfrm>
          <a:off x="5593389" y="2788927"/>
          <a:ext cx="1991042" cy="119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Wholesale trading, single brand Retail, B2B-Ecomm, Market place-</a:t>
          </a:r>
          <a:r>
            <a:rPr lang="en-US" sz="1900" kern="1200" dirty="0" err="1"/>
            <a:t>Ecomm</a:t>
          </a:r>
          <a:endParaRPr lang="en-US" sz="1900" kern="1200" dirty="0"/>
        </a:p>
      </dsp:txBody>
      <dsp:txXfrm>
        <a:off x="5593389" y="2788927"/>
        <a:ext cx="1991042" cy="11946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9360F-A496-4C1F-9E20-D93B62DA24B3}">
      <dsp:nvSpPr>
        <dsp:cNvPr id="0" name=""/>
        <dsp:cNvSpPr/>
      </dsp:nvSpPr>
      <dsp:spPr>
        <a:xfrm>
          <a:off x="1182812" y="1683"/>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Private Banks (FPI Max 49%)</a:t>
          </a:r>
        </a:p>
      </dsp:txBody>
      <dsp:txXfrm>
        <a:off x="1182812" y="1683"/>
        <a:ext cx="3062811" cy="1837686"/>
      </dsp:txXfrm>
    </dsp:sp>
    <dsp:sp modelId="{CAB2AE51-8B72-4FA0-87A5-D459800B1C01}">
      <dsp:nvSpPr>
        <dsp:cNvPr id="0" name=""/>
        <dsp:cNvSpPr/>
      </dsp:nvSpPr>
      <dsp:spPr>
        <a:xfrm>
          <a:off x="4551905" y="1683"/>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Broadcasting: DTH, Mobile TV, Satellite</a:t>
          </a:r>
        </a:p>
      </dsp:txBody>
      <dsp:txXfrm>
        <a:off x="4551905" y="1683"/>
        <a:ext cx="3062811" cy="1837686"/>
      </dsp:txXfrm>
    </dsp:sp>
    <dsp:sp modelId="{943538AA-DF41-4EB4-934E-408B9EB0F1B2}">
      <dsp:nvSpPr>
        <dsp:cNvPr id="0" name=""/>
        <dsp:cNvSpPr/>
      </dsp:nvSpPr>
      <dsp:spPr>
        <a:xfrm>
          <a:off x="2867358" y="2145651"/>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Credit info. companies</a:t>
          </a:r>
        </a:p>
      </dsp:txBody>
      <dsp:txXfrm>
        <a:off x="2867358" y="2145651"/>
        <a:ext cx="3062811" cy="18376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BF5DB-3342-487F-BF2F-B09FFBB4948F}">
      <dsp:nvSpPr>
        <dsp:cNvPr id="0" name=""/>
        <dsp:cNvSpPr/>
      </dsp:nvSpPr>
      <dsp:spPr>
        <a:xfrm>
          <a:off x="0" y="162934"/>
          <a:ext cx="5415582" cy="52785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Multi-brand Retail</a:t>
          </a:r>
        </a:p>
        <a:p>
          <a:pPr marL="285750" lvl="1" indent="-285750" algn="l" defTabSz="1600200">
            <a:lnSpc>
              <a:spcPct val="90000"/>
            </a:lnSpc>
            <a:spcBef>
              <a:spcPct val="0"/>
            </a:spcBef>
            <a:spcAft>
              <a:spcPct val="15000"/>
            </a:spcAft>
            <a:buChar char="•"/>
          </a:pPr>
          <a:r>
            <a:rPr lang="en-US" sz="3600" kern="1200" dirty="0"/>
            <a:t>50 million in backend infra</a:t>
          </a:r>
        </a:p>
        <a:p>
          <a:pPr marL="285750" lvl="1" indent="-285750" algn="l" defTabSz="1600200">
            <a:lnSpc>
              <a:spcPct val="90000"/>
            </a:lnSpc>
            <a:spcBef>
              <a:spcPct val="0"/>
            </a:spcBef>
            <a:spcAft>
              <a:spcPct val="15000"/>
            </a:spcAft>
            <a:buChar char="•"/>
          </a:pPr>
          <a:r>
            <a:rPr lang="en-US" sz="3600" kern="1200" dirty="0"/>
            <a:t>30% Local procurement from small industries, farmer coop,</a:t>
          </a:r>
        </a:p>
        <a:p>
          <a:pPr marL="285750" lvl="1" indent="-285750" algn="l" defTabSz="1600200">
            <a:lnSpc>
              <a:spcPct val="90000"/>
            </a:lnSpc>
            <a:spcBef>
              <a:spcPct val="0"/>
            </a:spcBef>
            <a:spcAft>
              <a:spcPct val="15000"/>
            </a:spcAft>
            <a:buChar char="•"/>
          </a:pPr>
          <a:r>
            <a:rPr lang="en-US" sz="3600" kern="1200" dirty="0"/>
            <a:t>In 10 lakh pop / Census-2011</a:t>
          </a:r>
        </a:p>
        <a:p>
          <a:pPr marL="285750" lvl="1" indent="-285750" algn="l" defTabSz="1600200">
            <a:lnSpc>
              <a:spcPct val="90000"/>
            </a:lnSpc>
            <a:spcBef>
              <a:spcPct val="0"/>
            </a:spcBef>
            <a:spcAft>
              <a:spcPct val="15000"/>
            </a:spcAft>
            <a:buChar char="•"/>
          </a:pPr>
          <a:r>
            <a:rPr lang="en-US" sz="3600" kern="1200" dirty="0"/>
            <a:t>Only selected States/UT</a:t>
          </a:r>
        </a:p>
      </dsp:txBody>
      <dsp:txXfrm>
        <a:off x="0" y="162934"/>
        <a:ext cx="5415582" cy="527851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1ED72-0A04-4381-8686-8E202FE78A76}">
      <dsp:nvSpPr>
        <dsp:cNvPr id="0" name=""/>
        <dsp:cNvSpPr/>
      </dsp:nvSpPr>
      <dsp:spPr>
        <a:xfrm>
          <a:off x="0" y="205512"/>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PSU-Petro Refine; Power-exchange</a:t>
          </a:r>
        </a:p>
      </dsp:txBody>
      <dsp:txXfrm>
        <a:off x="0" y="205512"/>
        <a:ext cx="2749227" cy="1649536"/>
      </dsp:txXfrm>
    </dsp:sp>
    <dsp:sp modelId="{B95C4B7D-80D9-439B-8D0E-EFE22B4AC0DD}">
      <dsp:nvSpPr>
        <dsp:cNvPr id="0" name=""/>
        <dsp:cNvSpPr/>
      </dsp:nvSpPr>
      <dsp:spPr>
        <a:xfrm>
          <a:off x="3024150" y="205512"/>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Defense (FPI-24%); private security agencies</a:t>
          </a:r>
        </a:p>
      </dsp:txBody>
      <dsp:txXfrm>
        <a:off x="3024150" y="205512"/>
        <a:ext cx="2749227" cy="1649536"/>
      </dsp:txXfrm>
    </dsp:sp>
    <dsp:sp modelId="{8A2D82EC-3C6D-47CA-9406-9F3728B2603C}">
      <dsp:nvSpPr>
        <dsp:cNvPr id="0" name=""/>
        <dsp:cNvSpPr/>
      </dsp:nvSpPr>
      <dsp:spPr>
        <a:xfrm>
          <a:off x="6048301" y="205512"/>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Cable</a:t>
          </a:r>
        </a:p>
      </dsp:txBody>
      <dsp:txXfrm>
        <a:off x="6048301" y="205512"/>
        <a:ext cx="2749227" cy="1649536"/>
      </dsp:txXfrm>
    </dsp:sp>
    <dsp:sp modelId="{9DA13A3B-8CC2-45E5-99C9-08B530B54FE3}">
      <dsp:nvSpPr>
        <dsp:cNvPr id="0" name=""/>
        <dsp:cNvSpPr/>
      </dsp:nvSpPr>
      <dsp:spPr>
        <a:xfrm>
          <a:off x="1512075" y="2129972"/>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Insurance; Pension; Commodity exchange</a:t>
          </a:r>
        </a:p>
      </dsp:txBody>
      <dsp:txXfrm>
        <a:off x="1512075" y="2129972"/>
        <a:ext cx="2749227" cy="1649536"/>
      </dsp:txXfrm>
    </dsp:sp>
    <dsp:sp modelId="{F191E2DA-FF95-42A9-9305-9EA896B1BEFE}">
      <dsp:nvSpPr>
        <dsp:cNvPr id="0" name=""/>
        <dsp:cNvSpPr/>
      </dsp:nvSpPr>
      <dsp:spPr>
        <a:xfrm>
          <a:off x="4536225" y="2129972"/>
          <a:ext cx="2749227" cy="1649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Airlines</a:t>
          </a:r>
        </a:p>
      </dsp:txBody>
      <dsp:txXfrm>
        <a:off x="4536225" y="2129972"/>
        <a:ext cx="2749227" cy="164953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D99E1-1461-48B8-9274-ADA5F3679809}">
      <dsp:nvSpPr>
        <dsp:cNvPr id="0" name=""/>
        <dsp:cNvSpPr/>
      </dsp:nvSpPr>
      <dsp:spPr>
        <a:xfrm>
          <a:off x="1182812" y="1683"/>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FM Radio</a:t>
          </a:r>
        </a:p>
      </dsp:txBody>
      <dsp:txXfrm>
        <a:off x="1182812" y="1683"/>
        <a:ext cx="3062811" cy="1837686"/>
      </dsp:txXfrm>
    </dsp:sp>
    <dsp:sp modelId="{D2AB2F66-2ED0-449E-A322-B99C392B0FA6}">
      <dsp:nvSpPr>
        <dsp:cNvPr id="0" name=""/>
        <dsp:cNvSpPr/>
      </dsp:nvSpPr>
      <dsp:spPr>
        <a:xfrm>
          <a:off x="4551905" y="1683"/>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Print Media</a:t>
          </a:r>
        </a:p>
      </dsp:txBody>
      <dsp:txXfrm>
        <a:off x="4551905" y="1683"/>
        <a:ext cx="3062811" cy="1837686"/>
      </dsp:txXfrm>
    </dsp:sp>
    <dsp:sp modelId="{2A02312C-478D-49B9-9EAF-33E522F9969E}">
      <dsp:nvSpPr>
        <dsp:cNvPr id="0" name=""/>
        <dsp:cNvSpPr/>
      </dsp:nvSpPr>
      <dsp:spPr>
        <a:xfrm>
          <a:off x="2867358" y="2145651"/>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Public Sector Banks- 20% MAX</a:t>
          </a:r>
        </a:p>
      </dsp:txBody>
      <dsp:txXfrm>
        <a:off x="2867358" y="2145651"/>
        <a:ext cx="3062811" cy="183768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D99E1-1461-48B8-9274-ADA5F3679809}">
      <dsp:nvSpPr>
        <dsp:cNvPr id="0" name=""/>
        <dsp:cNvSpPr/>
      </dsp:nvSpPr>
      <dsp:spPr>
        <a:xfrm>
          <a:off x="2577" y="663431"/>
          <a:ext cx="2044738" cy="12268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Lottery, Chit funds, Nidhi fund</a:t>
          </a:r>
        </a:p>
      </dsp:txBody>
      <dsp:txXfrm>
        <a:off x="2577" y="663431"/>
        <a:ext cx="2044738" cy="1226842"/>
      </dsp:txXfrm>
    </dsp:sp>
    <dsp:sp modelId="{8542A23F-EECC-4CE1-A584-CDBB301D0AE0}">
      <dsp:nvSpPr>
        <dsp:cNvPr id="0" name=""/>
        <dsp:cNvSpPr/>
      </dsp:nvSpPr>
      <dsp:spPr>
        <a:xfrm>
          <a:off x="2251789" y="663431"/>
          <a:ext cx="2044738" cy="12268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Betting, Gambling, Tobacco</a:t>
          </a:r>
        </a:p>
      </dsp:txBody>
      <dsp:txXfrm>
        <a:off x="2251789" y="663431"/>
        <a:ext cx="2044738" cy="1226842"/>
      </dsp:txXfrm>
    </dsp:sp>
    <dsp:sp modelId="{B5C50B9A-B289-4CE6-9001-B9D1BE749762}">
      <dsp:nvSpPr>
        <dsp:cNvPr id="0" name=""/>
        <dsp:cNvSpPr/>
      </dsp:nvSpPr>
      <dsp:spPr>
        <a:xfrm>
          <a:off x="4501001" y="663431"/>
          <a:ext cx="2044738" cy="12268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Real estate business</a:t>
          </a:r>
        </a:p>
      </dsp:txBody>
      <dsp:txXfrm>
        <a:off x="4501001" y="663431"/>
        <a:ext cx="2044738" cy="1226842"/>
      </dsp:txXfrm>
    </dsp:sp>
    <dsp:sp modelId="{97C04BCE-B861-4918-85B2-A90161624A63}">
      <dsp:nvSpPr>
        <dsp:cNvPr id="0" name=""/>
        <dsp:cNvSpPr/>
      </dsp:nvSpPr>
      <dsp:spPr>
        <a:xfrm>
          <a:off x="6750213" y="663431"/>
          <a:ext cx="2044738" cy="12268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Farmhouse</a:t>
          </a:r>
        </a:p>
      </dsp:txBody>
      <dsp:txXfrm>
        <a:off x="6750213" y="663431"/>
        <a:ext cx="2044738" cy="1226842"/>
      </dsp:txXfrm>
    </dsp:sp>
    <dsp:sp modelId="{5BBCA69F-D62A-4283-A6F4-49A38C94B588}">
      <dsp:nvSpPr>
        <dsp:cNvPr id="0" name=""/>
        <dsp:cNvSpPr/>
      </dsp:nvSpPr>
      <dsp:spPr>
        <a:xfrm>
          <a:off x="2577" y="2094747"/>
          <a:ext cx="2044738" cy="12268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Tobacco industry</a:t>
          </a:r>
        </a:p>
      </dsp:txBody>
      <dsp:txXfrm>
        <a:off x="2577" y="2094747"/>
        <a:ext cx="2044738" cy="1226842"/>
      </dsp:txXfrm>
    </dsp:sp>
    <dsp:sp modelId="{F39EB6F1-970A-401C-A947-A913756E307D}">
      <dsp:nvSpPr>
        <dsp:cNvPr id="0" name=""/>
        <dsp:cNvSpPr/>
      </dsp:nvSpPr>
      <dsp:spPr>
        <a:xfrm>
          <a:off x="2251789" y="2094747"/>
          <a:ext cx="2044738" cy="12268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Atomic  energy.</a:t>
          </a:r>
        </a:p>
      </dsp:txBody>
      <dsp:txXfrm>
        <a:off x="2251789" y="2094747"/>
        <a:ext cx="2044738" cy="1226842"/>
      </dsp:txXfrm>
    </dsp:sp>
    <dsp:sp modelId="{86DD58D9-EE2D-4C59-A688-EC3DD1D0DA10}">
      <dsp:nvSpPr>
        <dsp:cNvPr id="0" name=""/>
        <dsp:cNvSpPr/>
      </dsp:nvSpPr>
      <dsp:spPr>
        <a:xfrm>
          <a:off x="4501001" y="2094747"/>
          <a:ext cx="2044738" cy="12268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Railway transport (Metro permit)</a:t>
          </a:r>
        </a:p>
      </dsp:txBody>
      <dsp:txXfrm>
        <a:off x="4501001" y="2094747"/>
        <a:ext cx="2044738" cy="1226842"/>
      </dsp:txXfrm>
    </dsp:sp>
    <dsp:sp modelId="{0F23A784-02EB-4C49-A663-CDF501D04B6B}">
      <dsp:nvSpPr>
        <dsp:cNvPr id="0" name=""/>
        <dsp:cNvSpPr/>
      </dsp:nvSpPr>
      <dsp:spPr>
        <a:xfrm>
          <a:off x="6750213" y="2094747"/>
          <a:ext cx="2044738" cy="12268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B2C E-commerce :Inventory based</a:t>
          </a:r>
        </a:p>
      </dsp:txBody>
      <dsp:txXfrm>
        <a:off x="6750213" y="2094747"/>
        <a:ext cx="2044738" cy="122684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D8859-12AA-49D7-BA29-A3D5C0312E04}">
      <dsp:nvSpPr>
        <dsp:cNvPr id="0" name=""/>
        <dsp:cNvSpPr/>
      </dsp:nvSpPr>
      <dsp:spPr>
        <a:xfrm>
          <a:off x="4543" y="399157"/>
          <a:ext cx="1757067" cy="1429638"/>
        </a:xfrm>
        <a:prstGeom prst="rect">
          <a:avLst/>
        </a:prstGeom>
        <a:blipFill rotWithShape="1">
          <a:blip xmlns:r="http://schemas.openxmlformats.org/officeDocument/2006/relationships" r:embed="rId1"/>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265C-B375-46D1-BCD1-0C7D7C682A44}">
      <dsp:nvSpPr>
        <dsp:cNvPr id="0" name=""/>
        <dsp:cNvSpPr/>
      </dsp:nvSpPr>
      <dsp:spPr>
        <a:xfrm>
          <a:off x="4543" y="235443"/>
          <a:ext cx="175" cy="3514135"/>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3EB78C-C57F-4921-8AA2-778F7F4C9858}">
      <dsp:nvSpPr>
        <dsp:cNvPr id="0" name=""/>
        <dsp:cNvSpPr/>
      </dsp:nvSpPr>
      <dsp:spPr>
        <a:xfrm>
          <a:off x="4543" y="1992511"/>
          <a:ext cx="1757067" cy="17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Franklin Gothic Medium Cond" panose="020B0606030402020204" pitchFamily="34" charset="0"/>
            </a:rPr>
            <a:t>Services</a:t>
          </a:r>
        </a:p>
      </dsp:txBody>
      <dsp:txXfrm>
        <a:off x="4543" y="1992511"/>
        <a:ext cx="1757067" cy="1757067"/>
      </dsp:txXfrm>
    </dsp:sp>
    <dsp:sp modelId="{7CCE502E-4EA1-4B67-894A-F21184F56FB9}">
      <dsp:nvSpPr>
        <dsp:cNvPr id="0" name=""/>
        <dsp:cNvSpPr/>
      </dsp:nvSpPr>
      <dsp:spPr>
        <a:xfrm>
          <a:off x="1954873" y="235443"/>
          <a:ext cx="1372094" cy="1757067"/>
        </a:xfrm>
        <a:prstGeom prst="rect">
          <a:avLst/>
        </a:prstGeom>
        <a:blipFill rotWithShape="1">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59B1AF-A2B5-4FB2-9577-AF03335A1CBA}">
      <dsp:nvSpPr>
        <dsp:cNvPr id="0" name=""/>
        <dsp:cNvSpPr/>
      </dsp:nvSpPr>
      <dsp:spPr>
        <a:xfrm>
          <a:off x="1762386" y="235443"/>
          <a:ext cx="175" cy="3514135"/>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E68540-CAC3-4CED-A16D-BCFF1DF59B82}">
      <dsp:nvSpPr>
        <dsp:cNvPr id="0" name=""/>
        <dsp:cNvSpPr/>
      </dsp:nvSpPr>
      <dsp:spPr>
        <a:xfrm>
          <a:off x="1762386" y="1992511"/>
          <a:ext cx="1757067" cy="17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Franklin Gothic Medium Cond" panose="020B0606030402020204" pitchFamily="34" charset="0"/>
            </a:rPr>
            <a:t>Construction</a:t>
          </a:r>
        </a:p>
      </dsp:txBody>
      <dsp:txXfrm>
        <a:off x="1762386" y="1992511"/>
        <a:ext cx="1757067" cy="1757067"/>
      </dsp:txXfrm>
    </dsp:sp>
    <dsp:sp modelId="{CE0C7C99-9EEB-45FD-8920-19E7CFF44A2C}">
      <dsp:nvSpPr>
        <dsp:cNvPr id="0" name=""/>
        <dsp:cNvSpPr/>
      </dsp:nvSpPr>
      <dsp:spPr>
        <a:xfrm>
          <a:off x="3520230" y="235443"/>
          <a:ext cx="1757067" cy="1757067"/>
        </a:xfrm>
        <a:prstGeom prst="rect">
          <a:avLst/>
        </a:prstGeom>
        <a:blipFill rotWithShape="1">
          <a:blip xmlns:r="http://schemas.openxmlformats.org/officeDocument/2006/relationships" r:embed="rId3"/>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FAB5BD-BA0F-4BFC-ABA8-C20D825077BD}">
      <dsp:nvSpPr>
        <dsp:cNvPr id="0" name=""/>
        <dsp:cNvSpPr/>
      </dsp:nvSpPr>
      <dsp:spPr>
        <a:xfrm>
          <a:off x="3520230" y="235443"/>
          <a:ext cx="175" cy="3514135"/>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FDC84B-8018-4C02-93E1-2430C1D1490B}">
      <dsp:nvSpPr>
        <dsp:cNvPr id="0" name=""/>
        <dsp:cNvSpPr/>
      </dsp:nvSpPr>
      <dsp:spPr>
        <a:xfrm>
          <a:off x="3520230" y="1992511"/>
          <a:ext cx="1757067" cy="17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Franklin Gothic Medium Cond" panose="020B0606030402020204" pitchFamily="34" charset="0"/>
            </a:rPr>
            <a:t>Computer Hardware, software</a:t>
          </a:r>
        </a:p>
      </dsp:txBody>
      <dsp:txXfrm>
        <a:off x="3520230" y="1992511"/>
        <a:ext cx="1757067" cy="1757067"/>
      </dsp:txXfrm>
    </dsp:sp>
    <dsp:sp modelId="{DA50DBD0-87AD-4660-86C4-7CD27676C2D7}">
      <dsp:nvSpPr>
        <dsp:cNvPr id="0" name=""/>
        <dsp:cNvSpPr/>
      </dsp:nvSpPr>
      <dsp:spPr>
        <a:xfrm>
          <a:off x="5278074" y="235443"/>
          <a:ext cx="1757067" cy="1757067"/>
        </a:xfrm>
        <a:prstGeom prst="rect">
          <a:avLst/>
        </a:prstGeom>
        <a:blipFill rotWithShape="1">
          <a:blip xmlns:r="http://schemas.openxmlformats.org/officeDocument/2006/relationships" r:embed="rId4"/>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2355F-5DD3-45BD-B120-5884A4E0CD3F}">
      <dsp:nvSpPr>
        <dsp:cNvPr id="0" name=""/>
        <dsp:cNvSpPr/>
      </dsp:nvSpPr>
      <dsp:spPr>
        <a:xfrm>
          <a:off x="5278074" y="235443"/>
          <a:ext cx="175" cy="3514135"/>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881080-72F8-4D36-A359-1B1E1B5563ED}">
      <dsp:nvSpPr>
        <dsp:cNvPr id="0" name=""/>
        <dsp:cNvSpPr/>
      </dsp:nvSpPr>
      <dsp:spPr>
        <a:xfrm>
          <a:off x="5278074" y="1992511"/>
          <a:ext cx="1757067" cy="17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Franklin Gothic Medium Cond" panose="020B0606030402020204" pitchFamily="34" charset="0"/>
            </a:rPr>
            <a:t>Telecom</a:t>
          </a:r>
        </a:p>
      </dsp:txBody>
      <dsp:txXfrm>
        <a:off x="5278074" y="1992511"/>
        <a:ext cx="1757067" cy="1757067"/>
      </dsp:txXfrm>
    </dsp:sp>
    <dsp:sp modelId="{0EA0E3DA-60C4-4306-9B3E-2BDF9CD8B438}">
      <dsp:nvSpPr>
        <dsp:cNvPr id="0" name=""/>
        <dsp:cNvSpPr/>
      </dsp:nvSpPr>
      <dsp:spPr>
        <a:xfrm>
          <a:off x="7035917" y="372292"/>
          <a:ext cx="1757067" cy="1483369"/>
        </a:xfrm>
        <a:prstGeom prst="rect">
          <a:avLst/>
        </a:prstGeom>
        <a:blipFill rotWithShape="1">
          <a:blip xmlns:r="http://schemas.openxmlformats.org/officeDocument/2006/relationships" r:embed="rId5"/>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1C8C1-EA4E-420D-96CC-F975A2F82F4C}">
      <dsp:nvSpPr>
        <dsp:cNvPr id="0" name=""/>
        <dsp:cNvSpPr/>
      </dsp:nvSpPr>
      <dsp:spPr>
        <a:xfrm>
          <a:off x="7035917" y="235443"/>
          <a:ext cx="175" cy="3514135"/>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B40A9D-D999-4DF8-AB08-A162FC2E080C}">
      <dsp:nvSpPr>
        <dsp:cNvPr id="0" name=""/>
        <dsp:cNvSpPr/>
      </dsp:nvSpPr>
      <dsp:spPr>
        <a:xfrm>
          <a:off x="7035917" y="1992511"/>
          <a:ext cx="1757067" cy="17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Franklin Gothic Medium Cond" panose="020B0606030402020204" pitchFamily="34" charset="0"/>
            </a:rPr>
            <a:t>Automobile</a:t>
          </a:r>
        </a:p>
      </dsp:txBody>
      <dsp:txXfrm>
        <a:off x="7035917" y="1992511"/>
        <a:ext cx="1757067" cy="1757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F2AB8-2325-40D4-B361-2357A0D7CE0A}">
      <dsp:nvSpPr>
        <dsp:cNvPr id="0" name=""/>
        <dsp:cNvSpPr/>
      </dsp:nvSpPr>
      <dsp:spPr>
        <a:xfrm>
          <a:off x="0" y="273856"/>
          <a:ext cx="5096609" cy="14332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5553" tIns="270764" rIns="39555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Current, Capital, BoP Crisis, Forex reserve</a:t>
          </a:r>
        </a:p>
        <a:p>
          <a:pPr marL="228600" lvl="1" indent="-228600" algn="l" defTabSz="1066800">
            <a:lnSpc>
              <a:spcPct val="90000"/>
            </a:lnSpc>
            <a:spcBef>
              <a:spcPct val="0"/>
            </a:spcBef>
            <a:spcAft>
              <a:spcPct val="15000"/>
            </a:spcAft>
            <a:buChar char="•"/>
          </a:pPr>
          <a:r>
            <a:rPr lang="en-US" sz="2400" kern="1200" dirty="0"/>
            <a:t>Foreign Trade Policy-2015</a:t>
          </a:r>
        </a:p>
      </dsp:txBody>
      <dsp:txXfrm>
        <a:off x="0" y="273856"/>
        <a:ext cx="5096609" cy="1433250"/>
      </dsp:txXfrm>
    </dsp:sp>
    <dsp:sp modelId="{D0D96F58-3098-492F-A227-96D031E358B4}">
      <dsp:nvSpPr>
        <dsp:cNvPr id="0" name=""/>
        <dsp:cNvSpPr/>
      </dsp:nvSpPr>
      <dsp:spPr>
        <a:xfrm>
          <a:off x="254830" y="81976"/>
          <a:ext cx="3567626" cy="3837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848" tIns="0" rIns="134848" bIns="0" numCol="1" spcCol="1270" anchor="ctr" anchorCtr="0">
          <a:noAutofit/>
        </a:bodyPr>
        <a:lstStyle/>
        <a:p>
          <a:pPr marL="0" lvl="0" indent="0" algn="l" defTabSz="1066800">
            <a:lnSpc>
              <a:spcPct val="90000"/>
            </a:lnSpc>
            <a:spcBef>
              <a:spcPct val="0"/>
            </a:spcBef>
            <a:spcAft>
              <a:spcPct val="35000"/>
            </a:spcAft>
            <a:buNone/>
          </a:pPr>
          <a:r>
            <a:rPr lang="en-US" sz="2400" kern="1200" dirty="0"/>
            <a:t>BoP</a:t>
          </a:r>
        </a:p>
      </dsp:txBody>
      <dsp:txXfrm>
        <a:off x="273564" y="100710"/>
        <a:ext cx="3530158" cy="346292"/>
      </dsp:txXfrm>
    </dsp:sp>
    <dsp:sp modelId="{84DEB455-8563-4B48-A65A-EDCA8EAEC9E2}">
      <dsp:nvSpPr>
        <dsp:cNvPr id="0" name=""/>
        <dsp:cNvSpPr/>
      </dsp:nvSpPr>
      <dsp:spPr>
        <a:xfrm>
          <a:off x="0" y="1969186"/>
          <a:ext cx="5096609" cy="18018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5553" tIns="270764" rIns="39555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Fixed, floating, managed float</a:t>
          </a:r>
        </a:p>
        <a:p>
          <a:pPr marL="228600" lvl="1" indent="-228600" algn="l" defTabSz="1066800">
            <a:lnSpc>
              <a:spcPct val="90000"/>
            </a:lnSpc>
            <a:spcBef>
              <a:spcPct val="0"/>
            </a:spcBef>
            <a:spcAft>
              <a:spcPct val="15000"/>
            </a:spcAft>
            <a:buChar char="•"/>
          </a:pPr>
          <a:r>
            <a:rPr lang="en-US" sz="2400" kern="1200" dirty="0"/>
            <a:t>Devaluation, depreciation</a:t>
          </a:r>
        </a:p>
        <a:p>
          <a:pPr marL="228600" lvl="1" indent="-228600" algn="l" defTabSz="1066800">
            <a:lnSpc>
              <a:spcPct val="90000"/>
            </a:lnSpc>
            <a:spcBef>
              <a:spcPct val="0"/>
            </a:spcBef>
            <a:spcAft>
              <a:spcPct val="15000"/>
            </a:spcAft>
            <a:buChar char="•"/>
          </a:pPr>
          <a:r>
            <a:rPr lang="en-US" sz="2400" kern="1200" dirty="0"/>
            <a:t>China Yuan devaluation, Stock market crash</a:t>
          </a:r>
        </a:p>
      </dsp:txBody>
      <dsp:txXfrm>
        <a:off x="0" y="1969186"/>
        <a:ext cx="5096609" cy="1801800"/>
      </dsp:txXfrm>
    </dsp:sp>
    <dsp:sp modelId="{D1AAA151-E88A-4CDC-A180-229321917496}">
      <dsp:nvSpPr>
        <dsp:cNvPr id="0" name=""/>
        <dsp:cNvSpPr/>
      </dsp:nvSpPr>
      <dsp:spPr>
        <a:xfrm>
          <a:off x="254830" y="1777306"/>
          <a:ext cx="3567626" cy="3837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848" tIns="0" rIns="134848" bIns="0" numCol="1" spcCol="1270" anchor="ctr" anchorCtr="0">
          <a:noAutofit/>
        </a:bodyPr>
        <a:lstStyle/>
        <a:p>
          <a:pPr marL="0" lvl="0" indent="0" algn="l" defTabSz="1066800">
            <a:lnSpc>
              <a:spcPct val="90000"/>
            </a:lnSpc>
            <a:spcBef>
              <a:spcPct val="0"/>
            </a:spcBef>
            <a:spcAft>
              <a:spcPct val="35000"/>
            </a:spcAft>
            <a:buNone/>
          </a:pPr>
          <a:r>
            <a:rPr lang="en-US" sz="2400" kern="1200" dirty="0"/>
            <a:t>Exchange Rate</a:t>
          </a:r>
        </a:p>
      </dsp:txBody>
      <dsp:txXfrm>
        <a:off x="273564" y="1796040"/>
        <a:ext cx="3530158" cy="346292"/>
      </dsp:txXfrm>
    </dsp:sp>
    <dsp:sp modelId="{4C6E189C-0453-4AEC-AFB3-F23A854392C9}">
      <dsp:nvSpPr>
        <dsp:cNvPr id="0" name=""/>
        <dsp:cNvSpPr/>
      </dsp:nvSpPr>
      <dsp:spPr>
        <a:xfrm>
          <a:off x="0" y="4033066"/>
          <a:ext cx="5096609" cy="14332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5553" tIns="270764" rIns="39555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Capital, Current Account; SS Tarapore</a:t>
          </a:r>
        </a:p>
        <a:p>
          <a:pPr marL="228600" lvl="1" indent="-228600" algn="l" defTabSz="1066800">
            <a:lnSpc>
              <a:spcPct val="90000"/>
            </a:lnSpc>
            <a:spcBef>
              <a:spcPct val="0"/>
            </a:spcBef>
            <a:spcAft>
              <a:spcPct val="15000"/>
            </a:spcAft>
            <a:buChar char="•"/>
          </a:pPr>
          <a:r>
            <a:rPr lang="en-US" sz="2400" kern="1200" dirty="0"/>
            <a:t>GIFT City, IFSC</a:t>
          </a:r>
        </a:p>
      </dsp:txBody>
      <dsp:txXfrm>
        <a:off x="0" y="4033066"/>
        <a:ext cx="5096609" cy="1433250"/>
      </dsp:txXfrm>
    </dsp:sp>
    <dsp:sp modelId="{8F98AB1C-92A5-4FDE-A746-68A46E627DF4}">
      <dsp:nvSpPr>
        <dsp:cNvPr id="0" name=""/>
        <dsp:cNvSpPr/>
      </dsp:nvSpPr>
      <dsp:spPr>
        <a:xfrm>
          <a:off x="254830" y="3841186"/>
          <a:ext cx="3567626" cy="3837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848" tIns="0" rIns="134848" bIns="0" numCol="1" spcCol="1270" anchor="ctr" anchorCtr="0">
          <a:noAutofit/>
        </a:bodyPr>
        <a:lstStyle/>
        <a:p>
          <a:pPr marL="0" lvl="0" indent="0" algn="l" defTabSz="1066800">
            <a:lnSpc>
              <a:spcPct val="90000"/>
            </a:lnSpc>
            <a:spcBef>
              <a:spcPct val="0"/>
            </a:spcBef>
            <a:spcAft>
              <a:spcPct val="35000"/>
            </a:spcAft>
            <a:buNone/>
          </a:pPr>
          <a:r>
            <a:rPr lang="en-US" sz="2400" kern="1200" dirty="0"/>
            <a:t>Convertibility</a:t>
          </a:r>
        </a:p>
      </dsp:txBody>
      <dsp:txXfrm>
        <a:off x="273564" y="3859920"/>
        <a:ext cx="3530158" cy="346292"/>
      </dsp:txXfrm>
    </dsp:sp>
    <dsp:sp modelId="{A819BE9F-E4A0-4F5C-8DCF-34D8CCAF84B9}">
      <dsp:nvSpPr>
        <dsp:cNvPr id="0" name=""/>
        <dsp:cNvSpPr/>
      </dsp:nvSpPr>
      <dsp:spPr>
        <a:xfrm>
          <a:off x="0" y="5728396"/>
          <a:ext cx="5096609" cy="757575"/>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5553" tIns="270764" rIns="39555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WTO, IMF, World Bank</a:t>
          </a:r>
        </a:p>
      </dsp:txBody>
      <dsp:txXfrm>
        <a:off x="0" y="5728396"/>
        <a:ext cx="5096609" cy="757575"/>
      </dsp:txXfrm>
    </dsp:sp>
    <dsp:sp modelId="{9BC5A3F5-DDAF-4AB7-BAF0-CCC8D263C8E7}">
      <dsp:nvSpPr>
        <dsp:cNvPr id="0" name=""/>
        <dsp:cNvSpPr/>
      </dsp:nvSpPr>
      <dsp:spPr>
        <a:xfrm>
          <a:off x="254830" y="5536516"/>
          <a:ext cx="3567626" cy="3837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848" tIns="0" rIns="134848" bIns="0" numCol="1" spcCol="1270" anchor="ctr" anchorCtr="0">
          <a:noAutofit/>
        </a:bodyPr>
        <a:lstStyle/>
        <a:p>
          <a:pPr marL="0" lvl="0" indent="0" algn="l" defTabSz="1066800">
            <a:lnSpc>
              <a:spcPct val="90000"/>
            </a:lnSpc>
            <a:spcBef>
              <a:spcPct val="0"/>
            </a:spcBef>
            <a:spcAft>
              <a:spcPct val="35000"/>
            </a:spcAft>
            <a:buNone/>
          </a:pPr>
          <a:r>
            <a:rPr lang="en-US" sz="2400" kern="1200" dirty="0"/>
            <a:t>Org.</a:t>
          </a:r>
        </a:p>
      </dsp:txBody>
      <dsp:txXfrm>
        <a:off x="273564" y="5555250"/>
        <a:ext cx="3530158" cy="34629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2587F-E7FA-44D8-917B-839E7E8F6EC1}">
      <dsp:nvSpPr>
        <dsp:cNvPr id="0" name=""/>
        <dsp:cNvSpPr/>
      </dsp:nvSpPr>
      <dsp:spPr>
        <a:xfrm rot="10800000">
          <a:off x="1606158" y="517"/>
          <a:ext cx="5850356" cy="530289"/>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843"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Franklin Gothic Medium Cond" panose="020B0606030402020204" pitchFamily="34" charset="0"/>
            </a:rPr>
            <a:t>Delhi</a:t>
          </a:r>
        </a:p>
      </dsp:txBody>
      <dsp:txXfrm rot="10800000">
        <a:off x="1738730" y="517"/>
        <a:ext cx="5717784" cy="530289"/>
      </dsp:txXfrm>
    </dsp:sp>
    <dsp:sp modelId="{5E59AD16-1368-455B-8141-2C9FDD5D8143}">
      <dsp:nvSpPr>
        <dsp:cNvPr id="0" name=""/>
        <dsp:cNvSpPr/>
      </dsp:nvSpPr>
      <dsp:spPr>
        <a:xfrm>
          <a:off x="1341013" y="517"/>
          <a:ext cx="530289" cy="530289"/>
        </a:xfrm>
        <a:prstGeom prst="ellipse">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EE3F1B-29EF-4191-B2F3-42B8A7D1DA04}">
      <dsp:nvSpPr>
        <dsp:cNvPr id="0" name=""/>
        <dsp:cNvSpPr/>
      </dsp:nvSpPr>
      <dsp:spPr>
        <a:xfrm rot="10800000">
          <a:off x="1606158" y="689102"/>
          <a:ext cx="5850356" cy="530289"/>
        </a:xfrm>
        <a:prstGeom prst="homePlate">
          <a:avLst/>
        </a:prstGeom>
        <a:solidFill>
          <a:schemeClr val="accent2">
            <a:hueOff val="-1511201"/>
            <a:satOff val="873"/>
            <a:lumOff val="-16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843"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Franklin Gothic Medium Cond" panose="020B0606030402020204" pitchFamily="34" charset="0"/>
            </a:rPr>
            <a:t>Haryana</a:t>
          </a:r>
        </a:p>
      </dsp:txBody>
      <dsp:txXfrm rot="10800000">
        <a:off x="1738730" y="689102"/>
        <a:ext cx="5717784" cy="530289"/>
      </dsp:txXfrm>
    </dsp:sp>
    <dsp:sp modelId="{D4C565E4-42AA-4F6C-B5DC-0A2B96CF1BB6}">
      <dsp:nvSpPr>
        <dsp:cNvPr id="0" name=""/>
        <dsp:cNvSpPr/>
      </dsp:nvSpPr>
      <dsp:spPr>
        <a:xfrm>
          <a:off x="1341013" y="689102"/>
          <a:ext cx="530289" cy="530289"/>
        </a:xfrm>
        <a:prstGeom prst="ellipse">
          <a:avLst/>
        </a:prstGeom>
        <a:solidFill>
          <a:schemeClr val="accent2">
            <a:tint val="50000"/>
            <a:hueOff val="-1450705"/>
            <a:satOff val="-1742"/>
            <a:lumOff val="-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2A8A3A-17D0-41C8-8E5E-7230E8FA71E4}">
      <dsp:nvSpPr>
        <dsp:cNvPr id="0" name=""/>
        <dsp:cNvSpPr/>
      </dsp:nvSpPr>
      <dsp:spPr>
        <a:xfrm rot="10800000">
          <a:off x="1606158" y="1377687"/>
          <a:ext cx="5850356" cy="530289"/>
        </a:xfrm>
        <a:prstGeom prst="homePlate">
          <a:avLst/>
        </a:prstGeom>
        <a:solidFill>
          <a:schemeClr val="accent2">
            <a:hueOff val="-3022401"/>
            <a:satOff val="1745"/>
            <a:lumOff val="-32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843"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Franklin Gothic Medium Cond" panose="020B0606030402020204" pitchFamily="34" charset="0"/>
            </a:rPr>
            <a:t>Maharashtra</a:t>
          </a:r>
        </a:p>
      </dsp:txBody>
      <dsp:txXfrm rot="10800000">
        <a:off x="1738730" y="1377687"/>
        <a:ext cx="5717784" cy="530289"/>
      </dsp:txXfrm>
    </dsp:sp>
    <dsp:sp modelId="{896BB0C9-F867-4AD7-89A5-896F6F514B7A}">
      <dsp:nvSpPr>
        <dsp:cNvPr id="0" name=""/>
        <dsp:cNvSpPr/>
      </dsp:nvSpPr>
      <dsp:spPr>
        <a:xfrm>
          <a:off x="1341013" y="1377687"/>
          <a:ext cx="530289" cy="530289"/>
        </a:xfrm>
        <a:prstGeom prst="ellipse">
          <a:avLst/>
        </a:prstGeom>
        <a:solidFill>
          <a:schemeClr val="accent2">
            <a:tint val="50000"/>
            <a:hueOff val="-2901411"/>
            <a:satOff val="-3483"/>
            <a:lumOff val="-7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6FF964-DD66-4920-B828-8580FB72FDF8}">
      <dsp:nvSpPr>
        <dsp:cNvPr id="0" name=""/>
        <dsp:cNvSpPr/>
      </dsp:nvSpPr>
      <dsp:spPr>
        <a:xfrm rot="10800000">
          <a:off x="1606158" y="2066272"/>
          <a:ext cx="5850356" cy="530289"/>
        </a:xfrm>
        <a:prstGeom prst="homePlate">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843"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Franklin Gothic Medium Cond" panose="020B0606030402020204" pitchFamily="34" charset="0"/>
            </a:rPr>
            <a:t>Karnataka</a:t>
          </a:r>
        </a:p>
      </dsp:txBody>
      <dsp:txXfrm rot="10800000">
        <a:off x="1738730" y="2066272"/>
        <a:ext cx="5717784" cy="530289"/>
      </dsp:txXfrm>
    </dsp:sp>
    <dsp:sp modelId="{F905B64B-BB31-4189-B5B6-5790F28CFE74}">
      <dsp:nvSpPr>
        <dsp:cNvPr id="0" name=""/>
        <dsp:cNvSpPr/>
      </dsp:nvSpPr>
      <dsp:spPr>
        <a:xfrm>
          <a:off x="1341013" y="2066272"/>
          <a:ext cx="530289" cy="530289"/>
        </a:xfrm>
        <a:prstGeom prst="ellipse">
          <a:avLst/>
        </a:prstGeom>
        <a:solidFill>
          <a:schemeClr val="accent2">
            <a:tint val="50000"/>
            <a:hueOff val="-4352116"/>
            <a:satOff val="-5225"/>
            <a:lumOff val="-11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527410-1E29-4C67-8EFD-D664D08BC01A}">
      <dsp:nvSpPr>
        <dsp:cNvPr id="0" name=""/>
        <dsp:cNvSpPr/>
      </dsp:nvSpPr>
      <dsp:spPr>
        <a:xfrm rot="10800000">
          <a:off x="1606158" y="2754857"/>
          <a:ext cx="5850356" cy="530289"/>
        </a:xfrm>
        <a:prstGeom prst="homePlate">
          <a:avLst/>
        </a:prstGeom>
        <a:solidFill>
          <a:schemeClr val="accent2">
            <a:hueOff val="-6044802"/>
            <a:satOff val="3491"/>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843"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Franklin Gothic Medium Cond" panose="020B0606030402020204" pitchFamily="34" charset="0"/>
            </a:rPr>
            <a:t>Tamil Nadu</a:t>
          </a:r>
        </a:p>
      </dsp:txBody>
      <dsp:txXfrm rot="10800000">
        <a:off x="1738730" y="2754857"/>
        <a:ext cx="5717784" cy="530289"/>
      </dsp:txXfrm>
    </dsp:sp>
    <dsp:sp modelId="{FE57A551-AF88-49C5-A251-9D4D2F85AD81}">
      <dsp:nvSpPr>
        <dsp:cNvPr id="0" name=""/>
        <dsp:cNvSpPr/>
      </dsp:nvSpPr>
      <dsp:spPr>
        <a:xfrm>
          <a:off x="1341013" y="2754857"/>
          <a:ext cx="530289" cy="530289"/>
        </a:xfrm>
        <a:prstGeom prst="ellipse">
          <a:avLst/>
        </a:prstGeom>
        <a:solidFill>
          <a:schemeClr val="accent2">
            <a:tint val="50000"/>
            <a:hueOff val="-5802821"/>
            <a:satOff val="-6967"/>
            <a:lumOff val="-15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D68A98-BC0D-42A8-BA42-AC4A61C7B476}">
      <dsp:nvSpPr>
        <dsp:cNvPr id="0" name=""/>
        <dsp:cNvSpPr/>
      </dsp:nvSpPr>
      <dsp:spPr>
        <a:xfrm rot="10800000">
          <a:off x="1606158" y="3443442"/>
          <a:ext cx="5850356" cy="530289"/>
        </a:xfrm>
        <a:prstGeom prst="homePlate">
          <a:avLst/>
        </a:prstGeom>
        <a:solidFill>
          <a:schemeClr val="accent2">
            <a:hueOff val="-7556003"/>
            <a:satOff val="4363"/>
            <a:lumOff val="-80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843"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Franklin Gothic Medium Cond" panose="020B0606030402020204" pitchFamily="34" charset="0"/>
            </a:rPr>
            <a:t>Gujarat</a:t>
          </a:r>
        </a:p>
      </dsp:txBody>
      <dsp:txXfrm rot="10800000">
        <a:off x="1738730" y="3443442"/>
        <a:ext cx="5717784" cy="530289"/>
      </dsp:txXfrm>
    </dsp:sp>
    <dsp:sp modelId="{BA4C37DE-F511-462E-A5A6-903714EBBA64}">
      <dsp:nvSpPr>
        <dsp:cNvPr id="0" name=""/>
        <dsp:cNvSpPr/>
      </dsp:nvSpPr>
      <dsp:spPr>
        <a:xfrm>
          <a:off x="1341013" y="3443442"/>
          <a:ext cx="530289" cy="530289"/>
        </a:xfrm>
        <a:prstGeom prst="ellipse">
          <a:avLst/>
        </a:prstGeom>
        <a:solidFill>
          <a:schemeClr val="accent2">
            <a:tint val="50000"/>
            <a:hueOff val="-7253526"/>
            <a:satOff val="-8708"/>
            <a:lumOff val="-1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5C3D39-A606-4F31-8DFC-5531515B9C92}">
      <dsp:nvSpPr>
        <dsp:cNvPr id="0" name=""/>
        <dsp:cNvSpPr/>
      </dsp:nvSpPr>
      <dsp:spPr>
        <a:xfrm rot="10800000">
          <a:off x="1606158" y="4132026"/>
          <a:ext cx="5850356" cy="530289"/>
        </a:xfrm>
        <a:prstGeom prst="homePlate">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843"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Franklin Gothic Medium Cond" panose="020B0606030402020204" pitchFamily="34" charset="0"/>
            </a:rPr>
            <a:t>Andhra Pradesh</a:t>
          </a:r>
        </a:p>
      </dsp:txBody>
      <dsp:txXfrm rot="10800000">
        <a:off x="1738730" y="4132026"/>
        <a:ext cx="5717784" cy="530289"/>
      </dsp:txXfrm>
    </dsp:sp>
    <dsp:sp modelId="{1317F5B9-D26F-4520-9348-C7306D85E4D0}">
      <dsp:nvSpPr>
        <dsp:cNvPr id="0" name=""/>
        <dsp:cNvSpPr/>
      </dsp:nvSpPr>
      <dsp:spPr>
        <a:xfrm>
          <a:off x="1341013" y="4132026"/>
          <a:ext cx="530289" cy="530289"/>
        </a:xfrm>
        <a:prstGeom prst="ellipse">
          <a:avLst/>
        </a:prstGeom>
        <a:solidFill>
          <a:schemeClr val="accent2">
            <a:tint val="50000"/>
            <a:hueOff val="-8704232"/>
            <a:satOff val="-10450"/>
            <a:lumOff val="-22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DEE99C-007A-420A-AA9E-B8939E22D7D7}">
      <dsp:nvSpPr>
        <dsp:cNvPr id="0" name=""/>
        <dsp:cNvSpPr/>
      </dsp:nvSpPr>
      <dsp:spPr>
        <a:xfrm>
          <a:off x="1127" y="427384"/>
          <a:ext cx="1879179" cy="7516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lumMod val="95000"/>
                </a:schemeClr>
              </a:solidFill>
            </a:rPr>
            <a:t>1983</a:t>
          </a:r>
        </a:p>
      </dsp:txBody>
      <dsp:txXfrm>
        <a:off x="376963" y="427384"/>
        <a:ext cx="1127508" cy="751671"/>
      </dsp:txXfrm>
    </dsp:sp>
    <dsp:sp modelId="{DDBC73B6-F1DD-49AE-AD7F-F250D6C78DEC}">
      <dsp:nvSpPr>
        <dsp:cNvPr id="0" name=""/>
        <dsp:cNvSpPr/>
      </dsp:nvSpPr>
      <dsp:spPr>
        <a:xfrm>
          <a:off x="1127" y="1273015"/>
          <a:ext cx="1503343" cy="1031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solidFill>
                <a:schemeClr val="bg1">
                  <a:lumMod val="95000"/>
                </a:schemeClr>
              </a:solidFill>
            </a:rPr>
            <a:t>DTAA signed</a:t>
          </a:r>
        </a:p>
      </dsp:txBody>
      <dsp:txXfrm>
        <a:off x="1127" y="1273015"/>
        <a:ext cx="1503343" cy="1031062"/>
      </dsp:txXfrm>
    </dsp:sp>
    <dsp:sp modelId="{EFD1346E-472B-47D9-97A6-4B3D12594926}">
      <dsp:nvSpPr>
        <dsp:cNvPr id="0" name=""/>
        <dsp:cNvSpPr/>
      </dsp:nvSpPr>
      <dsp:spPr>
        <a:xfrm>
          <a:off x="1664307" y="427384"/>
          <a:ext cx="1879179" cy="7516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lumMod val="95000"/>
                </a:schemeClr>
              </a:solidFill>
            </a:rPr>
            <a:t>****</a:t>
          </a:r>
        </a:p>
      </dsp:txBody>
      <dsp:txXfrm>
        <a:off x="2040143" y="427384"/>
        <a:ext cx="1127508" cy="751671"/>
      </dsp:txXfrm>
    </dsp:sp>
    <dsp:sp modelId="{288D5B6C-79C6-4A6F-A2D5-8D8E240BE96B}">
      <dsp:nvSpPr>
        <dsp:cNvPr id="0" name=""/>
        <dsp:cNvSpPr/>
      </dsp:nvSpPr>
      <dsp:spPr>
        <a:xfrm>
          <a:off x="1664307" y="1273015"/>
          <a:ext cx="1503343" cy="1031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solidFill>
                <a:schemeClr val="bg1">
                  <a:lumMod val="95000"/>
                </a:schemeClr>
              </a:solidFill>
            </a:rPr>
            <a:t>Mauritius abolished CGT</a:t>
          </a:r>
        </a:p>
      </dsp:txBody>
      <dsp:txXfrm>
        <a:off x="1664307" y="1273015"/>
        <a:ext cx="1503343" cy="1031062"/>
      </dsp:txXfrm>
    </dsp:sp>
    <dsp:sp modelId="{D3B30F8B-7702-4A65-891C-869558FDE085}">
      <dsp:nvSpPr>
        <dsp:cNvPr id="0" name=""/>
        <dsp:cNvSpPr/>
      </dsp:nvSpPr>
      <dsp:spPr>
        <a:xfrm>
          <a:off x="3327486" y="427384"/>
          <a:ext cx="1879179" cy="7516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lumMod val="95000"/>
                </a:schemeClr>
              </a:solidFill>
            </a:rPr>
            <a:t>2016, May</a:t>
          </a:r>
        </a:p>
      </dsp:txBody>
      <dsp:txXfrm>
        <a:off x="3703322" y="427384"/>
        <a:ext cx="1127508" cy="751671"/>
      </dsp:txXfrm>
    </dsp:sp>
    <dsp:sp modelId="{01331C83-28CA-41A7-918D-04EDD706D4B3}">
      <dsp:nvSpPr>
        <dsp:cNvPr id="0" name=""/>
        <dsp:cNvSpPr/>
      </dsp:nvSpPr>
      <dsp:spPr>
        <a:xfrm>
          <a:off x="3327486" y="1273015"/>
          <a:ext cx="1503343" cy="1031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solidFill>
                <a:schemeClr val="bg1">
                  <a:lumMod val="95000"/>
                </a:schemeClr>
              </a:solidFill>
            </a:rPr>
            <a:t>Amended</a:t>
          </a:r>
        </a:p>
      </dsp:txBody>
      <dsp:txXfrm>
        <a:off x="3327486" y="1273015"/>
        <a:ext cx="1503343" cy="10310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DEE99C-007A-420A-AA9E-B8939E22D7D7}">
      <dsp:nvSpPr>
        <dsp:cNvPr id="0" name=""/>
        <dsp:cNvSpPr/>
      </dsp:nvSpPr>
      <dsp:spPr>
        <a:xfrm>
          <a:off x="1462" y="272930"/>
          <a:ext cx="2082859" cy="83314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95000"/>
                </a:schemeClr>
              </a:solidFill>
            </a:rPr>
            <a:t>Till 31</a:t>
          </a:r>
          <a:r>
            <a:rPr lang="en-US" sz="2000" kern="1200" baseline="30000" dirty="0">
              <a:solidFill>
                <a:schemeClr val="bg1">
                  <a:lumMod val="95000"/>
                </a:schemeClr>
              </a:solidFill>
            </a:rPr>
            <a:t>st</a:t>
          </a:r>
          <a:r>
            <a:rPr lang="en-US" sz="2000" kern="1200" dirty="0">
              <a:solidFill>
                <a:schemeClr val="bg1">
                  <a:lumMod val="95000"/>
                </a:schemeClr>
              </a:solidFill>
            </a:rPr>
            <a:t> </a:t>
          </a:r>
          <a:r>
            <a:rPr lang="en-US" sz="2000" kern="1200">
              <a:solidFill>
                <a:schemeClr val="bg1">
                  <a:lumMod val="95000"/>
                </a:schemeClr>
              </a:solidFill>
            </a:rPr>
            <a:t>March 2017</a:t>
          </a:r>
          <a:endParaRPr lang="en-US" sz="2000" kern="1200" dirty="0">
            <a:solidFill>
              <a:schemeClr val="bg1">
                <a:lumMod val="95000"/>
              </a:schemeClr>
            </a:solidFill>
          </a:endParaRPr>
        </a:p>
      </dsp:txBody>
      <dsp:txXfrm>
        <a:off x="418034" y="272930"/>
        <a:ext cx="1249716" cy="833143"/>
      </dsp:txXfrm>
    </dsp:sp>
    <dsp:sp modelId="{DDBC73B6-F1DD-49AE-AD7F-F250D6C78DEC}">
      <dsp:nvSpPr>
        <dsp:cNvPr id="0" name=""/>
        <dsp:cNvSpPr/>
      </dsp:nvSpPr>
      <dsp:spPr>
        <a:xfrm>
          <a:off x="1462" y="1210217"/>
          <a:ext cx="1666287" cy="16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lumMod val="95000"/>
                </a:schemeClr>
              </a:solidFill>
            </a:rPr>
            <a:t>“Grand-fathering”</a:t>
          </a:r>
        </a:p>
        <a:p>
          <a:pPr marL="228600" lvl="1" indent="-228600" algn="l" defTabSz="889000">
            <a:lnSpc>
              <a:spcPct val="90000"/>
            </a:lnSpc>
            <a:spcBef>
              <a:spcPct val="0"/>
            </a:spcBef>
            <a:spcAft>
              <a:spcPct val="15000"/>
            </a:spcAft>
            <a:buChar char="•"/>
          </a:pPr>
          <a:r>
            <a:rPr lang="en-US" sz="2000" kern="1200" dirty="0">
              <a:solidFill>
                <a:schemeClr val="bg1">
                  <a:lumMod val="95000"/>
                </a:schemeClr>
              </a:solidFill>
            </a:rPr>
            <a:t>CGT N/A even afterwards</a:t>
          </a:r>
        </a:p>
        <a:p>
          <a:pPr marL="228600" lvl="1" indent="-228600" algn="l" defTabSz="889000">
            <a:lnSpc>
              <a:spcPct val="90000"/>
            </a:lnSpc>
            <a:spcBef>
              <a:spcPct val="0"/>
            </a:spcBef>
            <a:spcAft>
              <a:spcPct val="15000"/>
            </a:spcAft>
            <a:buChar char="•"/>
          </a:pPr>
          <a:r>
            <a:rPr lang="en-US" sz="2000" kern="1200" dirty="0">
              <a:solidFill>
                <a:schemeClr val="bg1">
                  <a:lumMod val="95000"/>
                </a:schemeClr>
              </a:solidFill>
            </a:rPr>
            <a:t>GAAR immunity</a:t>
          </a:r>
        </a:p>
      </dsp:txBody>
      <dsp:txXfrm>
        <a:off x="1462" y="1210217"/>
        <a:ext cx="1666287" cy="1665000"/>
      </dsp:txXfrm>
    </dsp:sp>
    <dsp:sp modelId="{C2243B1F-06AB-4425-B7F9-6C4E9C71D568}">
      <dsp:nvSpPr>
        <dsp:cNvPr id="0" name=""/>
        <dsp:cNvSpPr/>
      </dsp:nvSpPr>
      <dsp:spPr>
        <a:xfrm>
          <a:off x="1868321" y="272930"/>
          <a:ext cx="2082859" cy="833143"/>
        </a:xfrm>
        <a:prstGeom prst="chevron">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95000"/>
                </a:schemeClr>
              </a:solidFill>
            </a:rPr>
            <a:t>From 1</a:t>
          </a:r>
          <a:r>
            <a:rPr lang="en-US" sz="2000" kern="1200" baseline="30000" dirty="0">
              <a:solidFill>
                <a:schemeClr val="bg1">
                  <a:lumMod val="95000"/>
                </a:schemeClr>
              </a:solidFill>
            </a:rPr>
            <a:t>st</a:t>
          </a:r>
          <a:r>
            <a:rPr lang="en-US" sz="2000" kern="1200" dirty="0">
              <a:solidFill>
                <a:schemeClr val="bg1">
                  <a:lumMod val="95000"/>
                </a:schemeClr>
              </a:solidFill>
            </a:rPr>
            <a:t> Apr 2017</a:t>
          </a:r>
        </a:p>
      </dsp:txBody>
      <dsp:txXfrm>
        <a:off x="2284893" y="272930"/>
        <a:ext cx="1249716" cy="833143"/>
      </dsp:txXfrm>
    </dsp:sp>
    <dsp:sp modelId="{4DAE3EF9-B8E5-4AE0-B9A3-BA59A05E5408}">
      <dsp:nvSpPr>
        <dsp:cNvPr id="0" name=""/>
        <dsp:cNvSpPr/>
      </dsp:nvSpPr>
      <dsp:spPr>
        <a:xfrm>
          <a:off x="1868321" y="1210217"/>
          <a:ext cx="1666287" cy="16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lumMod val="95000"/>
                </a:schemeClr>
              </a:solidFill>
            </a:rPr>
            <a:t>Phase wise CGT implement</a:t>
          </a:r>
        </a:p>
        <a:p>
          <a:pPr marL="228600" lvl="1" indent="-228600" algn="l" defTabSz="889000">
            <a:lnSpc>
              <a:spcPct val="90000"/>
            </a:lnSpc>
            <a:spcBef>
              <a:spcPct val="0"/>
            </a:spcBef>
            <a:spcAft>
              <a:spcPct val="15000"/>
            </a:spcAft>
            <a:buChar char="•"/>
          </a:pPr>
          <a:r>
            <a:rPr lang="en-US" sz="2000" kern="1200" dirty="0">
              <a:solidFill>
                <a:schemeClr val="bg1">
                  <a:lumMod val="95000"/>
                </a:schemeClr>
              </a:solidFill>
            </a:rPr>
            <a:t>GAAR Applicable</a:t>
          </a:r>
        </a:p>
      </dsp:txBody>
      <dsp:txXfrm>
        <a:off x="1868321" y="1210217"/>
        <a:ext cx="1666287" cy="1665000"/>
      </dsp:txXfrm>
    </dsp:sp>
    <dsp:sp modelId="{9AAC18D5-D1D8-4862-91AE-55447169952A}">
      <dsp:nvSpPr>
        <dsp:cNvPr id="0" name=""/>
        <dsp:cNvSpPr/>
      </dsp:nvSpPr>
      <dsp:spPr>
        <a:xfrm>
          <a:off x="3735181" y="272930"/>
          <a:ext cx="2082859" cy="833143"/>
        </a:xfrm>
        <a:prstGeom prst="chevron">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95000"/>
                </a:schemeClr>
              </a:solidFill>
            </a:rPr>
            <a:t>1</a:t>
          </a:r>
          <a:r>
            <a:rPr lang="en-US" sz="2000" kern="1200" baseline="30000" dirty="0">
              <a:solidFill>
                <a:schemeClr val="bg1">
                  <a:lumMod val="95000"/>
                </a:schemeClr>
              </a:solidFill>
            </a:rPr>
            <a:t>st</a:t>
          </a:r>
          <a:r>
            <a:rPr lang="en-US" sz="2000" kern="1200" dirty="0">
              <a:solidFill>
                <a:schemeClr val="bg1">
                  <a:lumMod val="95000"/>
                </a:schemeClr>
              </a:solidFill>
            </a:rPr>
            <a:t> April 2019</a:t>
          </a:r>
        </a:p>
      </dsp:txBody>
      <dsp:txXfrm>
        <a:off x="4151753" y="272930"/>
        <a:ext cx="1249716" cy="833143"/>
      </dsp:txXfrm>
    </dsp:sp>
    <dsp:sp modelId="{46048C0B-ED0D-4C4B-82E8-101CE35080CB}">
      <dsp:nvSpPr>
        <dsp:cNvPr id="0" name=""/>
        <dsp:cNvSpPr/>
      </dsp:nvSpPr>
      <dsp:spPr>
        <a:xfrm>
          <a:off x="3735181" y="1210217"/>
          <a:ext cx="1666287" cy="16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lumMod val="95000"/>
                </a:schemeClr>
              </a:solidFill>
            </a:rPr>
            <a:t>Hv2pay CGT just like Indian residents</a:t>
          </a:r>
        </a:p>
      </dsp:txBody>
      <dsp:txXfrm>
        <a:off x="3735181" y="1210217"/>
        <a:ext cx="1666287" cy="16650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B56D9-F523-4D60-ADDB-6D00EB9BD9C1}">
      <dsp:nvSpPr>
        <dsp:cNvPr id="0" name=""/>
        <dsp:cNvSpPr/>
      </dsp:nvSpPr>
      <dsp:spPr>
        <a:xfrm>
          <a:off x="1182812" y="1683"/>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Foreign currency</a:t>
          </a:r>
        </a:p>
      </dsp:txBody>
      <dsp:txXfrm>
        <a:off x="1182812" y="1683"/>
        <a:ext cx="3062811" cy="1837686"/>
      </dsp:txXfrm>
    </dsp:sp>
    <dsp:sp modelId="{F6E17682-C90C-4F4E-809D-E215BC51C0F6}">
      <dsp:nvSpPr>
        <dsp:cNvPr id="0" name=""/>
        <dsp:cNvSpPr/>
      </dsp:nvSpPr>
      <dsp:spPr>
        <a:xfrm>
          <a:off x="4551905" y="1683"/>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Gold</a:t>
          </a:r>
        </a:p>
      </dsp:txBody>
      <dsp:txXfrm>
        <a:off x="4551905" y="1683"/>
        <a:ext cx="3062811" cy="1837686"/>
      </dsp:txXfrm>
    </dsp:sp>
    <dsp:sp modelId="{9493CCF4-D141-4770-B2CA-8E2EE8809414}">
      <dsp:nvSpPr>
        <dsp:cNvPr id="0" name=""/>
        <dsp:cNvSpPr/>
      </dsp:nvSpPr>
      <dsp:spPr>
        <a:xfrm>
          <a:off x="1182812" y="2145651"/>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SDR</a:t>
          </a:r>
        </a:p>
      </dsp:txBody>
      <dsp:txXfrm>
        <a:off x="1182812" y="2145651"/>
        <a:ext cx="3062811" cy="1837686"/>
      </dsp:txXfrm>
    </dsp:sp>
    <dsp:sp modelId="{A58D407B-F636-4CBD-87BB-A262D919C709}">
      <dsp:nvSpPr>
        <dsp:cNvPr id="0" name=""/>
        <dsp:cNvSpPr/>
      </dsp:nvSpPr>
      <dsp:spPr>
        <a:xfrm>
          <a:off x="4551905" y="2145651"/>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Reverse Tranche position</a:t>
          </a:r>
        </a:p>
      </dsp:txBody>
      <dsp:txXfrm>
        <a:off x="4551905" y="2145651"/>
        <a:ext cx="3062811" cy="183768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EE3E6-2748-4C92-AA08-1B90C04CDA5F}">
      <dsp:nvSpPr>
        <dsp:cNvPr id="0" name=""/>
        <dsp:cNvSpPr/>
      </dsp:nvSpPr>
      <dsp:spPr>
        <a:xfrm>
          <a:off x="0" y="38302"/>
          <a:ext cx="8797529" cy="935415"/>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Green</a:t>
          </a:r>
        </a:p>
      </dsp:txBody>
      <dsp:txXfrm>
        <a:off x="45663" y="83965"/>
        <a:ext cx="8706203" cy="844089"/>
      </dsp:txXfrm>
    </dsp:sp>
    <dsp:sp modelId="{A0BCC0E3-1F94-40B5-A5DD-F6ADA5E2E0A1}">
      <dsp:nvSpPr>
        <dsp:cNvPr id="0" name=""/>
        <dsp:cNvSpPr/>
      </dsp:nvSpPr>
      <dsp:spPr>
        <a:xfrm>
          <a:off x="0" y="973717"/>
          <a:ext cx="8797529"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22"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dirty="0"/>
            <a:t>positive effects on both home and foreign countries</a:t>
          </a:r>
        </a:p>
      </dsp:txBody>
      <dsp:txXfrm>
        <a:off x="0" y="973717"/>
        <a:ext cx="8797529" cy="678960"/>
      </dsp:txXfrm>
    </dsp:sp>
    <dsp:sp modelId="{DBC4AF49-A8A4-4440-8D97-88F6BC2AA103}">
      <dsp:nvSpPr>
        <dsp:cNvPr id="0" name=""/>
        <dsp:cNvSpPr/>
      </dsp:nvSpPr>
      <dsp:spPr>
        <a:xfrm>
          <a:off x="0" y="1652677"/>
          <a:ext cx="8797529" cy="935415"/>
        </a:xfrm>
        <a:prstGeom prst="roundRect">
          <a:avLst/>
        </a:prstGeom>
        <a:solidFill>
          <a:srgbClr val="FF33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Orange</a:t>
          </a:r>
        </a:p>
      </dsp:txBody>
      <dsp:txXfrm>
        <a:off x="45663" y="1698340"/>
        <a:ext cx="8706203" cy="844089"/>
      </dsp:txXfrm>
    </dsp:sp>
    <dsp:sp modelId="{5C8CE7DD-9921-45D6-A352-5515603A8FC5}">
      <dsp:nvSpPr>
        <dsp:cNvPr id="0" name=""/>
        <dsp:cNvSpPr/>
      </dsp:nvSpPr>
      <dsp:spPr>
        <a:xfrm>
          <a:off x="0" y="2588092"/>
          <a:ext cx="8797529"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22"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dirty="0"/>
            <a:t>Bitter pill, use temporary with care</a:t>
          </a:r>
        </a:p>
      </dsp:txBody>
      <dsp:txXfrm>
        <a:off x="0" y="2588092"/>
        <a:ext cx="8797529" cy="678960"/>
      </dsp:txXfrm>
    </dsp:sp>
    <dsp:sp modelId="{E1D49B66-AD7D-4957-A00A-89E7C16C0D3D}">
      <dsp:nvSpPr>
        <dsp:cNvPr id="0" name=""/>
        <dsp:cNvSpPr/>
      </dsp:nvSpPr>
      <dsp:spPr>
        <a:xfrm>
          <a:off x="0" y="3267052"/>
          <a:ext cx="8797529" cy="935415"/>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Red</a:t>
          </a:r>
        </a:p>
      </dsp:txBody>
      <dsp:txXfrm>
        <a:off x="45663" y="3312715"/>
        <a:ext cx="8706203" cy="844089"/>
      </dsp:txXfrm>
    </dsp:sp>
    <dsp:sp modelId="{E228B52A-D3F1-4E53-9A3A-CB4156AEE15D}">
      <dsp:nvSpPr>
        <dsp:cNvPr id="0" name=""/>
        <dsp:cNvSpPr/>
      </dsp:nvSpPr>
      <dsp:spPr>
        <a:xfrm>
          <a:off x="0" y="4202467"/>
          <a:ext cx="8797529" cy="157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22"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dirty="0"/>
            <a:t>Benefits domestic economy</a:t>
          </a:r>
        </a:p>
        <a:p>
          <a:pPr marL="285750" lvl="1" indent="-285750" algn="l" defTabSz="1422400">
            <a:lnSpc>
              <a:spcPct val="90000"/>
            </a:lnSpc>
            <a:spcBef>
              <a:spcPct val="0"/>
            </a:spcBef>
            <a:spcAft>
              <a:spcPct val="20000"/>
            </a:spcAft>
            <a:buChar char="•"/>
          </a:pPr>
          <a:r>
            <a:rPr lang="en-US" sz="3200" kern="1200" dirty="0"/>
            <a:t>But gravely endangers global economy</a:t>
          </a:r>
        </a:p>
        <a:p>
          <a:pPr marL="285750" lvl="1" indent="-285750" algn="l" defTabSz="1422400">
            <a:lnSpc>
              <a:spcPct val="90000"/>
            </a:lnSpc>
            <a:spcBef>
              <a:spcPct val="0"/>
            </a:spcBef>
            <a:spcAft>
              <a:spcPct val="20000"/>
            </a:spcAft>
            <a:buChar char="•"/>
          </a:pPr>
          <a:r>
            <a:rPr lang="en-US" sz="3200" kern="1200" dirty="0"/>
            <a:t>Must Avoid</a:t>
          </a:r>
        </a:p>
      </dsp:txBody>
      <dsp:txXfrm>
        <a:off x="0" y="4202467"/>
        <a:ext cx="8797529" cy="157009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6A84B-8E25-41CD-9850-FD86272F1725}">
      <dsp:nvSpPr>
        <dsp:cNvPr id="0" name=""/>
        <dsp:cNvSpPr/>
      </dsp:nvSpPr>
      <dsp:spPr>
        <a:xfrm>
          <a:off x="199" y="647975"/>
          <a:ext cx="1928112" cy="1652620"/>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F828D516-ACC8-4B1A-9078-7C5A0A3C8731}">
      <dsp:nvSpPr>
        <dsp:cNvPr id="0" name=""/>
        <dsp:cNvSpPr/>
      </dsp:nvSpPr>
      <dsp:spPr>
        <a:xfrm>
          <a:off x="19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BoP #; ECB</a:t>
          </a:r>
        </a:p>
      </dsp:txBody>
      <dsp:txXfrm>
        <a:off x="199" y="1804810"/>
        <a:ext cx="1928112" cy="396629"/>
      </dsp:txXfrm>
    </dsp:sp>
    <dsp:sp modelId="{F72EB10F-7F8B-456F-B802-EBC46AF5502E}">
      <dsp:nvSpPr>
        <dsp:cNvPr id="0" name=""/>
        <dsp:cNvSpPr/>
      </dsp:nvSpPr>
      <dsp:spPr>
        <a:xfrm>
          <a:off x="2124974" y="647975"/>
          <a:ext cx="1928112" cy="1652620"/>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526B74-4845-467F-B2FC-DCFAA06302E4}">
      <dsp:nvSpPr>
        <dsp:cNvPr id="0" name=""/>
        <dsp:cNvSpPr/>
      </dsp:nvSpPr>
      <dsp:spPr>
        <a:xfrm>
          <a:off x="2124974"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Gold Schemes</a:t>
          </a:r>
        </a:p>
      </dsp:txBody>
      <dsp:txXfrm>
        <a:off x="2124974" y="1804810"/>
        <a:ext cx="1928112" cy="396629"/>
      </dsp:txXfrm>
    </dsp:sp>
    <dsp:sp modelId="{9F8747FE-E35D-4BD9-911D-6C37FBE69B9B}">
      <dsp:nvSpPr>
        <dsp:cNvPr id="0" name=""/>
        <dsp:cNvSpPr/>
      </dsp:nvSpPr>
      <dsp:spPr>
        <a:xfrm>
          <a:off x="4249749" y="647975"/>
          <a:ext cx="1928112" cy="1652620"/>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711BB1EE-5FB5-42F2-822A-D8394ECAE21E}">
      <dsp:nvSpPr>
        <dsp:cNvPr id="0" name=""/>
        <dsp:cNvSpPr/>
      </dsp:nvSpPr>
      <dsp:spPr>
        <a:xfrm>
          <a:off x="424974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Mauritius DTAA</a:t>
          </a:r>
        </a:p>
      </dsp:txBody>
      <dsp:txXfrm>
        <a:off x="4249749" y="1804810"/>
        <a:ext cx="1928112" cy="396629"/>
      </dsp:txXfrm>
    </dsp:sp>
    <dsp:sp modelId="{4A1B3F21-7A6B-4284-B54E-AB3C87ADAE2C}">
      <dsp:nvSpPr>
        <dsp:cNvPr id="0" name=""/>
        <dsp:cNvSpPr/>
      </dsp:nvSpPr>
      <dsp:spPr>
        <a:xfrm>
          <a:off x="199" y="2493408"/>
          <a:ext cx="1928112" cy="1652620"/>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603BFD22-0D88-4E45-8232-E4A0CAB04C4A}">
      <dsp:nvSpPr>
        <dsp:cNvPr id="0" name=""/>
        <dsp:cNvSpPr/>
      </dsp:nvSpPr>
      <dsp:spPr>
        <a:xfrm>
          <a:off x="19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E-Commerce</a:t>
          </a:r>
        </a:p>
      </dsp:txBody>
      <dsp:txXfrm>
        <a:off x="199" y="3650242"/>
        <a:ext cx="1928112" cy="396629"/>
      </dsp:txXfrm>
    </dsp:sp>
    <dsp:sp modelId="{2BD6E712-BCFC-4968-A08D-562656743B6F}">
      <dsp:nvSpPr>
        <dsp:cNvPr id="0" name=""/>
        <dsp:cNvSpPr/>
      </dsp:nvSpPr>
      <dsp:spPr>
        <a:xfrm>
          <a:off x="2124974" y="2493408"/>
          <a:ext cx="1928112" cy="1652620"/>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2CB2C7DA-4297-426E-BA3F-971B9C3C3A86}">
      <dsp:nvSpPr>
        <dsp:cNvPr id="0" name=""/>
        <dsp:cNvSpPr/>
      </dsp:nvSpPr>
      <dsp:spPr>
        <a:xfrm>
          <a:off x="2124974"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IMF Reforms</a:t>
          </a:r>
        </a:p>
      </dsp:txBody>
      <dsp:txXfrm>
        <a:off x="2124974" y="3650242"/>
        <a:ext cx="1928112" cy="396629"/>
      </dsp:txXfrm>
    </dsp:sp>
    <dsp:sp modelId="{E3E91838-DB22-4EBA-A81B-9A2522CEA875}">
      <dsp:nvSpPr>
        <dsp:cNvPr id="0" name=""/>
        <dsp:cNvSpPr/>
      </dsp:nvSpPr>
      <dsp:spPr>
        <a:xfrm>
          <a:off x="4249749" y="2493408"/>
          <a:ext cx="1928112" cy="1652620"/>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33B5F2EC-33F7-42F2-84E5-A0F8AEF396CD}">
      <dsp:nvSpPr>
        <dsp:cNvPr id="0" name=""/>
        <dsp:cNvSpPr/>
      </dsp:nvSpPr>
      <dsp:spPr>
        <a:xfrm>
          <a:off x="424974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WTO Nairobi</a:t>
          </a:r>
        </a:p>
      </dsp:txBody>
      <dsp:txXfrm>
        <a:off x="4249749" y="3650242"/>
        <a:ext cx="1928112" cy="39662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C12D7-C79A-480A-B95A-DA59600AD452}">
      <dsp:nvSpPr>
        <dsp:cNvPr id="0" name=""/>
        <dsp:cNvSpPr/>
      </dsp:nvSpPr>
      <dsp:spPr>
        <a:xfrm>
          <a:off x="0" y="0"/>
          <a:ext cx="879752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90078-AAC9-4B94-AD73-2F717A06D4F2}">
      <dsp:nvSpPr>
        <dsp:cNvPr id="0" name=""/>
        <dsp:cNvSpPr/>
      </dsp:nvSpPr>
      <dsp:spPr>
        <a:xfrm>
          <a:off x="0" y="0"/>
          <a:ext cx="1759505" cy="3985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Intl. Finance Corporation (IFC),  World Bank</a:t>
          </a:r>
        </a:p>
      </dsp:txBody>
      <dsp:txXfrm>
        <a:off x="0" y="0"/>
        <a:ext cx="1759505" cy="3985022"/>
      </dsp:txXfrm>
    </dsp:sp>
    <dsp:sp modelId="{0CA68B3D-E2A3-418F-8D2D-5489DA7C45CF}">
      <dsp:nvSpPr>
        <dsp:cNvPr id="0" name=""/>
        <dsp:cNvSpPr/>
      </dsp:nvSpPr>
      <dsp:spPr>
        <a:xfrm>
          <a:off x="1891468" y="92620"/>
          <a:ext cx="3387048" cy="185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n-US" sz="5500" kern="1200" dirty="0"/>
            <a:t>Masala Bonds</a:t>
          </a:r>
        </a:p>
      </dsp:txBody>
      <dsp:txXfrm>
        <a:off x="1891468" y="92620"/>
        <a:ext cx="3387048" cy="1852412"/>
      </dsp:txXfrm>
    </dsp:sp>
    <dsp:sp modelId="{0398D006-DE05-4277-8B56-880EDAC20F6C}">
      <dsp:nvSpPr>
        <dsp:cNvPr id="0" name=""/>
        <dsp:cNvSpPr/>
      </dsp:nvSpPr>
      <dsp:spPr>
        <a:xfrm>
          <a:off x="5410480" y="92620"/>
          <a:ext cx="3387048" cy="463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Offshore rupee bonds</a:t>
          </a:r>
        </a:p>
      </dsp:txBody>
      <dsp:txXfrm>
        <a:off x="5410480" y="92620"/>
        <a:ext cx="3387048" cy="463103"/>
      </dsp:txXfrm>
    </dsp:sp>
    <dsp:sp modelId="{F91D8D8F-7A5C-4584-8056-AFA302BD36EA}">
      <dsp:nvSpPr>
        <dsp:cNvPr id="0" name=""/>
        <dsp:cNvSpPr/>
      </dsp:nvSpPr>
      <dsp:spPr>
        <a:xfrm>
          <a:off x="5278517" y="555723"/>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E4FE2D-E1F6-421B-9FAE-FC322D4C5BDB}">
      <dsp:nvSpPr>
        <dsp:cNvPr id="0" name=""/>
        <dsp:cNvSpPr/>
      </dsp:nvSpPr>
      <dsp:spPr>
        <a:xfrm>
          <a:off x="5410480" y="555723"/>
          <a:ext cx="3387048" cy="463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15 years tenure</a:t>
          </a:r>
        </a:p>
      </dsp:txBody>
      <dsp:txXfrm>
        <a:off x="5410480" y="555723"/>
        <a:ext cx="3387048" cy="463103"/>
      </dsp:txXfrm>
    </dsp:sp>
    <dsp:sp modelId="{3A788ED1-CB31-418C-8069-9D22A9AA2758}">
      <dsp:nvSpPr>
        <dsp:cNvPr id="0" name=""/>
        <dsp:cNvSpPr/>
      </dsp:nvSpPr>
      <dsp:spPr>
        <a:xfrm>
          <a:off x="5278517" y="1018826"/>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E3E671-04DE-40A9-82BB-E86CEB3DF9A5}">
      <dsp:nvSpPr>
        <dsp:cNvPr id="0" name=""/>
        <dsp:cNvSpPr/>
      </dsp:nvSpPr>
      <dsp:spPr>
        <a:xfrm>
          <a:off x="5410480" y="1018826"/>
          <a:ext cx="3387048" cy="463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Rs.110 billion worth bonds sold</a:t>
          </a:r>
        </a:p>
      </dsp:txBody>
      <dsp:txXfrm>
        <a:off x="5410480" y="1018826"/>
        <a:ext cx="3387048" cy="463103"/>
      </dsp:txXfrm>
    </dsp:sp>
    <dsp:sp modelId="{28C091F3-F96A-42CF-999F-A14DF6B2A011}">
      <dsp:nvSpPr>
        <dsp:cNvPr id="0" name=""/>
        <dsp:cNvSpPr/>
      </dsp:nvSpPr>
      <dsp:spPr>
        <a:xfrm>
          <a:off x="5278517" y="1481930"/>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517638-9ED4-4FA0-A3A7-D112145A24A9}">
      <dsp:nvSpPr>
        <dsp:cNvPr id="0" name=""/>
        <dsp:cNvSpPr/>
      </dsp:nvSpPr>
      <dsp:spPr>
        <a:xfrm>
          <a:off x="5410480" y="1481930"/>
          <a:ext cx="3387048" cy="463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11 </a:t>
          </a:r>
          <a:r>
            <a:rPr lang="en-US" sz="1800" kern="1200" dirty="0" err="1"/>
            <a:t>pvt</a:t>
          </a:r>
          <a:r>
            <a:rPr lang="en-US" sz="1800" kern="1200" dirty="0"/>
            <a:t> cos in India given finance</a:t>
          </a:r>
        </a:p>
      </dsp:txBody>
      <dsp:txXfrm>
        <a:off x="5410480" y="1481930"/>
        <a:ext cx="3387048" cy="463103"/>
      </dsp:txXfrm>
    </dsp:sp>
    <dsp:sp modelId="{B9F27650-7385-4E4A-867E-D32DCC7D27BC}">
      <dsp:nvSpPr>
        <dsp:cNvPr id="0" name=""/>
        <dsp:cNvSpPr/>
      </dsp:nvSpPr>
      <dsp:spPr>
        <a:xfrm>
          <a:off x="1759505" y="1945033"/>
          <a:ext cx="703802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995D5A-53DC-408F-AAA1-2C0DAA386EF4}">
      <dsp:nvSpPr>
        <dsp:cNvPr id="0" name=""/>
        <dsp:cNvSpPr/>
      </dsp:nvSpPr>
      <dsp:spPr>
        <a:xfrm>
          <a:off x="1891468" y="2037653"/>
          <a:ext cx="3387048" cy="185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n-US" sz="5500" kern="1200" dirty="0"/>
            <a:t>Maharaja Bonds</a:t>
          </a:r>
        </a:p>
      </dsp:txBody>
      <dsp:txXfrm>
        <a:off x="1891468" y="2037653"/>
        <a:ext cx="3387048" cy="1852412"/>
      </dsp:txXfrm>
    </dsp:sp>
    <dsp:sp modelId="{B938C01E-F07C-4F80-B0AB-C49B05B0AA12}">
      <dsp:nvSpPr>
        <dsp:cNvPr id="0" name=""/>
        <dsp:cNvSpPr/>
      </dsp:nvSpPr>
      <dsp:spPr>
        <a:xfrm>
          <a:off x="5410480" y="2037653"/>
          <a:ext cx="3387048" cy="616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Issued within India's domestic Capital market</a:t>
          </a:r>
        </a:p>
      </dsp:txBody>
      <dsp:txXfrm>
        <a:off x="5410480" y="2037653"/>
        <a:ext cx="3387048" cy="616867"/>
      </dsp:txXfrm>
    </dsp:sp>
    <dsp:sp modelId="{F23C3B39-3858-4C98-8F43-D4997A4ABD40}">
      <dsp:nvSpPr>
        <dsp:cNvPr id="0" name=""/>
        <dsp:cNvSpPr/>
      </dsp:nvSpPr>
      <dsp:spPr>
        <a:xfrm>
          <a:off x="5278517" y="2654521"/>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6DD9A1-207F-4209-86D5-E053B07C2069}">
      <dsp:nvSpPr>
        <dsp:cNvPr id="0" name=""/>
        <dsp:cNvSpPr/>
      </dsp:nvSpPr>
      <dsp:spPr>
        <a:xfrm>
          <a:off x="5410480" y="2654521"/>
          <a:ext cx="3387048" cy="616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Rupee denominated</a:t>
          </a:r>
        </a:p>
      </dsp:txBody>
      <dsp:txXfrm>
        <a:off x="5410480" y="2654521"/>
        <a:ext cx="3387048" cy="616867"/>
      </dsp:txXfrm>
    </dsp:sp>
    <dsp:sp modelId="{BE759C95-43D7-44A7-9042-672CD7F92F75}">
      <dsp:nvSpPr>
        <dsp:cNvPr id="0" name=""/>
        <dsp:cNvSpPr/>
      </dsp:nvSpPr>
      <dsp:spPr>
        <a:xfrm>
          <a:off x="5278517" y="3271389"/>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B5582C-C24F-44B0-B1AC-C2A23AE17BB7}">
      <dsp:nvSpPr>
        <dsp:cNvPr id="0" name=""/>
        <dsp:cNvSpPr/>
      </dsp:nvSpPr>
      <dsp:spPr>
        <a:xfrm>
          <a:off x="5410480" y="3271389"/>
          <a:ext cx="3387048" cy="616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Tenure: 5 years, 10 years</a:t>
          </a:r>
        </a:p>
      </dsp:txBody>
      <dsp:txXfrm>
        <a:off x="5410480" y="3271389"/>
        <a:ext cx="3387048" cy="616867"/>
      </dsp:txXfrm>
    </dsp:sp>
    <dsp:sp modelId="{AF2BB60E-2D76-4614-865F-88F56459BC26}">
      <dsp:nvSpPr>
        <dsp:cNvPr id="0" name=""/>
        <dsp:cNvSpPr/>
      </dsp:nvSpPr>
      <dsp:spPr>
        <a:xfrm>
          <a:off x="1759505" y="3890066"/>
          <a:ext cx="703802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6A84B-8E25-41CD-9850-FD86272F1725}">
      <dsp:nvSpPr>
        <dsp:cNvPr id="0" name=""/>
        <dsp:cNvSpPr/>
      </dsp:nvSpPr>
      <dsp:spPr>
        <a:xfrm>
          <a:off x="199" y="647975"/>
          <a:ext cx="1928112" cy="1652620"/>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F828D516-ACC8-4B1A-9078-7C5A0A3C8731}">
      <dsp:nvSpPr>
        <dsp:cNvPr id="0" name=""/>
        <dsp:cNvSpPr/>
      </dsp:nvSpPr>
      <dsp:spPr>
        <a:xfrm>
          <a:off x="19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BoP #; ECB</a:t>
          </a:r>
        </a:p>
      </dsp:txBody>
      <dsp:txXfrm>
        <a:off x="199" y="1804810"/>
        <a:ext cx="1928112" cy="396629"/>
      </dsp:txXfrm>
    </dsp:sp>
    <dsp:sp modelId="{F72EB10F-7F8B-456F-B802-EBC46AF5502E}">
      <dsp:nvSpPr>
        <dsp:cNvPr id="0" name=""/>
        <dsp:cNvSpPr/>
      </dsp:nvSpPr>
      <dsp:spPr>
        <a:xfrm>
          <a:off x="2124974" y="647975"/>
          <a:ext cx="1928112" cy="1652620"/>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526B74-4845-467F-B2FC-DCFAA06302E4}">
      <dsp:nvSpPr>
        <dsp:cNvPr id="0" name=""/>
        <dsp:cNvSpPr/>
      </dsp:nvSpPr>
      <dsp:spPr>
        <a:xfrm>
          <a:off x="2124974"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Gold Schemes</a:t>
          </a:r>
        </a:p>
      </dsp:txBody>
      <dsp:txXfrm>
        <a:off x="2124974" y="1804810"/>
        <a:ext cx="1928112" cy="396629"/>
      </dsp:txXfrm>
    </dsp:sp>
    <dsp:sp modelId="{9F8747FE-E35D-4BD9-911D-6C37FBE69B9B}">
      <dsp:nvSpPr>
        <dsp:cNvPr id="0" name=""/>
        <dsp:cNvSpPr/>
      </dsp:nvSpPr>
      <dsp:spPr>
        <a:xfrm>
          <a:off x="4249749" y="647975"/>
          <a:ext cx="1928112" cy="1652620"/>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711BB1EE-5FB5-42F2-822A-D8394ECAE21E}">
      <dsp:nvSpPr>
        <dsp:cNvPr id="0" name=""/>
        <dsp:cNvSpPr/>
      </dsp:nvSpPr>
      <dsp:spPr>
        <a:xfrm>
          <a:off x="424974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Mauritius DTAA</a:t>
          </a:r>
        </a:p>
      </dsp:txBody>
      <dsp:txXfrm>
        <a:off x="4249749" y="1804810"/>
        <a:ext cx="1928112" cy="396629"/>
      </dsp:txXfrm>
    </dsp:sp>
    <dsp:sp modelId="{4A1B3F21-7A6B-4284-B54E-AB3C87ADAE2C}">
      <dsp:nvSpPr>
        <dsp:cNvPr id="0" name=""/>
        <dsp:cNvSpPr/>
      </dsp:nvSpPr>
      <dsp:spPr>
        <a:xfrm>
          <a:off x="199" y="2493408"/>
          <a:ext cx="1928112" cy="1652620"/>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603BFD22-0D88-4E45-8232-E4A0CAB04C4A}">
      <dsp:nvSpPr>
        <dsp:cNvPr id="0" name=""/>
        <dsp:cNvSpPr/>
      </dsp:nvSpPr>
      <dsp:spPr>
        <a:xfrm>
          <a:off x="19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E-Commerce</a:t>
          </a:r>
        </a:p>
      </dsp:txBody>
      <dsp:txXfrm>
        <a:off x="199" y="3650242"/>
        <a:ext cx="1928112" cy="396629"/>
      </dsp:txXfrm>
    </dsp:sp>
    <dsp:sp modelId="{2BD6E712-BCFC-4968-A08D-562656743B6F}">
      <dsp:nvSpPr>
        <dsp:cNvPr id="0" name=""/>
        <dsp:cNvSpPr/>
      </dsp:nvSpPr>
      <dsp:spPr>
        <a:xfrm>
          <a:off x="2124974" y="2493408"/>
          <a:ext cx="1928112" cy="1652620"/>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2CB2C7DA-4297-426E-BA3F-971B9C3C3A86}">
      <dsp:nvSpPr>
        <dsp:cNvPr id="0" name=""/>
        <dsp:cNvSpPr/>
      </dsp:nvSpPr>
      <dsp:spPr>
        <a:xfrm>
          <a:off x="2124974"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IMF Reforms</a:t>
          </a:r>
        </a:p>
      </dsp:txBody>
      <dsp:txXfrm>
        <a:off x="2124974" y="3650242"/>
        <a:ext cx="1928112" cy="396629"/>
      </dsp:txXfrm>
    </dsp:sp>
    <dsp:sp modelId="{E3E91838-DB22-4EBA-A81B-9A2522CEA875}">
      <dsp:nvSpPr>
        <dsp:cNvPr id="0" name=""/>
        <dsp:cNvSpPr/>
      </dsp:nvSpPr>
      <dsp:spPr>
        <a:xfrm>
          <a:off x="4249749" y="2493408"/>
          <a:ext cx="1928112" cy="1652620"/>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33B5F2EC-33F7-42F2-84E5-A0F8AEF396CD}">
      <dsp:nvSpPr>
        <dsp:cNvPr id="0" name=""/>
        <dsp:cNvSpPr/>
      </dsp:nvSpPr>
      <dsp:spPr>
        <a:xfrm>
          <a:off x="424974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WTO Nairobi</a:t>
          </a:r>
        </a:p>
      </dsp:txBody>
      <dsp:txXfrm>
        <a:off x="4249749" y="3650242"/>
        <a:ext cx="1928112" cy="3966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6A84B-8E25-41CD-9850-FD86272F1725}">
      <dsp:nvSpPr>
        <dsp:cNvPr id="0" name=""/>
        <dsp:cNvSpPr/>
      </dsp:nvSpPr>
      <dsp:spPr>
        <a:xfrm>
          <a:off x="199" y="647975"/>
          <a:ext cx="1928112" cy="1652620"/>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F828D516-ACC8-4B1A-9078-7C5A0A3C8731}">
      <dsp:nvSpPr>
        <dsp:cNvPr id="0" name=""/>
        <dsp:cNvSpPr/>
      </dsp:nvSpPr>
      <dsp:spPr>
        <a:xfrm>
          <a:off x="19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BoP #; ECB</a:t>
          </a:r>
        </a:p>
      </dsp:txBody>
      <dsp:txXfrm>
        <a:off x="199" y="1804810"/>
        <a:ext cx="1928112" cy="396629"/>
      </dsp:txXfrm>
    </dsp:sp>
    <dsp:sp modelId="{F72EB10F-7F8B-456F-B802-EBC46AF5502E}">
      <dsp:nvSpPr>
        <dsp:cNvPr id="0" name=""/>
        <dsp:cNvSpPr/>
      </dsp:nvSpPr>
      <dsp:spPr>
        <a:xfrm>
          <a:off x="2124974" y="647975"/>
          <a:ext cx="1928112" cy="1652620"/>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526B74-4845-467F-B2FC-DCFAA06302E4}">
      <dsp:nvSpPr>
        <dsp:cNvPr id="0" name=""/>
        <dsp:cNvSpPr/>
      </dsp:nvSpPr>
      <dsp:spPr>
        <a:xfrm>
          <a:off x="2124974"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Gold Schemes</a:t>
          </a:r>
        </a:p>
      </dsp:txBody>
      <dsp:txXfrm>
        <a:off x="2124974" y="1804810"/>
        <a:ext cx="1928112" cy="396629"/>
      </dsp:txXfrm>
    </dsp:sp>
    <dsp:sp modelId="{9F8747FE-E35D-4BD9-911D-6C37FBE69B9B}">
      <dsp:nvSpPr>
        <dsp:cNvPr id="0" name=""/>
        <dsp:cNvSpPr/>
      </dsp:nvSpPr>
      <dsp:spPr>
        <a:xfrm>
          <a:off x="4249749" y="647975"/>
          <a:ext cx="1928112" cy="1652620"/>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711BB1EE-5FB5-42F2-822A-D8394ECAE21E}">
      <dsp:nvSpPr>
        <dsp:cNvPr id="0" name=""/>
        <dsp:cNvSpPr/>
      </dsp:nvSpPr>
      <dsp:spPr>
        <a:xfrm>
          <a:off x="424974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Mauritius DTAA</a:t>
          </a:r>
        </a:p>
      </dsp:txBody>
      <dsp:txXfrm>
        <a:off x="4249749" y="1804810"/>
        <a:ext cx="1928112" cy="396629"/>
      </dsp:txXfrm>
    </dsp:sp>
    <dsp:sp modelId="{4A1B3F21-7A6B-4284-B54E-AB3C87ADAE2C}">
      <dsp:nvSpPr>
        <dsp:cNvPr id="0" name=""/>
        <dsp:cNvSpPr/>
      </dsp:nvSpPr>
      <dsp:spPr>
        <a:xfrm>
          <a:off x="199" y="2493408"/>
          <a:ext cx="1928112" cy="1652620"/>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603BFD22-0D88-4E45-8232-E4A0CAB04C4A}">
      <dsp:nvSpPr>
        <dsp:cNvPr id="0" name=""/>
        <dsp:cNvSpPr/>
      </dsp:nvSpPr>
      <dsp:spPr>
        <a:xfrm>
          <a:off x="19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E-Commerce</a:t>
          </a:r>
        </a:p>
      </dsp:txBody>
      <dsp:txXfrm>
        <a:off x="199" y="3650242"/>
        <a:ext cx="1928112" cy="396629"/>
      </dsp:txXfrm>
    </dsp:sp>
    <dsp:sp modelId="{2BD6E712-BCFC-4968-A08D-562656743B6F}">
      <dsp:nvSpPr>
        <dsp:cNvPr id="0" name=""/>
        <dsp:cNvSpPr/>
      </dsp:nvSpPr>
      <dsp:spPr>
        <a:xfrm>
          <a:off x="2124974" y="2493408"/>
          <a:ext cx="1928112" cy="1652620"/>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2CB2C7DA-4297-426E-BA3F-971B9C3C3A86}">
      <dsp:nvSpPr>
        <dsp:cNvPr id="0" name=""/>
        <dsp:cNvSpPr/>
      </dsp:nvSpPr>
      <dsp:spPr>
        <a:xfrm>
          <a:off x="2124974"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IMF Reforms</a:t>
          </a:r>
        </a:p>
      </dsp:txBody>
      <dsp:txXfrm>
        <a:off x="2124974" y="3650242"/>
        <a:ext cx="1928112" cy="396629"/>
      </dsp:txXfrm>
    </dsp:sp>
    <dsp:sp modelId="{E3E91838-DB22-4EBA-A81B-9A2522CEA875}">
      <dsp:nvSpPr>
        <dsp:cNvPr id="0" name=""/>
        <dsp:cNvSpPr/>
      </dsp:nvSpPr>
      <dsp:spPr>
        <a:xfrm>
          <a:off x="4249749" y="2493408"/>
          <a:ext cx="1928112" cy="1652620"/>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33B5F2EC-33F7-42F2-84E5-A0F8AEF396CD}">
      <dsp:nvSpPr>
        <dsp:cNvPr id="0" name=""/>
        <dsp:cNvSpPr/>
      </dsp:nvSpPr>
      <dsp:spPr>
        <a:xfrm>
          <a:off x="424974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WTO Nairobi</a:t>
          </a:r>
        </a:p>
      </dsp:txBody>
      <dsp:txXfrm>
        <a:off x="4249749" y="3650242"/>
        <a:ext cx="1928112" cy="3966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11771-7FC6-44C6-83AF-AB1D2D47A2FE}">
      <dsp:nvSpPr>
        <dsp:cNvPr id="0" name=""/>
        <dsp:cNvSpPr/>
      </dsp:nvSpPr>
      <dsp:spPr>
        <a:xfrm>
          <a:off x="3006" y="305753"/>
          <a:ext cx="1628058" cy="130244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95DFED-C25B-4D06-ADDD-753B89917A73}">
      <dsp:nvSpPr>
        <dsp:cNvPr id="0" name=""/>
        <dsp:cNvSpPr/>
      </dsp:nvSpPr>
      <dsp:spPr>
        <a:xfrm>
          <a:off x="149532" y="1477955"/>
          <a:ext cx="1448971" cy="455856"/>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Crude</a:t>
          </a:r>
        </a:p>
      </dsp:txBody>
      <dsp:txXfrm>
        <a:off x="149532" y="1477955"/>
        <a:ext cx="1448971" cy="455856"/>
      </dsp:txXfrm>
    </dsp:sp>
    <dsp:sp modelId="{287D7D1D-D42B-4CF5-A27B-0EB9CB7407E6}">
      <dsp:nvSpPr>
        <dsp:cNvPr id="0" name=""/>
        <dsp:cNvSpPr/>
      </dsp:nvSpPr>
      <dsp:spPr>
        <a:xfrm>
          <a:off x="1793871" y="305753"/>
          <a:ext cx="1628058" cy="130244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5D6361-8B49-4479-9A0E-990BC88C40A8}">
      <dsp:nvSpPr>
        <dsp:cNvPr id="0" name=""/>
        <dsp:cNvSpPr/>
      </dsp:nvSpPr>
      <dsp:spPr>
        <a:xfrm>
          <a:off x="1940396" y="1477955"/>
          <a:ext cx="1448971" cy="455856"/>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Gold &amp; Gems</a:t>
          </a:r>
        </a:p>
      </dsp:txBody>
      <dsp:txXfrm>
        <a:off x="1940396" y="1477955"/>
        <a:ext cx="1448971" cy="455856"/>
      </dsp:txXfrm>
    </dsp:sp>
    <dsp:sp modelId="{DB3EA53C-7818-4B8E-924B-D6824421785E}">
      <dsp:nvSpPr>
        <dsp:cNvPr id="0" name=""/>
        <dsp:cNvSpPr/>
      </dsp:nvSpPr>
      <dsp:spPr>
        <a:xfrm>
          <a:off x="3584735" y="305753"/>
          <a:ext cx="1628058" cy="1302446"/>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5423B9-AE78-4B32-B6C9-860BF2AD0C55}">
      <dsp:nvSpPr>
        <dsp:cNvPr id="0" name=""/>
        <dsp:cNvSpPr/>
      </dsp:nvSpPr>
      <dsp:spPr>
        <a:xfrm>
          <a:off x="3731260" y="1477955"/>
          <a:ext cx="1448971" cy="455856"/>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Chem &amp; </a:t>
          </a:r>
          <a:r>
            <a:rPr lang="en-US" sz="2000" kern="1200" dirty="0" err="1"/>
            <a:t>Fert</a:t>
          </a:r>
          <a:r>
            <a:rPr lang="en-US" sz="2000" kern="1200" dirty="0"/>
            <a:t>.</a:t>
          </a:r>
        </a:p>
      </dsp:txBody>
      <dsp:txXfrm>
        <a:off x="3731260" y="1477955"/>
        <a:ext cx="1448971" cy="455856"/>
      </dsp:txXfrm>
    </dsp:sp>
    <dsp:sp modelId="{93958771-5F5B-4668-874F-DEC891522227}">
      <dsp:nvSpPr>
        <dsp:cNvPr id="0" name=""/>
        <dsp:cNvSpPr/>
      </dsp:nvSpPr>
      <dsp:spPr>
        <a:xfrm>
          <a:off x="5375599" y="305753"/>
          <a:ext cx="1628058" cy="1302446"/>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DC4D13-0FDA-4C7F-91D5-73658415FCDD}">
      <dsp:nvSpPr>
        <dsp:cNvPr id="0" name=""/>
        <dsp:cNvSpPr/>
      </dsp:nvSpPr>
      <dsp:spPr>
        <a:xfrm>
          <a:off x="5522124" y="1477955"/>
          <a:ext cx="1448971" cy="455856"/>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Electronics</a:t>
          </a:r>
        </a:p>
      </dsp:txBody>
      <dsp:txXfrm>
        <a:off x="5522124" y="1477955"/>
        <a:ext cx="1448971" cy="455856"/>
      </dsp:txXfrm>
    </dsp:sp>
    <dsp:sp modelId="{9CFAA424-8BEF-4C75-B3A4-CE4A20B0AC76}">
      <dsp:nvSpPr>
        <dsp:cNvPr id="0" name=""/>
        <dsp:cNvSpPr/>
      </dsp:nvSpPr>
      <dsp:spPr>
        <a:xfrm>
          <a:off x="7166463" y="190465"/>
          <a:ext cx="1628058" cy="1302446"/>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47C321-6AFE-46A7-AA64-5F9CE9DEDF55}">
      <dsp:nvSpPr>
        <dsp:cNvPr id="0" name=""/>
        <dsp:cNvSpPr/>
      </dsp:nvSpPr>
      <dsp:spPr>
        <a:xfrm>
          <a:off x="7218168" y="1322556"/>
          <a:ext cx="1448971" cy="917009"/>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Machinery</a:t>
          </a:r>
          <a:br>
            <a:rPr lang="en-US" sz="2000" kern="1200" dirty="0"/>
          </a:br>
          <a:r>
            <a:rPr lang="en-US" sz="2000" kern="1200" dirty="0"/>
            <a:t>Capital goods</a:t>
          </a:r>
        </a:p>
      </dsp:txBody>
      <dsp:txXfrm>
        <a:off x="7218168" y="1322556"/>
        <a:ext cx="1448971" cy="9170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11771-7FC6-44C6-83AF-AB1D2D47A2FE}">
      <dsp:nvSpPr>
        <dsp:cNvPr id="0" name=""/>
        <dsp:cNvSpPr/>
      </dsp:nvSpPr>
      <dsp:spPr>
        <a:xfrm>
          <a:off x="3006" y="305753"/>
          <a:ext cx="1628058" cy="130244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95DFED-C25B-4D06-ADDD-753B89917A73}">
      <dsp:nvSpPr>
        <dsp:cNvPr id="0" name=""/>
        <dsp:cNvSpPr/>
      </dsp:nvSpPr>
      <dsp:spPr>
        <a:xfrm>
          <a:off x="149532" y="1477955"/>
          <a:ext cx="1448971" cy="455856"/>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Crude</a:t>
          </a:r>
        </a:p>
      </dsp:txBody>
      <dsp:txXfrm>
        <a:off x="149532" y="1477955"/>
        <a:ext cx="1448971" cy="455856"/>
      </dsp:txXfrm>
    </dsp:sp>
    <dsp:sp modelId="{287D7D1D-D42B-4CF5-A27B-0EB9CB7407E6}">
      <dsp:nvSpPr>
        <dsp:cNvPr id="0" name=""/>
        <dsp:cNvSpPr/>
      </dsp:nvSpPr>
      <dsp:spPr>
        <a:xfrm>
          <a:off x="1793871" y="305753"/>
          <a:ext cx="1628058" cy="130244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5D6361-8B49-4479-9A0E-990BC88C40A8}">
      <dsp:nvSpPr>
        <dsp:cNvPr id="0" name=""/>
        <dsp:cNvSpPr/>
      </dsp:nvSpPr>
      <dsp:spPr>
        <a:xfrm>
          <a:off x="1940396" y="1477955"/>
          <a:ext cx="1448971" cy="455856"/>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Gold &amp; Gems</a:t>
          </a:r>
        </a:p>
      </dsp:txBody>
      <dsp:txXfrm>
        <a:off x="1940396" y="1477955"/>
        <a:ext cx="1448971" cy="455856"/>
      </dsp:txXfrm>
    </dsp:sp>
    <dsp:sp modelId="{93958771-5F5B-4668-874F-DEC891522227}">
      <dsp:nvSpPr>
        <dsp:cNvPr id="0" name=""/>
        <dsp:cNvSpPr/>
      </dsp:nvSpPr>
      <dsp:spPr>
        <a:xfrm>
          <a:off x="3584735" y="305753"/>
          <a:ext cx="1628058" cy="1302446"/>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DC4D13-0FDA-4C7F-91D5-73658415FCDD}">
      <dsp:nvSpPr>
        <dsp:cNvPr id="0" name=""/>
        <dsp:cNvSpPr/>
      </dsp:nvSpPr>
      <dsp:spPr>
        <a:xfrm>
          <a:off x="3731260" y="1477955"/>
          <a:ext cx="1448971" cy="455856"/>
        </a:xfrm>
        <a:prstGeom prst="wedgeRectCallout">
          <a:avLst>
            <a:gd name="adj1" fmla="val 20250"/>
            <a:gd name="adj2" fmla="val -607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Electronics</a:t>
          </a:r>
        </a:p>
      </dsp:txBody>
      <dsp:txXfrm>
        <a:off x="3731260" y="1477955"/>
        <a:ext cx="1448971" cy="455856"/>
      </dsp:txXfrm>
    </dsp:sp>
    <dsp:sp modelId="{B11DD630-D476-4ADE-912E-F13A42AADB76}">
      <dsp:nvSpPr>
        <dsp:cNvPr id="0" name=""/>
        <dsp:cNvSpPr/>
      </dsp:nvSpPr>
      <dsp:spPr>
        <a:xfrm>
          <a:off x="5375599" y="305753"/>
          <a:ext cx="1628058" cy="1302446"/>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AF02FA-9F42-4E7B-9C6B-24E1410358C7}">
      <dsp:nvSpPr>
        <dsp:cNvPr id="0" name=""/>
        <dsp:cNvSpPr/>
      </dsp:nvSpPr>
      <dsp:spPr>
        <a:xfrm>
          <a:off x="5522124" y="1477955"/>
          <a:ext cx="1448971" cy="455856"/>
        </a:xfrm>
        <a:prstGeom prst="wedgeRectCallout">
          <a:avLst>
            <a:gd name="adj1" fmla="val 20250"/>
            <a:gd name="adj2" fmla="val -607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Chem &amp; Fert.</a:t>
          </a:r>
          <a:endParaRPr lang="en-US" sz="2000" kern="1200" dirty="0"/>
        </a:p>
      </dsp:txBody>
      <dsp:txXfrm>
        <a:off x="5522124" y="1477955"/>
        <a:ext cx="1448971" cy="455856"/>
      </dsp:txXfrm>
    </dsp:sp>
    <dsp:sp modelId="{9CFAA424-8BEF-4C75-B3A4-CE4A20B0AC76}">
      <dsp:nvSpPr>
        <dsp:cNvPr id="0" name=""/>
        <dsp:cNvSpPr/>
      </dsp:nvSpPr>
      <dsp:spPr>
        <a:xfrm>
          <a:off x="7166463" y="305753"/>
          <a:ext cx="1628058" cy="1302446"/>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47C321-6AFE-46A7-AA64-5F9CE9DEDF55}">
      <dsp:nvSpPr>
        <dsp:cNvPr id="0" name=""/>
        <dsp:cNvSpPr/>
      </dsp:nvSpPr>
      <dsp:spPr>
        <a:xfrm>
          <a:off x="7312988" y="1477955"/>
          <a:ext cx="1448971" cy="455856"/>
        </a:xfrm>
        <a:prstGeom prst="wedgeRectCallout">
          <a:avLst>
            <a:gd name="adj1" fmla="val 20250"/>
            <a:gd name="adj2" fmla="val -607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Machinery</a:t>
          </a:r>
        </a:p>
      </dsp:txBody>
      <dsp:txXfrm>
        <a:off x="7312988" y="1477955"/>
        <a:ext cx="1448971" cy="4558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C31FB-1B08-4C9A-BD8D-D5C07DA8B09F}">
      <dsp:nvSpPr>
        <dsp:cNvPr id="0" name=""/>
        <dsp:cNvSpPr/>
      </dsp:nvSpPr>
      <dsp:spPr>
        <a:xfrm>
          <a:off x="5647193" y="3066159"/>
          <a:ext cx="499371" cy="536824"/>
        </a:xfrm>
        <a:custGeom>
          <a:avLst/>
          <a:gdLst/>
          <a:ahLst/>
          <a:cxnLst/>
          <a:rect l="0" t="0" r="0" b="0"/>
          <a:pathLst>
            <a:path>
              <a:moveTo>
                <a:pt x="0" y="0"/>
              </a:moveTo>
              <a:lnTo>
                <a:pt x="249685" y="0"/>
              </a:lnTo>
              <a:lnTo>
                <a:pt x="249685" y="536824"/>
              </a:lnTo>
              <a:lnTo>
                <a:pt x="499371" y="5368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C55606-85ED-4FFF-9C34-612D6D1CBAA9}">
      <dsp:nvSpPr>
        <dsp:cNvPr id="0" name=""/>
        <dsp:cNvSpPr/>
      </dsp:nvSpPr>
      <dsp:spPr>
        <a:xfrm>
          <a:off x="5647193" y="2529335"/>
          <a:ext cx="499371" cy="536824"/>
        </a:xfrm>
        <a:custGeom>
          <a:avLst/>
          <a:gdLst/>
          <a:ahLst/>
          <a:cxnLst/>
          <a:rect l="0" t="0" r="0" b="0"/>
          <a:pathLst>
            <a:path>
              <a:moveTo>
                <a:pt x="0" y="536824"/>
              </a:moveTo>
              <a:lnTo>
                <a:pt x="249685" y="536824"/>
              </a:lnTo>
              <a:lnTo>
                <a:pt x="249685" y="0"/>
              </a:lnTo>
              <a:lnTo>
                <a:pt x="49937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AAB30D-A3DE-408B-BB66-29EC30E3BA82}">
      <dsp:nvSpPr>
        <dsp:cNvPr id="0" name=""/>
        <dsp:cNvSpPr/>
      </dsp:nvSpPr>
      <dsp:spPr>
        <a:xfrm>
          <a:off x="2650964" y="1992511"/>
          <a:ext cx="499371" cy="1073648"/>
        </a:xfrm>
        <a:custGeom>
          <a:avLst/>
          <a:gdLst/>
          <a:ahLst/>
          <a:cxnLst/>
          <a:rect l="0" t="0" r="0" b="0"/>
          <a:pathLst>
            <a:path>
              <a:moveTo>
                <a:pt x="0" y="0"/>
              </a:moveTo>
              <a:lnTo>
                <a:pt x="249685" y="0"/>
              </a:lnTo>
              <a:lnTo>
                <a:pt x="249685" y="1073648"/>
              </a:lnTo>
              <a:lnTo>
                <a:pt x="499371" y="10736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751F83-B741-4E72-97A7-D29D6B89A8F8}">
      <dsp:nvSpPr>
        <dsp:cNvPr id="0" name=""/>
        <dsp:cNvSpPr/>
      </dsp:nvSpPr>
      <dsp:spPr>
        <a:xfrm>
          <a:off x="5647193" y="918862"/>
          <a:ext cx="499371" cy="536824"/>
        </a:xfrm>
        <a:custGeom>
          <a:avLst/>
          <a:gdLst/>
          <a:ahLst/>
          <a:cxnLst/>
          <a:rect l="0" t="0" r="0" b="0"/>
          <a:pathLst>
            <a:path>
              <a:moveTo>
                <a:pt x="0" y="0"/>
              </a:moveTo>
              <a:lnTo>
                <a:pt x="249685" y="0"/>
              </a:lnTo>
              <a:lnTo>
                <a:pt x="249685" y="536824"/>
              </a:lnTo>
              <a:lnTo>
                <a:pt x="499371" y="5368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670DAE-1081-4C28-8B4B-BC7D1BCD0A6E}">
      <dsp:nvSpPr>
        <dsp:cNvPr id="0" name=""/>
        <dsp:cNvSpPr/>
      </dsp:nvSpPr>
      <dsp:spPr>
        <a:xfrm>
          <a:off x="5647193" y="382038"/>
          <a:ext cx="499371" cy="536824"/>
        </a:xfrm>
        <a:custGeom>
          <a:avLst/>
          <a:gdLst/>
          <a:ahLst/>
          <a:cxnLst/>
          <a:rect l="0" t="0" r="0" b="0"/>
          <a:pathLst>
            <a:path>
              <a:moveTo>
                <a:pt x="0" y="536824"/>
              </a:moveTo>
              <a:lnTo>
                <a:pt x="249685" y="536824"/>
              </a:lnTo>
              <a:lnTo>
                <a:pt x="249685" y="0"/>
              </a:lnTo>
              <a:lnTo>
                <a:pt x="49937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C22B5-0018-41C2-9A33-563BEAA588E4}">
      <dsp:nvSpPr>
        <dsp:cNvPr id="0" name=""/>
        <dsp:cNvSpPr/>
      </dsp:nvSpPr>
      <dsp:spPr>
        <a:xfrm>
          <a:off x="2650964" y="918862"/>
          <a:ext cx="499371" cy="1073648"/>
        </a:xfrm>
        <a:custGeom>
          <a:avLst/>
          <a:gdLst/>
          <a:ahLst/>
          <a:cxnLst/>
          <a:rect l="0" t="0" r="0" b="0"/>
          <a:pathLst>
            <a:path>
              <a:moveTo>
                <a:pt x="0" y="1073648"/>
              </a:moveTo>
              <a:lnTo>
                <a:pt x="249685" y="1073648"/>
              </a:lnTo>
              <a:lnTo>
                <a:pt x="249685" y="0"/>
              </a:lnTo>
              <a:lnTo>
                <a:pt x="49937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594522-A2EF-473F-80C3-BA1929AAB0DC}">
      <dsp:nvSpPr>
        <dsp:cNvPr id="0" name=""/>
        <dsp:cNvSpPr/>
      </dsp:nvSpPr>
      <dsp:spPr>
        <a:xfrm>
          <a:off x="154107" y="1611740"/>
          <a:ext cx="2496857" cy="761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Both through “auction”</a:t>
          </a:r>
        </a:p>
      </dsp:txBody>
      <dsp:txXfrm>
        <a:off x="154107" y="1611740"/>
        <a:ext cx="2496857" cy="761541"/>
      </dsp:txXfrm>
    </dsp:sp>
    <dsp:sp modelId="{14FA6835-8D8F-4164-B44B-838ECE24F43A}">
      <dsp:nvSpPr>
        <dsp:cNvPr id="0" name=""/>
        <dsp:cNvSpPr/>
      </dsp:nvSpPr>
      <dsp:spPr>
        <a:xfrm>
          <a:off x="3150335" y="538091"/>
          <a:ext cx="2496857" cy="761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Treasury Bills / Short term</a:t>
          </a:r>
        </a:p>
      </dsp:txBody>
      <dsp:txXfrm>
        <a:off x="3150335" y="538091"/>
        <a:ext cx="2496857" cy="761541"/>
      </dsp:txXfrm>
    </dsp:sp>
    <dsp:sp modelId="{0CA939DB-AF17-4CA7-97E4-FFADD7F2B2D3}">
      <dsp:nvSpPr>
        <dsp:cNvPr id="0" name=""/>
        <dsp:cNvSpPr/>
      </dsp:nvSpPr>
      <dsp:spPr>
        <a:xfrm>
          <a:off x="6146564" y="1267"/>
          <a:ext cx="2496857" cy="761541"/>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Only States: 14 days</a:t>
          </a:r>
        </a:p>
      </dsp:txBody>
      <dsp:txXfrm>
        <a:off x="6146564" y="1267"/>
        <a:ext cx="2496857" cy="761541"/>
      </dsp:txXfrm>
    </dsp:sp>
    <dsp:sp modelId="{4C9B5EF0-1E6A-4ADF-A85E-A3F9F1847200}">
      <dsp:nvSpPr>
        <dsp:cNvPr id="0" name=""/>
        <dsp:cNvSpPr/>
      </dsp:nvSpPr>
      <dsp:spPr>
        <a:xfrm>
          <a:off x="6146564" y="1074915"/>
          <a:ext cx="2496857" cy="761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Union: 91, 182, 364 days</a:t>
          </a:r>
        </a:p>
      </dsp:txBody>
      <dsp:txXfrm>
        <a:off x="6146564" y="1074915"/>
        <a:ext cx="2496857" cy="761541"/>
      </dsp:txXfrm>
    </dsp:sp>
    <dsp:sp modelId="{173DBE4D-2F2E-4B57-AC6C-0D870696C6F2}">
      <dsp:nvSpPr>
        <dsp:cNvPr id="0" name=""/>
        <dsp:cNvSpPr/>
      </dsp:nvSpPr>
      <dsp:spPr>
        <a:xfrm>
          <a:off x="3150335" y="2685388"/>
          <a:ext cx="2496857" cy="761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Dated Securities / Long term</a:t>
          </a:r>
          <a:endParaRPr lang="en-US" sz="2800" kern="1200" dirty="0"/>
        </a:p>
      </dsp:txBody>
      <dsp:txXfrm>
        <a:off x="3150335" y="2685388"/>
        <a:ext cx="2496857" cy="761541"/>
      </dsp:txXfrm>
    </dsp:sp>
    <dsp:sp modelId="{EEA39D62-32BF-44B3-8942-F28E2163D98E}">
      <dsp:nvSpPr>
        <dsp:cNvPr id="0" name=""/>
        <dsp:cNvSpPr/>
      </dsp:nvSpPr>
      <dsp:spPr>
        <a:xfrm>
          <a:off x="6146564" y="2148564"/>
          <a:ext cx="2496857" cy="761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365 days or above</a:t>
          </a:r>
        </a:p>
      </dsp:txBody>
      <dsp:txXfrm>
        <a:off x="6146564" y="2148564"/>
        <a:ext cx="2496857" cy="761541"/>
      </dsp:txXfrm>
    </dsp:sp>
    <dsp:sp modelId="{ACA73E31-F585-4868-8963-F22F52CB3989}">
      <dsp:nvSpPr>
        <dsp:cNvPr id="0" name=""/>
        <dsp:cNvSpPr/>
      </dsp:nvSpPr>
      <dsp:spPr>
        <a:xfrm>
          <a:off x="6146564" y="3222213"/>
          <a:ext cx="2496857" cy="761541"/>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cap="none" spc="0" dirty="0">
              <a:ln w="6600">
                <a:solidFill>
                  <a:schemeClr val="accent2"/>
                </a:solidFill>
                <a:prstDash val="solid"/>
              </a:ln>
              <a:solidFill>
                <a:srgbClr val="FFFFFF"/>
              </a:solidFill>
              <a:effectLst>
                <a:outerShdw dist="38100" dir="2700000" algn="tl" rotWithShape="0">
                  <a:schemeClr val="accent2"/>
                </a:outerShdw>
              </a:effectLst>
            </a:rPr>
            <a:t>Sovereign Gold bond (8 years)</a:t>
          </a:r>
        </a:p>
      </dsp:txBody>
      <dsp:txXfrm>
        <a:off x="6146564" y="3222213"/>
        <a:ext cx="2496857" cy="7615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69214-4DA6-4363-A921-0EFBFC02110F}">
      <dsp:nvSpPr>
        <dsp:cNvPr id="0" name=""/>
        <dsp:cNvSpPr/>
      </dsp:nvSpPr>
      <dsp:spPr>
        <a:xfrm>
          <a:off x="0" y="326227"/>
          <a:ext cx="8797925" cy="13041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74904" rIns="68281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Department of Heavy industry under Min. of heavy industries and publ. enterprises.</a:t>
          </a:r>
          <a:endParaRPr lang="en-US" sz="2800" kern="1200" dirty="0"/>
        </a:p>
      </dsp:txBody>
      <dsp:txXfrm>
        <a:off x="0" y="326227"/>
        <a:ext cx="8797925" cy="1304100"/>
      </dsp:txXfrm>
    </dsp:sp>
    <dsp:sp modelId="{89C683BB-096D-4961-B216-84DC6D4923DA}">
      <dsp:nvSpPr>
        <dsp:cNvPr id="0" name=""/>
        <dsp:cNvSpPr/>
      </dsp:nvSpPr>
      <dsp:spPr>
        <a:xfrm>
          <a:off x="439896" y="60547"/>
          <a:ext cx="6158547"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1244600">
            <a:lnSpc>
              <a:spcPct val="90000"/>
            </a:lnSpc>
            <a:spcBef>
              <a:spcPct val="0"/>
            </a:spcBef>
            <a:spcAft>
              <a:spcPct val="35000"/>
            </a:spcAft>
            <a:buNone/>
          </a:pPr>
          <a:r>
            <a:rPr lang="en-US" sz="2800" kern="1200" dirty="0"/>
            <a:t>Who? </a:t>
          </a:r>
        </a:p>
      </dsp:txBody>
      <dsp:txXfrm>
        <a:off x="465835" y="86486"/>
        <a:ext cx="6106669" cy="479482"/>
      </dsp:txXfrm>
    </dsp:sp>
    <dsp:sp modelId="{35260473-46B9-492C-9C46-802582479E94}">
      <dsp:nvSpPr>
        <dsp:cNvPr id="0" name=""/>
        <dsp:cNvSpPr/>
      </dsp:nvSpPr>
      <dsp:spPr>
        <a:xfrm>
          <a:off x="0" y="1993207"/>
          <a:ext cx="8797925" cy="17860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74904" rIns="68281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Production: Rs. 7.5 </a:t>
          </a:r>
          <a:r>
            <a:rPr lang="en-US" sz="2800" kern="1200" dirty="0" err="1"/>
            <a:t>Lcr</a:t>
          </a:r>
          <a:r>
            <a:rPr lang="en-US" sz="2800" kern="1200" dirty="0"/>
            <a:t>.</a:t>
          </a:r>
        </a:p>
        <a:p>
          <a:pPr marL="285750" lvl="1" indent="-285750" algn="l" defTabSz="1244600">
            <a:lnSpc>
              <a:spcPct val="90000"/>
            </a:lnSpc>
            <a:spcBef>
              <a:spcPct val="0"/>
            </a:spcBef>
            <a:spcAft>
              <a:spcPct val="15000"/>
            </a:spcAft>
            <a:buChar char="•"/>
          </a:pPr>
          <a:r>
            <a:rPr lang="en-US" sz="2800" kern="1200" dirty="0"/>
            <a:t>Jobs: 3 cr. (direct-indirect)</a:t>
          </a:r>
        </a:p>
        <a:p>
          <a:pPr marL="285750" lvl="1" indent="-285750" algn="l" defTabSz="1244600">
            <a:lnSpc>
              <a:spcPct val="90000"/>
            </a:lnSpc>
            <a:spcBef>
              <a:spcPct val="0"/>
            </a:spcBef>
            <a:spcAft>
              <a:spcPct val="15000"/>
            </a:spcAft>
            <a:buChar char="•"/>
          </a:pPr>
          <a:r>
            <a:rPr lang="en-US" sz="2800" kern="1200" dirty="0"/>
            <a:t>Net-Exporter</a:t>
          </a:r>
        </a:p>
      </dsp:txBody>
      <dsp:txXfrm>
        <a:off x="0" y="1993207"/>
        <a:ext cx="8797925" cy="1786050"/>
      </dsp:txXfrm>
    </dsp:sp>
    <dsp:sp modelId="{4C4F5FA1-A421-41F6-9197-E95AE7660987}">
      <dsp:nvSpPr>
        <dsp:cNvPr id="0" name=""/>
        <dsp:cNvSpPr/>
      </dsp:nvSpPr>
      <dsp:spPr>
        <a:xfrm>
          <a:off x="439896" y="1727527"/>
          <a:ext cx="6158547"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1244600">
            <a:lnSpc>
              <a:spcPct val="90000"/>
            </a:lnSpc>
            <a:spcBef>
              <a:spcPct val="0"/>
            </a:spcBef>
            <a:spcAft>
              <a:spcPct val="35000"/>
            </a:spcAft>
            <a:buNone/>
          </a:pPr>
          <a:r>
            <a:rPr lang="en-US" sz="2800" kern="1200" dirty="0"/>
            <a:t>What Target-2025?</a:t>
          </a:r>
        </a:p>
      </dsp:txBody>
      <dsp:txXfrm>
        <a:off x="465835" y="1753466"/>
        <a:ext cx="6106669" cy="479482"/>
      </dsp:txXfrm>
    </dsp:sp>
    <dsp:sp modelId="{8948E570-18E9-4210-BEC7-DD6DD8927E6C}">
      <dsp:nvSpPr>
        <dsp:cNvPr id="0" name=""/>
        <dsp:cNvSpPr/>
      </dsp:nvSpPr>
      <dsp:spPr>
        <a:xfrm>
          <a:off x="0" y="4142137"/>
          <a:ext cx="8797925" cy="17860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74904" rIns="68281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Marketing Assistance</a:t>
          </a:r>
        </a:p>
        <a:p>
          <a:pPr marL="285750" lvl="1" indent="-285750" algn="l" defTabSz="1244600">
            <a:lnSpc>
              <a:spcPct val="90000"/>
            </a:lnSpc>
            <a:spcBef>
              <a:spcPct val="0"/>
            </a:spcBef>
            <a:spcAft>
              <a:spcPct val="15000"/>
            </a:spcAft>
            <a:buChar char="•"/>
          </a:pPr>
          <a:r>
            <a:rPr lang="en-US" sz="2800" kern="1200" dirty="0"/>
            <a:t>Mandatory standards to reduce sub-std. imports</a:t>
          </a:r>
        </a:p>
        <a:p>
          <a:pPr marL="285750" lvl="1" indent="-285750" algn="l" defTabSz="1244600">
            <a:lnSpc>
              <a:spcPct val="90000"/>
            </a:lnSpc>
            <a:spcBef>
              <a:spcPct val="0"/>
            </a:spcBef>
            <a:spcAft>
              <a:spcPct val="15000"/>
            </a:spcAft>
            <a:buChar char="•"/>
          </a:pPr>
          <a:r>
            <a:rPr lang="en-US" sz="2800" kern="1200" dirty="0"/>
            <a:t>R&amp;D Tech. Development  Fund; Skill development</a:t>
          </a:r>
        </a:p>
      </dsp:txBody>
      <dsp:txXfrm>
        <a:off x="0" y="4142137"/>
        <a:ext cx="8797925" cy="1786050"/>
      </dsp:txXfrm>
    </dsp:sp>
    <dsp:sp modelId="{3EC4DE9D-8FAA-49A9-88D9-E1CCB46A5CD4}">
      <dsp:nvSpPr>
        <dsp:cNvPr id="0" name=""/>
        <dsp:cNvSpPr/>
      </dsp:nvSpPr>
      <dsp:spPr>
        <a:xfrm>
          <a:off x="439896" y="3876457"/>
          <a:ext cx="6158547"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1244600">
            <a:lnSpc>
              <a:spcPct val="90000"/>
            </a:lnSpc>
            <a:spcBef>
              <a:spcPct val="0"/>
            </a:spcBef>
            <a:spcAft>
              <a:spcPct val="35000"/>
            </a:spcAft>
            <a:buNone/>
          </a:pPr>
          <a:r>
            <a:rPr lang="en-US" sz="2800" kern="1200" dirty="0"/>
            <a:t>How?</a:t>
          </a:r>
        </a:p>
      </dsp:txBody>
      <dsp:txXfrm>
        <a:off x="465835" y="3902396"/>
        <a:ext cx="6106669"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040FC-69D5-4187-8278-0D9C40464617}">
      <dsp:nvSpPr>
        <dsp:cNvPr id="0" name=""/>
        <dsp:cNvSpPr/>
      </dsp:nvSpPr>
      <dsp:spPr>
        <a:xfrm>
          <a:off x="5240" y="245282"/>
          <a:ext cx="1231619" cy="14489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5AA97D-62D5-4E8E-8BD1-8998F81C33B4}">
      <dsp:nvSpPr>
        <dsp:cNvPr id="0" name=""/>
        <dsp:cNvSpPr/>
      </dsp:nvSpPr>
      <dsp:spPr>
        <a:xfrm>
          <a:off x="66821" y="303240"/>
          <a:ext cx="1108457" cy="94182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D6D23B-D6FA-4452-8F73-496D3DCDC83C}">
      <dsp:nvSpPr>
        <dsp:cNvPr id="0" name=""/>
        <dsp:cNvSpPr/>
      </dsp:nvSpPr>
      <dsp:spPr>
        <a:xfrm>
          <a:off x="66821" y="1245067"/>
          <a:ext cx="1108457" cy="3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Petro</a:t>
          </a:r>
        </a:p>
      </dsp:txBody>
      <dsp:txXfrm>
        <a:off x="66821" y="1245067"/>
        <a:ext cx="1108457" cy="391220"/>
      </dsp:txXfrm>
    </dsp:sp>
    <dsp:sp modelId="{F71635A6-7C6B-4F4E-8ABA-0BF275A03F4A}">
      <dsp:nvSpPr>
        <dsp:cNvPr id="0" name=""/>
        <dsp:cNvSpPr/>
      </dsp:nvSpPr>
      <dsp:spPr>
        <a:xfrm>
          <a:off x="1894097" y="245282"/>
          <a:ext cx="1231619" cy="14489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F65845F-E9C5-4112-9632-2F15E8812954}">
      <dsp:nvSpPr>
        <dsp:cNvPr id="0" name=""/>
        <dsp:cNvSpPr/>
      </dsp:nvSpPr>
      <dsp:spPr>
        <a:xfrm>
          <a:off x="1955678" y="303240"/>
          <a:ext cx="1108457" cy="94182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F6C62B-F4D8-4C1C-BC58-AE8673E6D389}">
      <dsp:nvSpPr>
        <dsp:cNvPr id="0" name=""/>
        <dsp:cNvSpPr/>
      </dsp:nvSpPr>
      <dsp:spPr>
        <a:xfrm>
          <a:off x="1955678" y="1245067"/>
          <a:ext cx="1108457" cy="3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Gems</a:t>
          </a:r>
        </a:p>
      </dsp:txBody>
      <dsp:txXfrm>
        <a:off x="1955678" y="1245067"/>
        <a:ext cx="1108457" cy="391220"/>
      </dsp:txXfrm>
    </dsp:sp>
    <dsp:sp modelId="{2E6BE464-094F-45C6-A475-EF734DB2AF35}">
      <dsp:nvSpPr>
        <dsp:cNvPr id="0" name=""/>
        <dsp:cNvSpPr/>
      </dsp:nvSpPr>
      <dsp:spPr>
        <a:xfrm>
          <a:off x="3782954" y="245282"/>
          <a:ext cx="1231619" cy="14489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4465217-EBC9-4525-9688-025D84615FFA}">
      <dsp:nvSpPr>
        <dsp:cNvPr id="0" name=""/>
        <dsp:cNvSpPr/>
      </dsp:nvSpPr>
      <dsp:spPr>
        <a:xfrm>
          <a:off x="3844535" y="303240"/>
          <a:ext cx="1108457" cy="941826"/>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D0726E-49F4-4852-A08E-80D9D23D32C5}">
      <dsp:nvSpPr>
        <dsp:cNvPr id="0" name=""/>
        <dsp:cNvSpPr/>
      </dsp:nvSpPr>
      <dsp:spPr>
        <a:xfrm>
          <a:off x="3844535" y="1245067"/>
          <a:ext cx="1108457" cy="3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Textile</a:t>
          </a:r>
        </a:p>
      </dsp:txBody>
      <dsp:txXfrm>
        <a:off x="3844535" y="1245067"/>
        <a:ext cx="1108457" cy="391220"/>
      </dsp:txXfrm>
    </dsp:sp>
    <dsp:sp modelId="{621D1F04-B2C5-4A68-9DE7-5EC1FB9FEA85}">
      <dsp:nvSpPr>
        <dsp:cNvPr id="0" name=""/>
        <dsp:cNvSpPr/>
      </dsp:nvSpPr>
      <dsp:spPr>
        <a:xfrm>
          <a:off x="5671811" y="245282"/>
          <a:ext cx="1231619" cy="14489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4625FFC-6083-4F0F-81C5-F66CAD027B22}">
      <dsp:nvSpPr>
        <dsp:cNvPr id="0" name=""/>
        <dsp:cNvSpPr/>
      </dsp:nvSpPr>
      <dsp:spPr>
        <a:xfrm>
          <a:off x="5733392" y="303240"/>
          <a:ext cx="1108457" cy="941826"/>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9CFBE3-2341-4D83-853F-D98116A905AC}">
      <dsp:nvSpPr>
        <dsp:cNvPr id="0" name=""/>
        <dsp:cNvSpPr/>
      </dsp:nvSpPr>
      <dsp:spPr>
        <a:xfrm>
          <a:off x="5733392" y="1245067"/>
          <a:ext cx="1108457" cy="3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Chem</a:t>
          </a:r>
        </a:p>
      </dsp:txBody>
      <dsp:txXfrm>
        <a:off x="5733392" y="1245067"/>
        <a:ext cx="1108457" cy="391220"/>
      </dsp:txXfrm>
    </dsp:sp>
    <dsp:sp modelId="{AD8A72C5-F75B-4311-8376-6281F1A44726}">
      <dsp:nvSpPr>
        <dsp:cNvPr id="0" name=""/>
        <dsp:cNvSpPr/>
      </dsp:nvSpPr>
      <dsp:spPr>
        <a:xfrm>
          <a:off x="7560668" y="245282"/>
          <a:ext cx="1231619" cy="14489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78D2507-D078-4662-9D91-4150C49EA01A}">
      <dsp:nvSpPr>
        <dsp:cNvPr id="0" name=""/>
        <dsp:cNvSpPr/>
      </dsp:nvSpPr>
      <dsp:spPr>
        <a:xfrm>
          <a:off x="7622249" y="303240"/>
          <a:ext cx="1108457" cy="941826"/>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5816F2-7889-460D-A653-070CF507DA76}">
      <dsp:nvSpPr>
        <dsp:cNvPr id="0" name=""/>
        <dsp:cNvSpPr/>
      </dsp:nvSpPr>
      <dsp:spPr>
        <a:xfrm>
          <a:off x="7622249" y="1245067"/>
          <a:ext cx="1108457" cy="3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t>Agri</a:t>
          </a:r>
          <a:endParaRPr lang="en-US" sz="2800" kern="1200" dirty="0"/>
        </a:p>
      </dsp:txBody>
      <dsp:txXfrm>
        <a:off x="7622249" y="1245067"/>
        <a:ext cx="1108457" cy="3912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040FC-69D5-4187-8278-0D9C40464617}">
      <dsp:nvSpPr>
        <dsp:cNvPr id="0" name=""/>
        <dsp:cNvSpPr/>
      </dsp:nvSpPr>
      <dsp:spPr>
        <a:xfrm>
          <a:off x="5240" y="245282"/>
          <a:ext cx="1231619" cy="14489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5AA97D-62D5-4E8E-8BD1-8998F81C33B4}">
      <dsp:nvSpPr>
        <dsp:cNvPr id="0" name=""/>
        <dsp:cNvSpPr/>
      </dsp:nvSpPr>
      <dsp:spPr>
        <a:xfrm>
          <a:off x="66821" y="303240"/>
          <a:ext cx="1108457" cy="94182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D6D23B-D6FA-4452-8F73-496D3DCDC83C}">
      <dsp:nvSpPr>
        <dsp:cNvPr id="0" name=""/>
        <dsp:cNvSpPr/>
      </dsp:nvSpPr>
      <dsp:spPr>
        <a:xfrm>
          <a:off x="66821" y="1245067"/>
          <a:ext cx="1108457" cy="3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Gems</a:t>
          </a:r>
        </a:p>
      </dsp:txBody>
      <dsp:txXfrm>
        <a:off x="66821" y="1245067"/>
        <a:ext cx="1108457" cy="391220"/>
      </dsp:txXfrm>
    </dsp:sp>
    <dsp:sp modelId="{24BB28E5-8EF2-40E2-B868-982A6F802315}">
      <dsp:nvSpPr>
        <dsp:cNvPr id="0" name=""/>
        <dsp:cNvSpPr/>
      </dsp:nvSpPr>
      <dsp:spPr>
        <a:xfrm>
          <a:off x="1894097" y="245282"/>
          <a:ext cx="1231619" cy="14489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4744321-0629-446E-ADE3-D92E3E0BD06D}">
      <dsp:nvSpPr>
        <dsp:cNvPr id="0" name=""/>
        <dsp:cNvSpPr/>
      </dsp:nvSpPr>
      <dsp:spPr>
        <a:xfrm>
          <a:off x="1955678" y="303240"/>
          <a:ext cx="1108457" cy="94182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0630AF-27E1-4A7E-817C-800CA43E479C}">
      <dsp:nvSpPr>
        <dsp:cNvPr id="0" name=""/>
        <dsp:cNvSpPr/>
      </dsp:nvSpPr>
      <dsp:spPr>
        <a:xfrm>
          <a:off x="1955678" y="1245067"/>
          <a:ext cx="1108457" cy="3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Textile</a:t>
          </a:r>
        </a:p>
      </dsp:txBody>
      <dsp:txXfrm>
        <a:off x="1955678" y="1245067"/>
        <a:ext cx="1108457" cy="391220"/>
      </dsp:txXfrm>
    </dsp:sp>
    <dsp:sp modelId="{98729C5C-E78F-4CBA-8C40-90ECA6458E0D}">
      <dsp:nvSpPr>
        <dsp:cNvPr id="0" name=""/>
        <dsp:cNvSpPr/>
      </dsp:nvSpPr>
      <dsp:spPr>
        <a:xfrm>
          <a:off x="3782954" y="245282"/>
          <a:ext cx="1231619" cy="1448964"/>
        </a:xfrm>
        <a:prstGeom prst="rect">
          <a:avLst/>
        </a:prstGeom>
        <a:solidFill>
          <a:srgbClr val="FFC000">
            <a:alpha val="40000"/>
          </a:srgb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5FC625-9D17-48D9-B071-1D5E9ED6486C}">
      <dsp:nvSpPr>
        <dsp:cNvPr id="0" name=""/>
        <dsp:cNvSpPr/>
      </dsp:nvSpPr>
      <dsp:spPr>
        <a:xfrm>
          <a:off x="3844535" y="303240"/>
          <a:ext cx="1108457" cy="941826"/>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787F3C-48CB-4060-9172-85DE7500EFDE}">
      <dsp:nvSpPr>
        <dsp:cNvPr id="0" name=""/>
        <dsp:cNvSpPr/>
      </dsp:nvSpPr>
      <dsp:spPr>
        <a:xfrm>
          <a:off x="3844535" y="1245067"/>
          <a:ext cx="1108457" cy="3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Petro</a:t>
          </a:r>
        </a:p>
      </dsp:txBody>
      <dsp:txXfrm>
        <a:off x="3844535" y="1245067"/>
        <a:ext cx="1108457" cy="391220"/>
      </dsp:txXfrm>
    </dsp:sp>
    <dsp:sp modelId="{A08667D7-9D62-40A9-8C6B-6BE0311B6D52}">
      <dsp:nvSpPr>
        <dsp:cNvPr id="0" name=""/>
        <dsp:cNvSpPr/>
      </dsp:nvSpPr>
      <dsp:spPr>
        <a:xfrm>
          <a:off x="5671811" y="245282"/>
          <a:ext cx="1231619" cy="14489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94C03F2-8FC3-463C-843E-47AC048E33DA}">
      <dsp:nvSpPr>
        <dsp:cNvPr id="0" name=""/>
        <dsp:cNvSpPr/>
      </dsp:nvSpPr>
      <dsp:spPr>
        <a:xfrm>
          <a:off x="5733392" y="303240"/>
          <a:ext cx="1108457" cy="941826"/>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955E8-DDE1-4841-BE96-220BFDA94CFD}">
      <dsp:nvSpPr>
        <dsp:cNvPr id="0" name=""/>
        <dsp:cNvSpPr/>
      </dsp:nvSpPr>
      <dsp:spPr>
        <a:xfrm>
          <a:off x="5733392" y="1245067"/>
          <a:ext cx="1108457" cy="3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Chem</a:t>
          </a:r>
        </a:p>
      </dsp:txBody>
      <dsp:txXfrm>
        <a:off x="5733392" y="1245067"/>
        <a:ext cx="1108457" cy="391220"/>
      </dsp:txXfrm>
    </dsp:sp>
    <dsp:sp modelId="{92F07D75-067C-43F7-B57A-25DF73B60F5C}">
      <dsp:nvSpPr>
        <dsp:cNvPr id="0" name=""/>
        <dsp:cNvSpPr/>
      </dsp:nvSpPr>
      <dsp:spPr>
        <a:xfrm>
          <a:off x="7560668" y="245282"/>
          <a:ext cx="1231619" cy="14489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3AB6372-A977-4ACC-8496-A0F4820E2972}">
      <dsp:nvSpPr>
        <dsp:cNvPr id="0" name=""/>
        <dsp:cNvSpPr/>
      </dsp:nvSpPr>
      <dsp:spPr>
        <a:xfrm>
          <a:off x="7622249" y="303240"/>
          <a:ext cx="1108457" cy="941826"/>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C85961-34C3-4F30-BE15-5842E485DBEA}">
      <dsp:nvSpPr>
        <dsp:cNvPr id="0" name=""/>
        <dsp:cNvSpPr/>
      </dsp:nvSpPr>
      <dsp:spPr>
        <a:xfrm>
          <a:off x="7622249" y="1245067"/>
          <a:ext cx="1108457" cy="39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t>Agri</a:t>
          </a:r>
          <a:endParaRPr lang="en-US" sz="2800" kern="1200" dirty="0"/>
        </a:p>
      </dsp:txBody>
      <dsp:txXfrm>
        <a:off x="7622249" y="1245067"/>
        <a:ext cx="1108457" cy="391220"/>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706E3-6FA9-469D-9A57-D7726463102E}" type="datetimeFigureOut">
              <a:rPr lang="en-US" smtClean="0"/>
              <a:t>08-Jun-16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E4345D-4786-4248-8FE3-949939BAF935}" type="slidenum">
              <a:rPr lang="en-US" smtClean="0"/>
              <a:t>‹#›</a:t>
            </a:fld>
            <a:endParaRPr lang="en-US"/>
          </a:p>
        </p:txBody>
      </p:sp>
    </p:spTree>
    <p:extLst>
      <p:ext uri="{BB962C8B-B14F-4D97-AF65-F5344CB8AC3E}">
        <p14:creationId xmlns:p14="http://schemas.microsoft.com/office/powerpoint/2010/main" val="70635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1</a:t>
            </a:fld>
            <a:endParaRPr lang="en-US"/>
          </a:p>
        </p:txBody>
      </p:sp>
    </p:spTree>
    <p:extLst>
      <p:ext uri="{BB962C8B-B14F-4D97-AF65-F5344CB8AC3E}">
        <p14:creationId xmlns:p14="http://schemas.microsoft.com/office/powerpoint/2010/main" val="367346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10</a:t>
            </a:fld>
            <a:endParaRPr lang="en-US"/>
          </a:p>
        </p:txBody>
      </p:sp>
    </p:spTree>
    <p:extLst>
      <p:ext uri="{BB962C8B-B14F-4D97-AF65-F5344CB8AC3E}">
        <p14:creationId xmlns:p14="http://schemas.microsoft.com/office/powerpoint/2010/main" val="2904727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ctr"/>
            <a:r>
              <a:rPr lang="en-US" dirty="0"/>
              <a:t>Gold ETF: mutual fund, no interest. </a:t>
            </a:r>
          </a:p>
          <a:p>
            <a:pPr fontAlgn="ctr"/>
            <a:endParaRPr lang="en-US" dirty="0"/>
          </a:p>
          <a:p>
            <a:pPr fontAlgn="ctr"/>
            <a:r>
              <a:rPr lang="en-US" dirty="0"/>
              <a:t>With every issue Government</a:t>
            </a:r>
            <a:r>
              <a:rPr lang="en-US" baseline="0" dirty="0"/>
              <a:t> can change…interest rate.</a:t>
            </a:r>
          </a:p>
          <a:p>
            <a:pPr fontAlgn="ctr"/>
            <a:endParaRPr lang="en-US" dirty="0"/>
          </a:p>
          <a:p>
            <a:pPr fontAlgn="ctr"/>
            <a:r>
              <a:rPr lang="en-US" dirty="0"/>
              <a:t>Eligible investors include individuals, HUFs, trusts, universities, charitable institutions, etc. </a:t>
            </a:r>
          </a:p>
          <a:p>
            <a:pPr fontAlgn="ctr"/>
            <a:endParaRPr lang="en-US" dirty="0"/>
          </a:p>
          <a:p>
            <a:pPr fontAlgn="ctr"/>
            <a:endParaRPr lang="en-US" dirty="0"/>
          </a:p>
          <a:p>
            <a:pPr fontAlgn="ctr"/>
            <a:r>
              <a:rPr lang="en-US" dirty="0"/>
              <a:t>RBI issues them on </a:t>
            </a:r>
            <a:r>
              <a:rPr lang="en-US" dirty="0" err="1"/>
              <a:t>govt's</a:t>
            </a:r>
            <a:r>
              <a:rPr lang="en-US" dirty="0"/>
              <a:t> behalf</a:t>
            </a:r>
          </a:p>
          <a:p>
            <a:pPr fontAlgn="ctr"/>
            <a:r>
              <a:rPr lang="en-US" dirty="0"/>
              <a:t>Denomination: in grams</a:t>
            </a:r>
          </a:p>
          <a:p>
            <a:pPr fontAlgn="ctr"/>
            <a:r>
              <a:rPr lang="en-US" dirty="0"/>
              <a:t>Only for Resident Indians (KYC=Gold)</a:t>
            </a:r>
          </a:p>
          <a:p>
            <a:pPr fontAlgn="ctr"/>
            <a:r>
              <a:rPr lang="en-US" dirty="0"/>
              <a:t>Available in both in </a:t>
            </a:r>
            <a:r>
              <a:rPr lang="en-US" dirty="0" err="1"/>
              <a:t>demat</a:t>
            </a:r>
            <a:r>
              <a:rPr lang="en-US" dirty="0"/>
              <a:t> and paper form. </a:t>
            </a:r>
          </a:p>
          <a:p>
            <a:pPr fontAlgn="ctr"/>
            <a:r>
              <a:rPr lang="en-US" dirty="0"/>
              <a:t>Min. 2 gm; Max. 500 </a:t>
            </a:r>
            <a:r>
              <a:rPr lang="en-US" dirty="0" err="1"/>
              <a:t>gms</a:t>
            </a:r>
            <a:r>
              <a:rPr lang="en-US" dirty="0"/>
              <a:t> per person per year</a:t>
            </a:r>
          </a:p>
          <a:p>
            <a:pPr fontAlgn="ctr"/>
            <a:r>
              <a:rPr lang="en-US" dirty="0"/>
              <a:t>Interest: 2.75% compounded half yearly</a:t>
            </a:r>
          </a:p>
          <a:p>
            <a:pPr fontAlgn="ctr"/>
            <a:r>
              <a:rPr lang="en-US" dirty="0"/>
              <a:t>Tenor: 8  years, can exit from 5th year</a:t>
            </a:r>
          </a:p>
          <a:p>
            <a:pPr fontAlgn="ctr"/>
            <a:r>
              <a:rPr lang="en-US" dirty="0"/>
              <a:t>Redemption: Rs. Price @time of maturity</a:t>
            </a:r>
          </a:p>
          <a:p>
            <a:pPr fontAlgn="ctr"/>
            <a:r>
              <a:rPr lang="en-US" dirty="0"/>
              <a:t>Capital gains tax: exempted</a:t>
            </a:r>
          </a:p>
          <a:p>
            <a:pPr fontAlgn="ctr"/>
            <a:r>
              <a:rPr lang="en-US" dirty="0"/>
              <a:t>Two rounds so far- ~4000kg worth gold bonds sold @~1kcr.</a:t>
            </a:r>
          </a:p>
          <a:p>
            <a:endParaRPr lang="en-US" dirty="0"/>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11</a:t>
            </a:fld>
            <a:endParaRPr lang="en-US"/>
          </a:p>
        </p:txBody>
      </p:sp>
    </p:spTree>
    <p:extLst>
      <p:ext uri="{BB962C8B-B14F-4D97-AF65-F5344CB8AC3E}">
        <p14:creationId xmlns:p14="http://schemas.microsoft.com/office/powerpoint/2010/main" val="3197938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12</a:t>
            </a:fld>
            <a:endParaRPr lang="en-US"/>
          </a:p>
        </p:txBody>
      </p:sp>
    </p:spTree>
    <p:extLst>
      <p:ext uri="{BB962C8B-B14F-4D97-AF65-F5344CB8AC3E}">
        <p14:creationId xmlns:p14="http://schemas.microsoft.com/office/powerpoint/2010/main" val="1853206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Bureau of Indian standards (BIS) came into existence, through an act of parliament dated 26 November 1986, on 1 April 1987, with a broadened scope and more powers taking over the staff, assets, liabilities and functions of erstwhile ISI. Through this change over, the government envisaged building a climate for quality culture and consciousness and greater participation of consumers in formulation and implementation of national standards. </a:t>
            </a:r>
            <a:endParaRPr lang="en-US" dirty="0">
              <a:effectLst/>
            </a:endParaRPr>
          </a:p>
          <a:p>
            <a:r>
              <a:rPr lang="en-US" sz="1200" kern="1200" dirty="0">
                <a:solidFill>
                  <a:schemeClr val="tx1"/>
                </a:solidFill>
                <a:effectLst/>
                <a:latin typeface="+mn-lt"/>
                <a:ea typeface="+mn-ea"/>
                <a:cs typeface="+mn-cs"/>
              </a:rPr>
              <a:t>           The Bureau is a Body Corporate consisting of 25 members representing both Central and State governments, Members of Parliament, industry, scientific and research institutions, consumer organizations and professional bodies; with Union Minister of Consumer Affairs, Food and Public Distribution as its President and with Minister of State for Consumer Affairs, Food and Public Distribution as its Vice-President. </a:t>
            </a:r>
            <a:endParaRPr lang="en-US" dirty="0">
              <a:effectLst/>
            </a:endParaRPr>
          </a:p>
          <a:p>
            <a:endParaRPr lang="en-US" dirty="0"/>
          </a:p>
          <a:p>
            <a:endParaRPr lang="en-US" dirty="0"/>
          </a:p>
          <a:p>
            <a:pPr fontAlgn="ctr"/>
            <a:r>
              <a:rPr lang="en-US" dirty="0"/>
              <a:t>Customers deposit gold to CPTC</a:t>
            </a:r>
          </a:p>
          <a:p>
            <a:pPr fontAlgn="ctr"/>
            <a:r>
              <a:rPr lang="en-US" dirty="0"/>
              <a:t>certified by Bureau of Indian Standards</a:t>
            </a:r>
          </a:p>
          <a:p>
            <a:pPr fontAlgn="ctr"/>
            <a:r>
              <a:rPr lang="en-US" dirty="0"/>
              <a:t>Min. 30gm, max- NA [So far &gt;1k kg. gold mobilized]</a:t>
            </a:r>
          </a:p>
          <a:p>
            <a:pPr fontAlgn="ctr"/>
            <a:r>
              <a:rPr lang="en-US" dirty="0"/>
              <a:t>Gold savings account in Bank.</a:t>
            </a:r>
          </a:p>
          <a:p>
            <a:pPr fontAlgn="ctr"/>
            <a:r>
              <a:rPr lang="en-US" dirty="0"/>
              <a:t>denomination in grams of gold</a:t>
            </a:r>
          </a:p>
          <a:p>
            <a:pPr fontAlgn="ctr"/>
            <a:r>
              <a:rPr lang="en-US" dirty="0"/>
              <a:t>short-term: 1-3 years (2.25% interest)- RDM Cash/Gold</a:t>
            </a:r>
          </a:p>
          <a:p>
            <a:pPr fontAlgn="ctr"/>
            <a:r>
              <a:rPr lang="en-US" dirty="0"/>
              <a:t>medium-term: 5-7 years (2.5% interest)- RDM Cash</a:t>
            </a:r>
          </a:p>
          <a:p>
            <a:pPr fontAlgn="ctr"/>
            <a:r>
              <a:rPr lang="en-US" dirty="0"/>
              <a:t>long-term: 12-15 years (2.5% interest)- RDM Cash</a:t>
            </a:r>
          </a:p>
          <a:p>
            <a:pPr fontAlgn="ctr"/>
            <a:r>
              <a:rPr lang="en-US" dirty="0"/>
              <a:t>CPTCs transfer the gold to the refiners. </a:t>
            </a:r>
          </a:p>
          <a:p>
            <a:pPr fontAlgn="ctr"/>
            <a:r>
              <a:rPr lang="en-US" dirty="0"/>
              <a:t>The banks will have a tripartite / Bipartite Legal Agreement with refiners and CPTCs. </a:t>
            </a:r>
          </a:p>
          <a:p>
            <a:pPr fontAlgn="ctr"/>
            <a:r>
              <a:rPr lang="en-US" dirty="0"/>
              <a:t>Tax exemption are same as those available under GDS 1999.</a:t>
            </a:r>
          </a:p>
          <a:p>
            <a:endParaRPr lang="en-US" dirty="0"/>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13</a:t>
            </a:fld>
            <a:endParaRPr lang="en-US"/>
          </a:p>
        </p:txBody>
      </p:sp>
    </p:spTree>
    <p:extLst>
      <p:ext uri="{BB962C8B-B14F-4D97-AF65-F5344CB8AC3E}">
        <p14:creationId xmlns:p14="http://schemas.microsoft.com/office/powerpoint/2010/main" val="1754383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14</a:t>
            </a:fld>
            <a:endParaRPr lang="en-US"/>
          </a:p>
        </p:txBody>
      </p:sp>
    </p:spTree>
    <p:extLst>
      <p:ext uri="{BB962C8B-B14F-4D97-AF65-F5344CB8AC3E}">
        <p14:creationId xmlns:p14="http://schemas.microsoft.com/office/powerpoint/2010/main" val="1953116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15</a:t>
            </a:fld>
            <a:endParaRPr lang="en-US"/>
          </a:p>
        </p:txBody>
      </p:sp>
    </p:spTree>
    <p:extLst>
      <p:ext uri="{BB962C8B-B14F-4D97-AF65-F5344CB8AC3E}">
        <p14:creationId xmlns:p14="http://schemas.microsoft.com/office/powerpoint/2010/main" val="4281117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16</a:t>
            </a:fld>
            <a:endParaRPr lang="en-US"/>
          </a:p>
        </p:txBody>
      </p:sp>
    </p:spTree>
    <p:extLst>
      <p:ext uri="{BB962C8B-B14F-4D97-AF65-F5344CB8AC3E}">
        <p14:creationId xmlns:p14="http://schemas.microsoft.com/office/powerpoint/2010/main" val="1641617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17</a:t>
            </a:fld>
            <a:endParaRPr lang="en-US"/>
          </a:p>
        </p:txBody>
      </p:sp>
    </p:spTree>
    <p:extLst>
      <p:ext uri="{BB962C8B-B14F-4D97-AF65-F5344CB8AC3E}">
        <p14:creationId xmlns:p14="http://schemas.microsoft.com/office/powerpoint/2010/main" val="2899647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18</a:t>
            </a:fld>
            <a:endParaRPr lang="en-US"/>
          </a:p>
        </p:txBody>
      </p:sp>
    </p:spTree>
    <p:extLst>
      <p:ext uri="{BB962C8B-B14F-4D97-AF65-F5344CB8AC3E}">
        <p14:creationId xmlns:p14="http://schemas.microsoft.com/office/powerpoint/2010/main" val="1296011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19</a:t>
            </a:fld>
            <a:endParaRPr lang="en-US"/>
          </a:p>
        </p:txBody>
      </p:sp>
    </p:spTree>
    <p:extLst>
      <p:ext uri="{BB962C8B-B14F-4D97-AF65-F5344CB8AC3E}">
        <p14:creationId xmlns:p14="http://schemas.microsoft.com/office/powerpoint/2010/main" val="107635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2</a:t>
            </a:fld>
            <a:endParaRPr lang="en-US"/>
          </a:p>
        </p:txBody>
      </p:sp>
    </p:spTree>
    <p:extLst>
      <p:ext uri="{BB962C8B-B14F-4D97-AF65-F5344CB8AC3E}">
        <p14:creationId xmlns:p14="http://schemas.microsoft.com/office/powerpoint/2010/main" val="1561628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20</a:t>
            </a:fld>
            <a:endParaRPr lang="en-US"/>
          </a:p>
        </p:txBody>
      </p:sp>
    </p:spTree>
    <p:extLst>
      <p:ext uri="{BB962C8B-B14F-4D97-AF65-F5344CB8AC3E}">
        <p14:creationId xmlns:p14="http://schemas.microsoft.com/office/powerpoint/2010/main" val="950105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21</a:t>
            </a:fld>
            <a:endParaRPr lang="en-US"/>
          </a:p>
        </p:txBody>
      </p:sp>
    </p:spTree>
    <p:extLst>
      <p:ext uri="{BB962C8B-B14F-4D97-AF65-F5344CB8AC3E}">
        <p14:creationId xmlns:p14="http://schemas.microsoft.com/office/powerpoint/2010/main" val="2755522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22</a:t>
            </a:fld>
            <a:endParaRPr lang="en-US"/>
          </a:p>
        </p:txBody>
      </p:sp>
    </p:spTree>
    <p:extLst>
      <p:ext uri="{BB962C8B-B14F-4D97-AF65-F5344CB8AC3E}">
        <p14:creationId xmlns:p14="http://schemas.microsoft.com/office/powerpoint/2010/main" val="3095499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23</a:t>
            </a:fld>
            <a:endParaRPr lang="en-US"/>
          </a:p>
        </p:txBody>
      </p:sp>
    </p:spTree>
    <p:extLst>
      <p:ext uri="{BB962C8B-B14F-4D97-AF65-F5344CB8AC3E}">
        <p14:creationId xmlns:p14="http://schemas.microsoft.com/office/powerpoint/2010/main" val="1164521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24</a:t>
            </a:fld>
            <a:endParaRPr lang="en-US"/>
          </a:p>
        </p:txBody>
      </p:sp>
    </p:spTree>
    <p:extLst>
      <p:ext uri="{BB962C8B-B14F-4D97-AF65-F5344CB8AC3E}">
        <p14:creationId xmlns:p14="http://schemas.microsoft.com/office/powerpoint/2010/main" val="2237057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25</a:t>
            </a:fld>
            <a:endParaRPr lang="en-US"/>
          </a:p>
        </p:txBody>
      </p:sp>
    </p:spTree>
    <p:extLst>
      <p:ext uri="{BB962C8B-B14F-4D97-AF65-F5344CB8AC3E}">
        <p14:creationId xmlns:p14="http://schemas.microsoft.com/office/powerpoint/2010/main" val="2375450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4,000-strong mob thrashed a 35-year-old alleged rapist to death after dragging him out of a high security jail in Nagaland’s </a:t>
            </a:r>
            <a:r>
              <a:rPr lang="en-US" dirty="0" err="1"/>
              <a:t>Dimapur</a:t>
            </a:r>
            <a:r>
              <a:rPr lang="en-US" dirty="0"/>
              <a:t> town.</a:t>
            </a:r>
          </a:p>
        </p:txBody>
      </p:sp>
      <p:sp>
        <p:nvSpPr>
          <p:cNvPr id="4" name="Slide Number Placeholder 3"/>
          <p:cNvSpPr>
            <a:spLocks noGrp="1"/>
          </p:cNvSpPr>
          <p:nvPr>
            <p:ph type="sldNum" sz="quarter" idx="10"/>
          </p:nvPr>
        </p:nvSpPr>
        <p:spPr/>
        <p:txBody>
          <a:bodyPr/>
          <a:lstStyle/>
          <a:p>
            <a:fld id="{65E4345D-4786-4248-8FE3-949939BAF935}" type="slidenum">
              <a:rPr lang="en-US" smtClean="0"/>
              <a:t>26</a:t>
            </a:fld>
            <a:endParaRPr lang="en-US"/>
          </a:p>
        </p:txBody>
      </p:sp>
    </p:spTree>
    <p:extLst>
      <p:ext uri="{BB962C8B-B14F-4D97-AF65-F5344CB8AC3E}">
        <p14:creationId xmlns:p14="http://schemas.microsoft.com/office/powerpoint/2010/main" val="3006606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27</a:t>
            </a:fld>
            <a:endParaRPr lang="en-US"/>
          </a:p>
        </p:txBody>
      </p:sp>
    </p:spTree>
    <p:extLst>
      <p:ext uri="{BB962C8B-B14F-4D97-AF65-F5344CB8AC3E}">
        <p14:creationId xmlns:p14="http://schemas.microsoft.com/office/powerpoint/2010/main" val="1062575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28</a:t>
            </a:fld>
            <a:endParaRPr lang="en-US"/>
          </a:p>
        </p:txBody>
      </p:sp>
    </p:spTree>
    <p:extLst>
      <p:ext uri="{BB962C8B-B14F-4D97-AF65-F5344CB8AC3E}">
        <p14:creationId xmlns:p14="http://schemas.microsoft.com/office/powerpoint/2010/main" val="3534975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29</a:t>
            </a:fld>
            <a:endParaRPr lang="en-US"/>
          </a:p>
        </p:txBody>
      </p:sp>
    </p:spTree>
    <p:extLst>
      <p:ext uri="{BB962C8B-B14F-4D97-AF65-F5344CB8AC3E}">
        <p14:creationId xmlns:p14="http://schemas.microsoft.com/office/powerpoint/2010/main" val="2803900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3</a:t>
            </a:fld>
            <a:endParaRPr lang="en-US"/>
          </a:p>
        </p:txBody>
      </p:sp>
    </p:spTree>
    <p:extLst>
      <p:ext uri="{BB962C8B-B14F-4D97-AF65-F5344CB8AC3E}">
        <p14:creationId xmlns:p14="http://schemas.microsoft.com/office/powerpoint/2010/main" val="1845981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30</a:t>
            </a:fld>
            <a:endParaRPr lang="en-US"/>
          </a:p>
        </p:txBody>
      </p:sp>
    </p:spTree>
    <p:extLst>
      <p:ext uri="{BB962C8B-B14F-4D97-AF65-F5344CB8AC3E}">
        <p14:creationId xmlns:p14="http://schemas.microsoft.com/office/powerpoint/2010/main" val="2049093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31</a:t>
            </a:fld>
            <a:endParaRPr lang="en-US"/>
          </a:p>
        </p:txBody>
      </p:sp>
    </p:spTree>
    <p:extLst>
      <p:ext uri="{BB962C8B-B14F-4D97-AF65-F5344CB8AC3E}">
        <p14:creationId xmlns:p14="http://schemas.microsoft.com/office/powerpoint/2010/main" val="4251253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32</a:t>
            </a:fld>
            <a:endParaRPr lang="en-US"/>
          </a:p>
        </p:txBody>
      </p:sp>
    </p:spTree>
    <p:extLst>
      <p:ext uri="{BB962C8B-B14F-4D97-AF65-F5344CB8AC3E}">
        <p14:creationId xmlns:p14="http://schemas.microsoft.com/office/powerpoint/2010/main" val="3014912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33</a:t>
            </a:fld>
            <a:endParaRPr lang="en-US"/>
          </a:p>
        </p:txBody>
      </p:sp>
    </p:spTree>
    <p:extLst>
      <p:ext uri="{BB962C8B-B14F-4D97-AF65-F5344CB8AC3E}">
        <p14:creationId xmlns:p14="http://schemas.microsoft.com/office/powerpoint/2010/main" val="3484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Colors of the logo</a:t>
            </a:r>
          </a:p>
        </p:txBody>
      </p:sp>
      <p:sp>
        <p:nvSpPr>
          <p:cNvPr id="4" name="Slide Number Placeholder 3"/>
          <p:cNvSpPr>
            <a:spLocks noGrp="1"/>
          </p:cNvSpPr>
          <p:nvPr>
            <p:ph type="sldNum" sz="quarter" idx="10"/>
          </p:nvPr>
        </p:nvSpPr>
        <p:spPr/>
        <p:txBody>
          <a:bodyPr/>
          <a:lstStyle/>
          <a:p>
            <a:fld id="{65E4345D-4786-4248-8FE3-949939BAF935}" type="slidenum">
              <a:rPr lang="en-US" smtClean="0"/>
              <a:t>34</a:t>
            </a:fld>
            <a:endParaRPr lang="en-US"/>
          </a:p>
        </p:txBody>
      </p:sp>
    </p:spTree>
    <p:extLst>
      <p:ext uri="{BB962C8B-B14F-4D97-AF65-F5344CB8AC3E}">
        <p14:creationId xmlns:p14="http://schemas.microsoft.com/office/powerpoint/2010/main" val="752121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yes</a:t>
            </a:r>
            <a:r>
              <a:rPr lang="en-US" baseline="0" dirty="0"/>
              <a:t> bank</a:t>
            </a:r>
          </a:p>
          <a:p>
            <a:endParaRPr lang="en-US" baseline="0" dirty="0"/>
          </a:p>
          <a:p>
            <a:pPr lvl="0"/>
            <a:r>
              <a:rPr lang="en-US" dirty="0"/>
              <a:t>Bank, Defense</a:t>
            </a:r>
          </a:p>
          <a:p>
            <a:pPr lvl="1"/>
            <a:r>
              <a:rPr lang="en-US" dirty="0"/>
              <a:t>Defense: overall 49%, FPI max. 24%</a:t>
            </a:r>
          </a:p>
          <a:p>
            <a:pPr lvl="1"/>
            <a:r>
              <a:rPr lang="en-US" dirty="0"/>
              <a:t>Pvt. Banking: overall 74%, FPI max 49%</a:t>
            </a:r>
          </a:p>
          <a:p>
            <a:pPr lvl="0"/>
            <a:r>
              <a:rPr lang="en-US" dirty="0"/>
              <a:t>Others</a:t>
            </a:r>
          </a:p>
          <a:p>
            <a:pPr lvl="1"/>
            <a:r>
              <a:rPr lang="en-US" dirty="0"/>
              <a:t>Composite cap</a:t>
            </a:r>
          </a:p>
          <a:p>
            <a:pPr lvl="1"/>
            <a:r>
              <a:rPr lang="en-US" dirty="0"/>
              <a:t>NFBC 100% (any composition of FDI+FPI)</a:t>
            </a:r>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35</a:t>
            </a:fld>
            <a:endParaRPr lang="en-US"/>
          </a:p>
        </p:txBody>
      </p:sp>
    </p:spTree>
    <p:extLst>
      <p:ext uri="{BB962C8B-B14F-4D97-AF65-F5344CB8AC3E}">
        <p14:creationId xmlns:p14="http://schemas.microsoft.com/office/powerpoint/2010/main" val="2713474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Criticism</a:t>
            </a:r>
          </a:p>
          <a:p>
            <a:r>
              <a:rPr lang="en-US" dirty="0"/>
              <a:t>What if 25% norm violated by multiple shell firms?</a:t>
            </a:r>
          </a:p>
          <a:p>
            <a:r>
              <a:rPr lang="en-US" dirty="0"/>
              <a:t>Norms require company to make ‘level playing’ field among sellers; But what if one of them is giving deep discount?</a:t>
            </a:r>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37</a:t>
            </a:fld>
            <a:endParaRPr lang="en-US"/>
          </a:p>
        </p:txBody>
      </p:sp>
    </p:spTree>
    <p:extLst>
      <p:ext uri="{BB962C8B-B14F-4D97-AF65-F5344CB8AC3E}">
        <p14:creationId xmlns:p14="http://schemas.microsoft.com/office/powerpoint/2010/main" val="3249482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Highest services=.</a:t>
            </a:r>
          </a:p>
        </p:txBody>
      </p:sp>
      <p:sp>
        <p:nvSpPr>
          <p:cNvPr id="4" name="Slide Number Placeholder 3"/>
          <p:cNvSpPr>
            <a:spLocks noGrp="1"/>
          </p:cNvSpPr>
          <p:nvPr>
            <p:ph type="sldNum" sz="quarter" idx="10"/>
          </p:nvPr>
        </p:nvSpPr>
        <p:spPr/>
        <p:txBody>
          <a:bodyPr/>
          <a:lstStyle/>
          <a:p>
            <a:fld id="{65E4345D-4786-4248-8FE3-949939BAF935}" type="slidenum">
              <a:rPr lang="en-US" smtClean="0"/>
              <a:t>43</a:t>
            </a:fld>
            <a:endParaRPr lang="en-US"/>
          </a:p>
        </p:txBody>
      </p:sp>
    </p:spTree>
    <p:extLst>
      <p:ext uri="{BB962C8B-B14F-4D97-AF65-F5344CB8AC3E}">
        <p14:creationId xmlns:p14="http://schemas.microsoft.com/office/powerpoint/2010/main" val="3628561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Highest services=.</a:t>
            </a:r>
          </a:p>
        </p:txBody>
      </p:sp>
      <p:sp>
        <p:nvSpPr>
          <p:cNvPr id="4" name="Slide Number Placeholder 3"/>
          <p:cNvSpPr>
            <a:spLocks noGrp="1"/>
          </p:cNvSpPr>
          <p:nvPr>
            <p:ph type="sldNum" sz="quarter" idx="10"/>
          </p:nvPr>
        </p:nvSpPr>
        <p:spPr/>
        <p:txBody>
          <a:bodyPr/>
          <a:lstStyle/>
          <a:p>
            <a:fld id="{65E4345D-4786-4248-8FE3-949939BAF935}" type="slidenum">
              <a:rPr lang="en-US" smtClean="0"/>
              <a:t>44</a:t>
            </a:fld>
            <a:endParaRPr lang="en-US"/>
          </a:p>
        </p:txBody>
      </p:sp>
    </p:spTree>
    <p:extLst>
      <p:ext uri="{BB962C8B-B14F-4D97-AF65-F5344CB8AC3E}">
        <p14:creationId xmlns:p14="http://schemas.microsoft.com/office/powerpoint/2010/main" val="591077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In 1983, the Indian government had bartered away the nation’s interest by agreeing to a most laughable clause in the agreement-- -the Indian government will not tax the capital gains earned in India by a resident of a Mauritius. And post-haste, the Mauritius government abolished capital gains tax in its country thus playing dog-in-the manger to the hilt (I will not tax and I will not allow you to tax either)</a:t>
            </a:r>
          </a:p>
          <a:p>
            <a:pPr rtl="0" fontAlgn="ctr"/>
            <a:r>
              <a:rPr lang="en-US" sz="1200" kern="1200" dirty="0">
                <a:solidFill>
                  <a:schemeClr val="tx1"/>
                </a:solidFill>
                <a:effectLst/>
                <a:latin typeface="+mn-lt"/>
                <a:ea typeface="+mn-ea"/>
                <a:cs typeface="+mn-cs"/>
              </a:rPr>
              <a:t>Indo-Mauritius Double Taxation Avoidance Agreement (DTAA) inked at Port Louis, the capital of the island nation on 10 May 2016. .</a:t>
            </a:r>
          </a:p>
          <a:p>
            <a:pPr rtl="0" fontAlgn="ctr"/>
            <a:r>
              <a:rPr lang="en-US" sz="1200" kern="1200" dirty="0">
                <a:solidFill>
                  <a:schemeClr val="tx1"/>
                </a:solidFill>
                <a:effectLst/>
                <a:latin typeface="+mn-lt"/>
                <a:ea typeface="+mn-ea"/>
                <a:cs typeface="+mn-cs"/>
              </a:rPr>
              <a:t>If I sold shares of an Indian company in an Indian bourse, obviously the resultant profit is an Indian income and the same rule ought to apply to non-residents because as per the source rule of taxation, even a foreigner has to pay tax in India on his Indian income.</a:t>
            </a:r>
          </a:p>
          <a:p>
            <a:pPr rtl="0" fontAlgn="ctr"/>
            <a:r>
              <a:rPr lang="en-US" sz="1200" kern="1200" dirty="0">
                <a:solidFill>
                  <a:schemeClr val="tx1"/>
                </a:solidFill>
                <a:effectLst/>
                <a:latin typeface="+mn-lt"/>
                <a:ea typeface="+mn-ea"/>
                <a:cs typeface="+mn-cs"/>
              </a:rPr>
              <a:t>to facilitate round-tripping of black money of Indian crooks-- -- Indians buying shell companies in Mauritius and investing in the Indian share market. </a:t>
            </a:r>
          </a:p>
          <a:p>
            <a:pPr rtl="0" fontAlgn="ctr"/>
            <a:r>
              <a:rPr lang="en-US" sz="1200" kern="1200" dirty="0">
                <a:solidFill>
                  <a:schemeClr val="tx1"/>
                </a:solidFill>
                <a:effectLst/>
                <a:latin typeface="+mn-lt"/>
                <a:ea typeface="+mn-ea"/>
                <a:cs typeface="+mn-cs"/>
              </a:rPr>
              <a:t>An Indian resident acting straight has had to pay tax on short-term capital gains whereas a crook pretending to be a Mauritius resident got away with no tax. </a:t>
            </a:r>
          </a:p>
          <a:p>
            <a:pPr rtl="0" fontAlgn="ctr"/>
            <a:r>
              <a:rPr lang="en-US" sz="1200" kern="1200" dirty="0">
                <a:solidFill>
                  <a:schemeClr val="tx1"/>
                </a:solidFill>
                <a:effectLst/>
                <a:latin typeface="+mn-lt"/>
                <a:ea typeface="+mn-ea"/>
                <a:cs typeface="+mn-cs"/>
              </a:rPr>
              <a:t>Long term capital gains have been exempt in either case thanks to the exemption conferred by the income tax law on it provided the transaction was consummated in a recognized stock exchange in India.</a:t>
            </a:r>
          </a:p>
          <a:p>
            <a:pPr rtl="0" fontAlgn="ctr"/>
            <a:r>
              <a:rPr lang="en-US" sz="1200" kern="1200" dirty="0">
                <a:solidFill>
                  <a:schemeClr val="tx1"/>
                </a:solidFill>
                <a:effectLst/>
                <a:latin typeface="+mn-lt"/>
                <a:ea typeface="+mn-ea"/>
                <a:cs typeface="+mn-cs"/>
              </a:rPr>
              <a:t>And from 1 April 2019, they would pay full tax at par with the Indian residents. </a:t>
            </a:r>
          </a:p>
          <a:p>
            <a:endParaRPr lang="en-US" dirty="0"/>
          </a:p>
          <a:p>
            <a:endParaRPr lang="en-US" dirty="0"/>
          </a:p>
        </p:txBody>
      </p:sp>
      <p:sp>
        <p:nvSpPr>
          <p:cNvPr id="4" name="Slide Number Placeholder 3"/>
          <p:cNvSpPr>
            <a:spLocks noGrp="1"/>
          </p:cNvSpPr>
          <p:nvPr>
            <p:ph type="sldNum" sz="quarter" idx="10"/>
          </p:nvPr>
        </p:nvSpPr>
        <p:spPr/>
        <p:txBody>
          <a:bodyPr/>
          <a:lstStyle/>
          <a:p>
            <a:fld id="{5B814FAC-0CC9-4901-ADBF-F80A9AEB3387}" type="slidenum">
              <a:rPr lang="en-US" smtClean="0"/>
              <a:t>48</a:t>
            </a:fld>
            <a:endParaRPr lang="en-US"/>
          </a:p>
        </p:txBody>
      </p:sp>
    </p:spTree>
    <p:extLst>
      <p:ext uri="{BB962C8B-B14F-4D97-AF65-F5344CB8AC3E}">
        <p14:creationId xmlns:p14="http://schemas.microsoft.com/office/powerpoint/2010/main" val="175334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4</a:t>
            </a:fld>
            <a:endParaRPr lang="en-US"/>
          </a:p>
        </p:txBody>
      </p:sp>
    </p:spTree>
    <p:extLst>
      <p:ext uri="{BB962C8B-B14F-4D97-AF65-F5344CB8AC3E}">
        <p14:creationId xmlns:p14="http://schemas.microsoft.com/office/powerpoint/2010/main" val="3360518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certain proportion of a member country's quota is specified as its reserve tranche. The member country can access its reserve tranche funds at its discretion, and is not under an immediate obligation to repay those funds to the IMF. Member nation reserve tranches are typically 25% of the member's quota. </a:t>
            </a:r>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56</a:t>
            </a:fld>
            <a:endParaRPr lang="en-US"/>
          </a:p>
        </p:txBody>
      </p:sp>
    </p:spTree>
    <p:extLst>
      <p:ext uri="{BB962C8B-B14F-4D97-AF65-F5344CB8AC3E}">
        <p14:creationId xmlns:p14="http://schemas.microsoft.com/office/powerpoint/2010/main" val="1573773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emerging market and developing </a:t>
            </a:r>
          </a:p>
          <a:p>
            <a:r>
              <a:rPr lang="en-US" dirty="0"/>
              <a:t>economies (EMDE) owing to risk aversion </a:t>
            </a:r>
          </a:p>
          <a:p>
            <a:r>
              <a:rPr lang="en-US" dirty="0"/>
              <a:t>perceptions of global investors. </a:t>
            </a:r>
          </a:p>
        </p:txBody>
      </p:sp>
      <p:sp>
        <p:nvSpPr>
          <p:cNvPr id="4" name="Slide Number Placeholder 3"/>
          <p:cNvSpPr>
            <a:spLocks noGrp="1"/>
          </p:cNvSpPr>
          <p:nvPr>
            <p:ph type="sldNum" sz="quarter" idx="10"/>
          </p:nvPr>
        </p:nvSpPr>
        <p:spPr/>
        <p:txBody>
          <a:bodyPr/>
          <a:lstStyle/>
          <a:p>
            <a:fld id="{65E4345D-4786-4248-8FE3-949939BAF935}" type="slidenum">
              <a:rPr lang="en-US" smtClean="0"/>
              <a:t>58</a:t>
            </a:fld>
            <a:endParaRPr lang="en-US"/>
          </a:p>
        </p:txBody>
      </p:sp>
    </p:spTree>
    <p:extLst>
      <p:ext uri="{BB962C8B-B14F-4D97-AF65-F5344CB8AC3E}">
        <p14:creationId xmlns:p14="http://schemas.microsoft.com/office/powerpoint/2010/main" val="723928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spillovers of subdued global growth to other economies through trade channels and weaker commodity prices is manifest in diminishing confidence and increasing volatility in financial markets</a:t>
            </a:r>
          </a:p>
          <a:p>
            <a:pPr rtl="0" fontAlgn="ctr"/>
            <a:r>
              <a:rPr lang="en-US" sz="1200" kern="1200" dirty="0">
                <a:solidFill>
                  <a:schemeClr val="tx1"/>
                </a:solidFill>
                <a:effectLst/>
                <a:latin typeface="+mn-lt"/>
                <a:ea typeface="+mn-ea"/>
                <a:cs typeface="+mn-cs"/>
              </a:rPr>
              <a:t>. In addition, a dual monetary policy--a gradual tightening in monetary policy in the US in the backdrop of its resilient recovery and easy monetary policy in several other major advanced economies- -has led to continued uncertainties and poses challenges for the year ahead. </a:t>
            </a:r>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63</a:t>
            </a:fld>
            <a:endParaRPr lang="en-US"/>
          </a:p>
        </p:txBody>
      </p:sp>
    </p:spTree>
    <p:extLst>
      <p:ext uri="{BB962C8B-B14F-4D97-AF65-F5344CB8AC3E}">
        <p14:creationId xmlns:p14="http://schemas.microsoft.com/office/powerpoint/2010/main" val="1790121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Paper with </a:t>
            </a:r>
            <a:r>
              <a:rPr lang="en-US" dirty="0" err="1"/>
              <a:t>Prachi</a:t>
            </a:r>
            <a:r>
              <a:rPr lang="en-US"/>
              <a:t> Mishra</a:t>
            </a:r>
          </a:p>
        </p:txBody>
      </p:sp>
      <p:sp>
        <p:nvSpPr>
          <p:cNvPr id="4" name="Slide Number Placeholder 3"/>
          <p:cNvSpPr>
            <a:spLocks noGrp="1"/>
          </p:cNvSpPr>
          <p:nvPr>
            <p:ph type="sldNum" sz="quarter" idx="10"/>
          </p:nvPr>
        </p:nvSpPr>
        <p:spPr/>
        <p:txBody>
          <a:bodyPr/>
          <a:lstStyle/>
          <a:p>
            <a:fld id="{65E4345D-4786-4248-8FE3-949939BAF935}" type="slidenum">
              <a:rPr lang="en-US" smtClean="0"/>
              <a:t>64</a:t>
            </a:fld>
            <a:endParaRPr lang="en-US"/>
          </a:p>
        </p:txBody>
      </p:sp>
    </p:spTree>
    <p:extLst>
      <p:ext uri="{BB962C8B-B14F-4D97-AF65-F5344CB8AC3E}">
        <p14:creationId xmlns:p14="http://schemas.microsoft.com/office/powerpoint/2010/main" val="1136446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off</a:t>
            </a:r>
          </a:p>
        </p:txBody>
      </p:sp>
      <p:sp>
        <p:nvSpPr>
          <p:cNvPr id="4" name="Slide Number Placeholder 3"/>
          <p:cNvSpPr>
            <a:spLocks noGrp="1"/>
          </p:cNvSpPr>
          <p:nvPr>
            <p:ph type="sldNum" sz="quarter" idx="10"/>
          </p:nvPr>
        </p:nvSpPr>
        <p:spPr/>
        <p:txBody>
          <a:bodyPr/>
          <a:lstStyle/>
          <a:p>
            <a:fld id="{65E4345D-4786-4248-8FE3-949939BAF935}" type="slidenum">
              <a:rPr lang="en-US" smtClean="0"/>
              <a:t>67</a:t>
            </a:fld>
            <a:endParaRPr lang="en-US"/>
          </a:p>
        </p:txBody>
      </p:sp>
    </p:spTree>
    <p:extLst>
      <p:ext uri="{BB962C8B-B14F-4D97-AF65-F5344CB8AC3E}">
        <p14:creationId xmlns:p14="http://schemas.microsoft.com/office/powerpoint/2010/main" val="2199732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Rate- @prevailing market conditions</a:t>
            </a:r>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71</a:t>
            </a:fld>
            <a:endParaRPr lang="en-US"/>
          </a:p>
        </p:txBody>
      </p:sp>
    </p:spTree>
    <p:extLst>
      <p:ext uri="{BB962C8B-B14F-4D97-AF65-F5344CB8AC3E}">
        <p14:creationId xmlns:p14="http://schemas.microsoft.com/office/powerpoint/2010/main" val="8956664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Rate- @prevailing market conditions</a:t>
            </a:r>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72</a:t>
            </a:fld>
            <a:endParaRPr lang="en-US"/>
          </a:p>
        </p:txBody>
      </p:sp>
    </p:spTree>
    <p:extLst>
      <p:ext uri="{BB962C8B-B14F-4D97-AF65-F5344CB8AC3E}">
        <p14:creationId xmlns:p14="http://schemas.microsoft.com/office/powerpoint/2010/main" val="300538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When we say fundamental of economy </a:t>
            </a:r>
            <a:r>
              <a:rPr lang="en-US"/>
              <a:t>are strong.</a:t>
            </a:r>
          </a:p>
        </p:txBody>
      </p:sp>
      <p:sp>
        <p:nvSpPr>
          <p:cNvPr id="4" name="Slide Number Placeholder 3"/>
          <p:cNvSpPr>
            <a:spLocks noGrp="1"/>
          </p:cNvSpPr>
          <p:nvPr>
            <p:ph type="sldNum" sz="quarter" idx="10"/>
          </p:nvPr>
        </p:nvSpPr>
        <p:spPr/>
        <p:txBody>
          <a:bodyPr/>
          <a:lstStyle/>
          <a:p>
            <a:fld id="{65E4345D-4786-4248-8FE3-949939BAF935}" type="slidenum">
              <a:rPr lang="en-US" smtClean="0"/>
              <a:t>75</a:t>
            </a:fld>
            <a:endParaRPr lang="en-US"/>
          </a:p>
        </p:txBody>
      </p:sp>
    </p:spTree>
    <p:extLst>
      <p:ext uri="{BB962C8B-B14F-4D97-AF65-F5344CB8AC3E}">
        <p14:creationId xmlns:p14="http://schemas.microsoft.com/office/powerpoint/2010/main" val="3395873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5</a:t>
            </a:fld>
            <a:endParaRPr lang="en-US"/>
          </a:p>
        </p:txBody>
      </p:sp>
    </p:spTree>
    <p:extLst>
      <p:ext uri="{BB962C8B-B14F-4D97-AF65-F5344CB8AC3E}">
        <p14:creationId xmlns:p14="http://schemas.microsoft.com/office/powerpoint/2010/main" val="388706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6</a:t>
            </a:r>
            <a:r>
              <a:rPr lang="en-US" baseline="30000" dirty="0"/>
              <a:t>th</a:t>
            </a:r>
            <a:r>
              <a:rPr lang="en-US" dirty="0"/>
              <a:t> number minerals and ores- will</a:t>
            </a:r>
            <a:r>
              <a:rPr lang="en-US" baseline="0" dirty="0"/>
              <a:t> have coal etc.</a:t>
            </a:r>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6</a:t>
            </a:fld>
            <a:endParaRPr lang="en-US"/>
          </a:p>
        </p:txBody>
      </p:sp>
    </p:spTree>
    <p:extLst>
      <p:ext uri="{BB962C8B-B14F-4D97-AF65-F5344CB8AC3E}">
        <p14:creationId xmlns:p14="http://schemas.microsoft.com/office/powerpoint/2010/main" val="1768564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7</a:t>
            </a:fld>
            <a:endParaRPr lang="en-US"/>
          </a:p>
        </p:txBody>
      </p:sp>
    </p:spTree>
    <p:extLst>
      <p:ext uri="{BB962C8B-B14F-4D97-AF65-F5344CB8AC3E}">
        <p14:creationId xmlns:p14="http://schemas.microsoft.com/office/powerpoint/2010/main" val="1866856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&gt;100 per barrel to &lt;50$</a:t>
            </a:r>
          </a:p>
          <a:p>
            <a:r>
              <a:rPr lang="en-US" dirty="0"/>
              <a:t>China, EU Growth▼=oil demand ▼</a:t>
            </a:r>
          </a:p>
          <a:p>
            <a:r>
              <a:rPr lang="en-US" dirty="0"/>
              <a:t>US oil + shale gas production ▲</a:t>
            </a:r>
          </a:p>
          <a:p>
            <a:r>
              <a:rPr lang="en-US" dirty="0"/>
              <a:t>OPEC oligopoly ▼, </a:t>
            </a:r>
            <a:r>
              <a:rPr lang="en-US" dirty="0" err="1"/>
              <a:t>S.Arabia</a:t>
            </a:r>
            <a:r>
              <a:rPr lang="en-US" dirty="0"/>
              <a:t> did not ▼ production</a:t>
            </a:r>
          </a:p>
          <a:p>
            <a:r>
              <a:rPr lang="en-US" dirty="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8</a:t>
            </a:fld>
            <a:endParaRPr lang="en-US"/>
          </a:p>
        </p:txBody>
      </p:sp>
    </p:spTree>
    <p:extLst>
      <p:ext uri="{BB962C8B-B14F-4D97-AF65-F5344CB8AC3E}">
        <p14:creationId xmlns:p14="http://schemas.microsoft.com/office/powerpoint/2010/main" val="3819247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9</a:t>
            </a:fld>
            <a:endParaRPr lang="en-US"/>
          </a:p>
        </p:txBody>
      </p:sp>
    </p:spTree>
    <p:extLst>
      <p:ext uri="{BB962C8B-B14F-4D97-AF65-F5344CB8AC3E}">
        <p14:creationId xmlns:p14="http://schemas.microsoft.com/office/powerpoint/2010/main" val="939282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CBEC57BB-FC06-4498-B4D3-1A55E4EFCA8F}"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143785608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753964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69918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3719300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11555405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144488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688385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1165686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118447985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3634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7937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CBEC57BB-FC06-4498-B4D3-1A55E4EFCA8F}" type="slidenum">
              <a:rPr lang="en-US" smtClean="0"/>
              <a:t>‹#›</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2247556789"/>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60247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7380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305691126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71843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C38EC-C4D0-4686-8303-13BB5E15DF94}" type="datetimeFigureOut">
              <a:rPr lang="en-US" smtClean="0"/>
              <a:t>08-Jun-16</a:t>
            </a:fld>
            <a:endParaRPr lang="en-US"/>
          </a:p>
        </p:txBody>
      </p:sp>
      <p:sp>
        <p:nvSpPr>
          <p:cNvPr id="7" name="Slide Number Placeholder 6"/>
          <p:cNvSpPr>
            <a:spLocks noGrp="1"/>
          </p:cNvSpPr>
          <p:nvPr>
            <p:ph type="sldNum" sz="quarter" idx="12"/>
          </p:nvPr>
        </p:nvSpPr>
        <p:spPr/>
        <p:txBody>
          <a:bodyPr/>
          <a:lstStyle/>
          <a:p>
            <a:fld id="{CBEC57BB-FC06-4498-B4D3-1A55E4EFCA8F}"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54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1E3C38EC-C4D0-4686-8303-13BB5E15DF94}" type="datetimeFigureOut">
              <a:rPr lang="en-US" smtClean="0"/>
              <a:t>08-Jun-16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CBEC57BB-FC06-4498-B4D3-1A55E4EFCA8F}"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342754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1E3C38EC-C4D0-4686-8303-13BB5E15DF94}" type="datetimeFigureOut">
              <a:rPr lang="en-US" smtClean="0"/>
              <a:t>08-Jun-16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CBEC57BB-FC06-4498-B4D3-1A55E4EFCA8F}"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16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1E3C38EC-C4D0-4686-8303-13BB5E15DF94}" type="datetimeFigureOut">
              <a:rPr lang="en-US" smtClean="0"/>
              <a:t>08-Jun-16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CBEC57BB-FC06-4498-B4D3-1A55E4EFCA8F}"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45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18" name="Text Placeholder 17"/>
          <p:cNvSpPr>
            <a:spLocks noGrp="1"/>
          </p:cNvSpPr>
          <p:nvPr>
            <p:ph type="body" sz="quarter" idx="13" hasCustomPrompt="1"/>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Mock Question</a:t>
            </a:r>
          </a:p>
        </p:txBody>
      </p:sp>
    </p:spTree>
    <p:extLst>
      <p:ext uri="{BB962C8B-B14F-4D97-AF65-F5344CB8AC3E}">
        <p14:creationId xmlns:p14="http://schemas.microsoft.com/office/powerpoint/2010/main" val="34159765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226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 b="16247"/>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8137064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C38EC-C4D0-4686-8303-13BB5E15DF94}" type="datetimeFigureOut">
              <a:rPr lang="en-US" smtClean="0"/>
              <a:t>08-Jun-16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C57BB-FC06-4498-B4D3-1A55E4EFCA8F}"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9029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1E3C38EC-C4D0-4686-8303-13BB5E15DF94}" type="datetimeFigureOut">
              <a:rPr lang="en-US" smtClean="0"/>
              <a:t>08-Jun-16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C57BB-FC06-4498-B4D3-1A55E4EFCA8F}"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7428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424863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C38EC-C4D0-4686-8303-13BB5E15DF94}" type="datetimeFigureOut">
              <a:rPr lang="en-US" smtClean="0"/>
              <a:t>08-Jun-16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C57BB-FC06-4498-B4D3-1A55E4EFCA8F}"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10849042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3181695477"/>
      </p:ext>
    </p:extLst>
  </p:cSld>
  <p:clrMapOvr>
    <a:masterClrMapping/>
  </p:clrMapOvr>
  <p:extLst mod="1">
    <p:ext uri="{DCECCB84-F9BA-43D5-87BE-67443E8EF086}">
      <p15:sldGuideLst xmlns:p15="http://schemas.microsoft.com/office/powerpoint/2012/main">
        <p15:guide id="3" orient="horz" pos="2160" userDrawn="1">
          <p15:clr>
            <a:srgbClr val="FBAE40"/>
          </p15:clr>
        </p15:guide>
        <p15:guide id="4"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C38EC-C4D0-4686-8303-13BB5E15DF94}" type="datetimeFigureOut">
              <a:rPr lang="en-US" smtClean="0"/>
              <a:t>08-Jun-16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C57BB-FC06-4498-B4D3-1A55E4EFCA8F}" type="slidenum">
              <a:rPr lang="en-US" smtClean="0"/>
              <a:t>‹#›</a:t>
            </a:fld>
            <a:endParaRPr lang="en-US"/>
          </a:p>
        </p:txBody>
      </p:sp>
    </p:spTree>
    <p:extLst>
      <p:ext uri="{BB962C8B-B14F-4D97-AF65-F5344CB8AC3E}">
        <p14:creationId xmlns:p14="http://schemas.microsoft.com/office/powerpoint/2010/main" val="185009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3C38EC-C4D0-4686-8303-13BB5E15DF94}" type="datetimeFigureOut">
              <a:rPr lang="en-US" smtClean="0"/>
              <a:t>08-Jun-16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EC57BB-FC06-4498-B4D3-1A55E4EFCA8F}" type="slidenum">
              <a:rPr lang="en-US" smtClean="0"/>
              <a:t>‹#›</a:t>
            </a:fld>
            <a:endParaRPr lang="en-US"/>
          </a:p>
        </p:txBody>
      </p:sp>
    </p:spTree>
    <p:extLst>
      <p:ext uri="{BB962C8B-B14F-4D97-AF65-F5344CB8AC3E}">
        <p14:creationId xmlns:p14="http://schemas.microsoft.com/office/powerpoint/2010/main" val="2187258332"/>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6.png"/></Relationships>
</file>

<file path=ppt/slides/_rels/slide1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55.png"/><Relationship Id="rId4" Type="http://schemas.openxmlformats.org/officeDocument/2006/relationships/diagramLayout" Target="../diagrams/layout6.xml"/><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26.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1.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5.png"/><Relationship Id="rId7" Type="http://schemas.openxmlformats.org/officeDocument/2006/relationships/diagramColors" Target="../diagrams/colors7.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youtube.com/watch?v=g_4I41vqqJQ&amp;index=84&amp;list=PLAMBum9_RkuPPGvD7HI9wfsDSxWwJYz94" TargetMode="External"/><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71.png"/><Relationship Id="rId4" Type="http://schemas.openxmlformats.org/officeDocument/2006/relationships/hyperlink" Target="https://www.youtube.com/watch?v=Fs98DZtkWHI&amp;index=43&amp;list=PLAMBum9_RkuPPGvD7HI9wfsDSxWwJYz94"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flo82HCe0A&amp;list=PLAMBum9_RkuPPGvD7HI9wfsDSxWwJYz94&amp;index=49"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7.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40.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chart" Target="../charts/chart6.xm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16.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76.gif"/><Relationship Id="rId7"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7.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3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7.png"/><Relationship Id="rId7" Type="http://schemas.openxmlformats.org/officeDocument/2006/relationships/diagramColors" Target="../diagrams/colors11.xm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diagramQuickStyle" Target="../diagrams/quickStyle11.xml"/><Relationship Id="rId11" Type="http://schemas.openxmlformats.org/officeDocument/2006/relationships/image" Target="../media/image88.png"/><Relationship Id="rId5" Type="http://schemas.openxmlformats.org/officeDocument/2006/relationships/diagramLayout" Target="../diagrams/layout11.xml"/><Relationship Id="rId10" Type="http://schemas.openxmlformats.org/officeDocument/2006/relationships/image" Target="../media/image87.png"/><Relationship Id="rId4" Type="http://schemas.openxmlformats.org/officeDocument/2006/relationships/diagramData" Target="../diagrams/data11.xml"/><Relationship Id="rId9"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8" Type="http://schemas.openxmlformats.org/officeDocument/2006/relationships/image" Target="../media/image91.gi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jpg"/><Relationship Id="rId4" Type="http://schemas.openxmlformats.org/officeDocument/2006/relationships/chart" Target="../charts/chart10.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52.png"/><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97.pn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9.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diagramLayout" Target="../diagrams/layout15.xml"/><Relationship Id="rId7" Type="http://schemas.openxmlformats.org/officeDocument/2006/relationships/image" Target="../media/image98.png"/><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7.jpg"/><Relationship Id="rId5" Type="http://schemas.openxmlformats.org/officeDocument/2006/relationships/image" Target="../media/image36.jpe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diagramLayout" Target="../diagrams/layout16.xml"/><Relationship Id="rId7" Type="http://schemas.openxmlformats.org/officeDocument/2006/relationships/image" Target="../media/image99.jpg"/><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9"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01.png"/><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Layout" Target="../diagrams/layout18.xml"/><Relationship Id="rId7" Type="http://schemas.openxmlformats.org/officeDocument/2006/relationships/image" Target="../media/image52.png"/><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76.gi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jpg"/></Relationships>
</file>

<file path=ppt/slides/_rels/slide4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image" Target="../media/image76.gif"/><Relationship Id="rId1" Type="http://schemas.openxmlformats.org/officeDocument/2006/relationships/slideLayout" Target="../slideLayouts/slideLayout8.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1.jpg"/><Relationship Id="rId9" Type="http://schemas.openxmlformats.org/officeDocument/2006/relationships/image" Target="../media/image113.png"/></Relationships>
</file>

<file path=ppt/slides/_rels/slide48.xml.rels><?xml version="1.0" encoding="UTF-8" standalone="yes"?>
<Relationships xmlns="http://schemas.openxmlformats.org/package/2006/relationships"><Relationship Id="rId8" Type="http://schemas.openxmlformats.org/officeDocument/2006/relationships/image" Target="../media/image117.png"/><Relationship Id="rId13" Type="http://schemas.microsoft.com/office/2007/relationships/diagramDrawing" Target="../diagrams/drawing22.xml"/><Relationship Id="rId3" Type="http://schemas.openxmlformats.org/officeDocument/2006/relationships/diagramData" Target="../diagrams/data21.xml"/><Relationship Id="rId7" Type="http://schemas.microsoft.com/office/2007/relationships/diagramDrawing" Target="../diagrams/drawing21.xml"/><Relationship Id="rId12" Type="http://schemas.openxmlformats.org/officeDocument/2006/relationships/diagramColors" Target="../diagrams/colors22.xm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diagramColors" Target="../diagrams/colors21.xml"/><Relationship Id="rId11" Type="http://schemas.openxmlformats.org/officeDocument/2006/relationships/diagramQuickStyle" Target="../diagrams/quickStyle22.xml"/><Relationship Id="rId5" Type="http://schemas.openxmlformats.org/officeDocument/2006/relationships/diagramQuickStyle" Target="../diagrams/quickStyle21.xml"/><Relationship Id="rId10" Type="http://schemas.openxmlformats.org/officeDocument/2006/relationships/diagramLayout" Target="../diagrams/layout22.xml"/><Relationship Id="rId4" Type="http://schemas.openxmlformats.org/officeDocument/2006/relationships/diagramLayout" Target="../diagrams/layout21.xml"/><Relationship Id="rId9" Type="http://schemas.openxmlformats.org/officeDocument/2006/relationships/diagramData" Target="../diagrams/data22.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81.png"/><Relationship Id="rId1" Type="http://schemas.openxmlformats.org/officeDocument/2006/relationships/slideLayout" Target="../slideLayouts/slideLayout9.xml"/><Relationship Id="rId6" Type="http://schemas.openxmlformats.org/officeDocument/2006/relationships/image" Target="../media/image122.png"/><Relationship Id="rId5" Type="http://schemas.openxmlformats.org/officeDocument/2006/relationships/image" Target="../media/image84.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png"/><Relationship Id="rId1" Type="http://schemas.openxmlformats.org/officeDocument/2006/relationships/slideLayout" Target="../slideLayouts/slideLayout8.xml"/><Relationship Id="rId4" Type="http://schemas.openxmlformats.org/officeDocument/2006/relationships/image" Target="../media/image127.jp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81.png"/><Relationship Id="rId1" Type="http://schemas.openxmlformats.org/officeDocument/2006/relationships/slideLayout" Target="../slideLayouts/slideLayout9.xml"/><Relationship Id="rId6" Type="http://schemas.openxmlformats.org/officeDocument/2006/relationships/image" Target="../media/image122.png"/><Relationship Id="rId5" Type="http://schemas.openxmlformats.org/officeDocument/2006/relationships/image" Target="../media/image84.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xml"/><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oRaSH1Zd4qQ&amp;index=20&amp;list=PLAMBum9_RkuPPGvD7HI9wfsDSxWwJYz94"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L2jlHiyjT5Q&amp;list=PLAMBum9_RkuPPGvD7HI9wfsDSxWwJYz94&amp;index=48" TargetMode="External"/><Relationship Id="rId2" Type="http://schemas.openxmlformats.org/officeDocument/2006/relationships/image" Target="../media/image132.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2" Type="http://schemas.openxmlformats.org/officeDocument/2006/relationships/hyperlink" Target="https://www.youtube.com/watch?v=oRaSH1Zd4qQ" TargetMode="Externa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35.png"/></Relationships>
</file>

<file path=ppt/slides/_rels/slide64.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10.png"/><Relationship Id="rId5" Type="http://schemas.openxmlformats.org/officeDocument/2006/relationships/image" Target="../media/image138.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watch?v=MblO4eTeP3A&amp;list=PLAMBum9_RkuPPGvD7HI9wfsDSxWwJYz94&amp;index=22" TargetMode="External"/><Relationship Id="rId2" Type="http://schemas.openxmlformats.org/officeDocument/2006/relationships/image" Target="../media/image139.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chart" Target="../charts/char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76.gif"/><Relationship Id="rId7"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41.png"/><Relationship Id="rId4" Type="http://schemas.openxmlformats.org/officeDocument/2006/relationships/image" Target="../media/image140.jpg"/></Relationships>
</file>

<file path=ppt/slides/_rels/slide72.xml.rels><?xml version="1.0" encoding="UTF-8" standalone="yes"?>
<Relationships xmlns="http://schemas.openxmlformats.org/package/2006/relationships"><Relationship Id="rId3" Type="http://schemas.openxmlformats.org/officeDocument/2006/relationships/image" Target="../media/image76.gif"/><Relationship Id="rId7" Type="http://schemas.openxmlformats.org/officeDocument/2006/relationships/image" Target="../media/image142.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112.png"/><Relationship Id="rId5" Type="http://schemas.openxmlformats.org/officeDocument/2006/relationships/image" Target="../media/image141.png"/><Relationship Id="rId4" Type="http://schemas.openxmlformats.org/officeDocument/2006/relationships/image" Target="../media/image140.jpg"/></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7.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A9B8"/>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24684" y="2736202"/>
            <a:ext cx="2719316" cy="4121798"/>
          </a:xfrm>
          <a:prstGeom prst="rect">
            <a:avLst/>
          </a:prstGeom>
        </p:spPr>
      </p:pic>
      <p:graphicFrame>
        <p:nvGraphicFramePr>
          <p:cNvPr id="7" name="Content Placeholder 6"/>
          <p:cNvGraphicFramePr>
            <a:graphicFrameLocks noGrp="1"/>
          </p:cNvGraphicFramePr>
          <p:nvPr>
            <p:ph idx="1"/>
            <p:extLst/>
          </p:nvPr>
        </p:nvGraphicFramePr>
        <p:xfrm>
          <a:off x="154782" y="93848"/>
          <a:ext cx="8458276" cy="6764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normAutofit/>
          </a:bodyPr>
          <a:lstStyle/>
          <a:p>
            <a:r>
              <a:rPr lang="en-US" sz="3200" dirty="0"/>
              <a:t>Theory +Economic Survey Vol.2 + Vol.1 + Budget 2016</a:t>
            </a: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51307" y="795523"/>
            <a:ext cx="923502" cy="923502"/>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5354" y="842360"/>
            <a:ext cx="923502" cy="923502"/>
          </a:xfrm>
          <a:prstGeom prst="rect">
            <a:avLst/>
          </a:prstGeom>
        </p:spPr>
      </p:pic>
    </p:spTree>
    <p:extLst>
      <p:ext uri="{BB962C8B-B14F-4D97-AF65-F5344CB8AC3E}">
        <p14:creationId xmlns:p14="http://schemas.microsoft.com/office/powerpoint/2010/main" val="747497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105530618"/>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Government borrowing (IYB-2016, Page 345)</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82" y="3958575"/>
            <a:ext cx="1510145" cy="204217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0909" y="4628339"/>
            <a:ext cx="1136073" cy="1136073"/>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1637" y="2360605"/>
            <a:ext cx="1450181" cy="1450181"/>
          </a:xfrm>
          <a:prstGeom prst="rect">
            <a:avLst/>
          </a:prstGeom>
        </p:spPr>
      </p:pic>
      <p:sp>
        <p:nvSpPr>
          <p:cNvPr id="9" name="Rectangular Callout 8"/>
          <p:cNvSpPr/>
          <p:nvPr/>
        </p:nvSpPr>
        <p:spPr>
          <a:xfrm>
            <a:off x="1620982" y="5979806"/>
            <a:ext cx="7200900" cy="731639"/>
          </a:xfrm>
          <a:prstGeom prst="wedgeRectCallout">
            <a:avLst>
              <a:gd name="adj1" fmla="val 38204"/>
              <a:gd name="adj2" fmla="val -11943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Budget-2015- launched; Budget-2016 RBI to take measures to ensure retail participation in G-Sec</a:t>
            </a:r>
          </a:p>
        </p:txBody>
      </p:sp>
    </p:spTree>
    <p:extLst>
      <p:ext uri="{BB962C8B-B14F-4D97-AF65-F5344CB8AC3E}">
        <p14:creationId xmlns:p14="http://schemas.microsoft.com/office/powerpoint/2010/main" val="43441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E7594522-A2EF-473F-80C3-BA1929AAB0DC}"/>
                                            </p:graphicEl>
                                          </p:spTgt>
                                        </p:tgtEl>
                                        <p:attrNameLst>
                                          <p:attrName>style.visibility</p:attrName>
                                        </p:attrNameLst>
                                      </p:cBhvr>
                                      <p:to>
                                        <p:strVal val="visible"/>
                                      </p:to>
                                    </p:set>
                                    <p:animEffect transition="in" filter="fade">
                                      <p:cBhvr>
                                        <p:cTn id="7" dur="500"/>
                                        <p:tgtEl>
                                          <p:spTgt spid="5">
                                            <p:graphicEl>
                                              <a:dgm id="{E7594522-A2EF-473F-80C3-BA1929AAB0D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AFC22B5-0018-41C2-9A33-563BEAA588E4}"/>
                                            </p:graphicEl>
                                          </p:spTgt>
                                        </p:tgtEl>
                                        <p:attrNameLst>
                                          <p:attrName>style.visibility</p:attrName>
                                        </p:attrNameLst>
                                      </p:cBhvr>
                                      <p:to>
                                        <p:strVal val="visible"/>
                                      </p:to>
                                    </p:set>
                                    <p:animEffect transition="in" filter="fade">
                                      <p:cBhvr>
                                        <p:cTn id="12" dur="500"/>
                                        <p:tgtEl>
                                          <p:spTgt spid="5">
                                            <p:graphicEl>
                                              <a:dgm id="{DAFC22B5-0018-41C2-9A33-563BEAA588E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14FA6835-8D8F-4164-B44B-838ECE24F43A}"/>
                                            </p:graphicEl>
                                          </p:spTgt>
                                        </p:tgtEl>
                                        <p:attrNameLst>
                                          <p:attrName>style.visibility</p:attrName>
                                        </p:attrNameLst>
                                      </p:cBhvr>
                                      <p:to>
                                        <p:strVal val="visible"/>
                                      </p:to>
                                    </p:set>
                                    <p:animEffect transition="in" filter="fade">
                                      <p:cBhvr>
                                        <p:cTn id="15" dur="500"/>
                                        <p:tgtEl>
                                          <p:spTgt spid="5">
                                            <p:graphicEl>
                                              <a:dgm id="{14FA6835-8D8F-4164-B44B-838ECE24F43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61670DAE-1081-4C28-8B4B-BC7D1BCD0A6E}"/>
                                            </p:graphicEl>
                                          </p:spTgt>
                                        </p:tgtEl>
                                        <p:attrNameLst>
                                          <p:attrName>style.visibility</p:attrName>
                                        </p:attrNameLst>
                                      </p:cBhvr>
                                      <p:to>
                                        <p:strVal val="visible"/>
                                      </p:to>
                                    </p:set>
                                    <p:animEffect transition="in" filter="fade">
                                      <p:cBhvr>
                                        <p:cTn id="20" dur="500"/>
                                        <p:tgtEl>
                                          <p:spTgt spid="5">
                                            <p:graphicEl>
                                              <a:dgm id="{61670DAE-1081-4C28-8B4B-BC7D1BCD0A6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0CA939DB-AF17-4CA7-97E4-FFADD7F2B2D3}"/>
                                            </p:graphicEl>
                                          </p:spTgt>
                                        </p:tgtEl>
                                        <p:attrNameLst>
                                          <p:attrName>style.visibility</p:attrName>
                                        </p:attrNameLst>
                                      </p:cBhvr>
                                      <p:to>
                                        <p:strVal val="visible"/>
                                      </p:to>
                                    </p:set>
                                    <p:animEffect transition="in" filter="fade">
                                      <p:cBhvr>
                                        <p:cTn id="23" dur="500"/>
                                        <p:tgtEl>
                                          <p:spTgt spid="5">
                                            <p:graphicEl>
                                              <a:dgm id="{0CA939DB-AF17-4CA7-97E4-FFADD7F2B2D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B6751F83-B741-4E72-97A7-D29D6B89A8F8}"/>
                                            </p:graphicEl>
                                          </p:spTgt>
                                        </p:tgtEl>
                                        <p:attrNameLst>
                                          <p:attrName>style.visibility</p:attrName>
                                        </p:attrNameLst>
                                      </p:cBhvr>
                                      <p:to>
                                        <p:strVal val="visible"/>
                                      </p:to>
                                    </p:set>
                                    <p:animEffect transition="in" filter="fade">
                                      <p:cBhvr>
                                        <p:cTn id="28" dur="500"/>
                                        <p:tgtEl>
                                          <p:spTgt spid="5">
                                            <p:graphicEl>
                                              <a:dgm id="{B6751F83-B741-4E72-97A7-D29D6B89A8F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4C9B5EF0-1E6A-4ADF-A85E-A3F9F1847200}"/>
                                            </p:graphicEl>
                                          </p:spTgt>
                                        </p:tgtEl>
                                        <p:attrNameLst>
                                          <p:attrName>style.visibility</p:attrName>
                                        </p:attrNameLst>
                                      </p:cBhvr>
                                      <p:to>
                                        <p:strVal val="visible"/>
                                      </p:to>
                                    </p:set>
                                    <p:animEffect transition="in" filter="fade">
                                      <p:cBhvr>
                                        <p:cTn id="31" dur="500"/>
                                        <p:tgtEl>
                                          <p:spTgt spid="5">
                                            <p:graphicEl>
                                              <a:dgm id="{4C9B5EF0-1E6A-4ADF-A85E-A3F9F184720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4CAAB30D-A3DE-408B-BB66-29EC30E3BA82}"/>
                                            </p:graphicEl>
                                          </p:spTgt>
                                        </p:tgtEl>
                                        <p:attrNameLst>
                                          <p:attrName>style.visibility</p:attrName>
                                        </p:attrNameLst>
                                      </p:cBhvr>
                                      <p:to>
                                        <p:strVal val="visible"/>
                                      </p:to>
                                    </p:set>
                                    <p:animEffect transition="in" filter="fade">
                                      <p:cBhvr>
                                        <p:cTn id="36" dur="500"/>
                                        <p:tgtEl>
                                          <p:spTgt spid="5">
                                            <p:graphicEl>
                                              <a:dgm id="{4CAAB30D-A3DE-408B-BB66-29EC30E3BA82}"/>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173DBE4D-2F2E-4B57-AC6C-0D870696C6F2}"/>
                                            </p:graphicEl>
                                          </p:spTgt>
                                        </p:tgtEl>
                                        <p:attrNameLst>
                                          <p:attrName>style.visibility</p:attrName>
                                        </p:attrNameLst>
                                      </p:cBhvr>
                                      <p:to>
                                        <p:strVal val="visible"/>
                                      </p:to>
                                    </p:set>
                                    <p:animEffect transition="in" filter="fade">
                                      <p:cBhvr>
                                        <p:cTn id="39" dur="500"/>
                                        <p:tgtEl>
                                          <p:spTgt spid="5">
                                            <p:graphicEl>
                                              <a:dgm id="{173DBE4D-2F2E-4B57-AC6C-0D870696C6F2}"/>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7CC55606-85ED-4FFF-9C34-612D6D1CBAA9}"/>
                                            </p:graphicEl>
                                          </p:spTgt>
                                        </p:tgtEl>
                                        <p:attrNameLst>
                                          <p:attrName>style.visibility</p:attrName>
                                        </p:attrNameLst>
                                      </p:cBhvr>
                                      <p:to>
                                        <p:strVal val="visible"/>
                                      </p:to>
                                    </p:set>
                                    <p:animEffect transition="in" filter="fade">
                                      <p:cBhvr>
                                        <p:cTn id="44" dur="500"/>
                                        <p:tgtEl>
                                          <p:spTgt spid="5">
                                            <p:graphicEl>
                                              <a:dgm id="{7CC55606-85ED-4FFF-9C34-612D6D1CBAA9}"/>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EEA39D62-32BF-44B3-8942-F28E2163D98E}"/>
                                            </p:graphicEl>
                                          </p:spTgt>
                                        </p:tgtEl>
                                        <p:attrNameLst>
                                          <p:attrName>style.visibility</p:attrName>
                                        </p:attrNameLst>
                                      </p:cBhvr>
                                      <p:to>
                                        <p:strVal val="visible"/>
                                      </p:to>
                                    </p:set>
                                    <p:animEffect transition="in" filter="fade">
                                      <p:cBhvr>
                                        <p:cTn id="47" dur="500"/>
                                        <p:tgtEl>
                                          <p:spTgt spid="5">
                                            <p:graphicEl>
                                              <a:dgm id="{EEA39D62-32BF-44B3-8942-F28E2163D98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75EC31FB-1B08-4C9A-BD8D-D5C07DA8B09F}"/>
                                            </p:graphicEl>
                                          </p:spTgt>
                                        </p:tgtEl>
                                        <p:attrNameLst>
                                          <p:attrName>style.visibility</p:attrName>
                                        </p:attrNameLst>
                                      </p:cBhvr>
                                      <p:to>
                                        <p:strVal val="visible"/>
                                      </p:to>
                                    </p:set>
                                    <p:animEffect transition="in" filter="fade">
                                      <p:cBhvr>
                                        <p:cTn id="52" dur="500"/>
                                        <p:tgtEl>
                                          <p:spTgt spid="5">
                                            <p:graphicEl>
                                              <a:dgm id="{75EC31FB-1B08-4C9A-BD8D-D5C07DA8B09F}"/>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ACA73E31-F585-4868-8963-F22F52CB3989}"/>
                                            </p:graphicEl>
                                          </p:spTgt>
                                        </p:tgtEl>
                                        <p:attrNameLst>
                                          <p:attrName>style.visibility</p:attrName>
                                        </p:attrNameLst>
                                      </p:cBhvr>
                                      <p:to>
                                        <p:strVal val="visible"/>
                                      </p:to>
                                    </p:set>
                                    <p:animEffect transition="in" filter="fade">
                                      <p:cBhvr>
                                        <p:cTn id="55" dur="500"/>
                                        <p:tgtEl>
                                          <p:spTgt spid="5">
                                            <p:graphicEl>
                                              <a:dgm id="{ACA73E31-F585-4868-8963-F22F52CB3989}"/>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Sovereign Gold Bonds; CGT exempted IF kept till maturity</a:t>
            </a:r>
          </a:p>
        </p:txBody>
      </p:sp>
      <p:sp>
        <p:nvSpPr>
          <p:cNvPr id="5" name="Rounded Rectangular Callout 4"/>
          <p:cNvSpPr/>
          <p:nvPr/>
        </p:nvSpPr>
        <p:spPr>
          <a:xfrm>
            <a:off x="153954" y="1420636"/>
            <a:ext cx="3009710" cy="891044"/>
          </a:xfrm>
          <a:prstGeom prst="wedgeRoundRectCallout">
            <a:avLst>
              <a:gd name="adj1" fmla="val 1574"/>
              <a:gd name="adj2" fmla="val 922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Issued on Government’s behalf</a:t>
            </a:r>
          </a:p>
          <a:p>
            <a:pPr algn="ctr"/>
            <a:r>
              <a:rPr lang="en-US" dirty="0"/>
              <a:t>Sold @banks, post offices</a:t>
            </a:r>
          </a:p>
          <a:p>
            <a:pPr algn="ctr"/>
            <a:r>
              <a:rPr lang="en-US" dirty="0"/>
              <a:t>“auction” system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84" y="2153224"/>
            <a:ext cx="2286198" cy="1714649"/>
          </a:xfrm>
          <a:prstGeom prst="rect">
            <a:avLst/>
          </a:prstGeom>
        </p:spPr>
      </p:pic>
      <p:pic>
        <p:nvPicPr>
          <p:cNvPr id="8" name="Picture 7"/>
          <p:cNvPicPr>
            <a:picLocks noChangeAspect="1"/>
          </p:cNvPicPr>
          <p:nvPr/>
        </p:nvPicPr>
        <p:blipFill>
          <a:blip r:embed="rId4"/>
          <a:stretch>
            <a:fillRect/>
          </a:stretch>
        </p:blipFill>
        <p:spPr>
          <a:xfrm>
            <a:off x="4376545" y="1560935"/>
            <a:ext cx="2669015" cy="144961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5075" y="1420636"/>
            <a:ext cx="790541" cy="79054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8990" y="1420636"/>
            <a:ext cx="790541" cy="790541"/>
          </a:xfrm>
          <a:prstGeom prst="rect">
            <a:avLst/>
          </a:prstGeom>
        </p:spPr>
      </p:pic>
      <p:sp>
        <p:nvSpPr>
          <p:cNvPr id="11" name="Up Arrow Callout 10"/>
          <p:cNvSpPr/>
          <p:nvPr/>
        </p:nvSpPr>
        <p:spPr>
          <a:xfrm>
            <a:off x="4414534" y="2862166"/>
            <a:ext cx="1136660" cy="510851"/>
          </a:xfrm>
          <a:prstGeom prst="up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dirty="0"/>
              <a:t>RESIDENT</a:t>
            </a:r>
          </a:p>
        </p:txBody>
      </p:sp>
      <p:sp>
        <p:nvSpPr>
          <p:cNvPr id="12" name="Up Arrow Callout 11"/>
          <p:cNvSpPr/>
          <p:nvPr/>
        </p:nvSpPr>
        <p:spPr>
          <a:xfrm>
            <a:off x="5871862" y="2862166"/>
            <a:ext cx="1136660" cy="510851"/>
          </a:xfrm>
          <a:prstGeom prst="up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dirty="0"/>
              <a:t>CITIZEN</a:t>
            </a:r>
          </a:p>
        </p:txBody>
      </p:sp>
      <p:sp>
        <p:nvSpPr>
          <p:cNvPr id="14" name="Up Arrow Callout 13"/>
          <p:cNvSpPr/>
          <p:nvPr/>
        </p:nvSpPr>
        <p:spPr>
          <a:xfrm>
            <a:off x="4376545" y="3117593"/>
            <a:ext cx="2631977" cy="979713"/>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2 to 500 </a:t>
            </a:r>
            <a:r>
              <a:rPr lang="en-US" sz="2100" dirty="0" err="1"/>
              <a:t>gms</a:t>
            </a:r>
            <a:r>
              <a:rPr lang="en-US" sz="2100" dirty="0"/>
              <a:t>; </a:t>
            </a:r>
          </a:p>
          <a:p>
            <a:pPr algn="ctr"/>
            <a:r>
              <a:rPr lang="en-US" sz="2100" dirty="0"/>
              <a:t>Per person per year</a:t>
            </a:r>
          </a:p>
        </p:txBody>
      </p:sp>
      <p:sp>
        <p:nvSpPr>
          <p:cNvPr id="15" name="Pentagon 14"/>
          <p:cNvSpPr/>
          <p:nvPr/>
        </p:nvSpPr>
        <p:spPr>
          <a:xfrm>
            <a:off x="2505269" y="2260732"/>
            <a:ext cx="1665515" cy="60143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Paper format</a:t>
            </a:r>
          </a:p>
          <a:p>
            <a:pPr algn="ctr"/>
            <a:r>
              <a:rPr lang="en-US" dirty="0"/>
              <a:t>KYC yes</a:t>
            </a:r>
          </a:p>
        </p:txBody>
      </p:sp>
      <p:sp>
        <p:nvSpPr>
          <p:cNvPr id="16" name="Pentagon 15"/>
          <p:cNvSpPr/>
          <p:nvPr/>
        </p:nvSpPr>
        <p:spPr>
          <a:xfrm>
            <a:off x="2505269" y="2984629"/>
            <a:ext cx="1665515" cy="38838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DEMAT format</a:t>
            </a:r>
            <a:endParaRPr lang="hi-IN" dirty="0"/>
          </a:p>
        </p:txBody>
      </p:sp>
      <p:pic>
        <p:nvPicPr>
          <p:cNvPr id="17" name="Picture 16"/>
          <p:cNvPicPr>
            <a:picLocks noChangeAspect="1"/>
          </p:cNvPicPr>
          <p:nvPr/>
        </p:nvPicPr>
        <p:blipFill>
          <a:blip r:embed="rId6"/>
          <a:stretch>
            <a:fillRect/>
          </a:stretch>
        </p:blipFill>
        <p:spPr>
          <a:xfrm>
            <a:off x="4595615" y="4097306"/>
            <a:ext cx="2256089" cy="1883309"/>
          </a:xfrm>
          <a:prstGeom prst="rect">
            <a:avLst/>
          </a:prstGeom>
        </p:spPr>
      </p:pic>
      <p:sp>
        <p:nvSpPr>
          <p:cNvPr id="18" name="Rectangular Callout 17"/>
          <p:cNvSpPr/>
          <p:nvPr/>
        </p:nvSpPr>
        <p:spPr>
          <a:xfrm>
            <a:off x="0" y="3975381"/>
            <a:ext cx="4414535" cy="872005"/>
          </a:xfrm>
          <a:prstGeom prst="wedgeRectCallout">
            <a:avLst>
              <a:gd name="adj1" fmla="val 63101"/>
              <a:gd name="adj2" fmla="val 10389"/>
            </a:avLst>
          </a:prstGeom>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tx1">
                    <a:lumMod val="85000"/>
                    <a:lumOff val="15000"/>
                  </a:schemeClr>
                </a:solidFill>
              </a:rPr>
              <a:t>2.75% CI half yearly | Tenor: 8 years</a:t>
            </a:r>
          </a:p>
          <a:p>
            <a:pPr algn="ctr"/>
            <a:r>
              <a:rPr lang="en-US" sz="2400" dirty="0">
                <a:solidFill>
                  <a:schemeClr val="tx1">
                    <a:lumMod val="85000"/>
                    <a:lumOff val="15000"/>
                  </a:schemeClr>
                </a:solidFill>
              </a:rPr>
              <a:t>Redeem: Rs. price of gold @Maturity</a:t>
            </a:r>
            <a:r>
              <a:rPr lang="en-US" sz="2100" dirty="0">
                <a:solidFill>
                  <a:schemeClr val="tx1">
                    <a:lumMod val="85000"/>
                    <a:lumOff val="15000"/>
                  </a:schemeClr>
                </a:solidFill>
              </a:rPr>
              <a:t> </a:t>
            </a:r>
            <a:endParaRPr lang="en-US" sz="2400" dirty="0">
              <a:solidFill>
                <a:schemeClr val="tx1">
                  <a:lumMod val="85000"/>
                  <a:lumOff val="15000"/>
                </a:schemeClr>
              </a:solidFill>
            </a:endParaRPr>
          </a:p>
        </p:txBody>
      </p:sp>
      <p:sp>
        <p:nvSpPr>
          <p:cNvPr id="19" name="Rectangular Callout 18"/>
          <p:cNvSpPr/>
          <p:nvPr/>
        </p:nvSpPr>
        <p:spPr>
          <a:xfrm>
            <a:off x="0" y="4864179"/>
            <a:ext cx="4595615" cy="1116436"/>
          </a:xfrm>
          <a:prstGeom prst="wedgeRectCallout">
            <a:avLst>
              <a:gd name="adj1" fmla="val 66019"/>
              <a:gd name="adj2" fmla="val -43620"/>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Tenor 8 year; Can Exit from 5</a:t>
            </a:r>
            <a:r>
              <a:rPr lang="en-US" sz="2400" baseline="30000" dirty="0"/>
              <a:t>th</a:t>
            </a:r>
            <a:r>
              <a:rPr lang="en-US" sz="2400" dirty="0"/>
              <a:t> Year</a:t>
            </a:r>
          </a:p>
          <a:p>
            <a:pPr algn="ctr"/>
            <a:r>
              <a:rPr lang="en-US" sz="2400" dirty="0"/>
              <a:t>Tradable on exchanges = can exit faster</a:t>
            </a:r>
          </a:p>
        </p:txBody>
      </p:sp>
      <p:sp>
        <p:nvSpPr>
          <p:cNvPr id="20" name="Rectangular Callout 19"/>
          <p:cNvSpPr/>
          <p:nvPr/>
        </p:nvSpPr>
        <p:spPr>
          <a:xfrm>
            <a:off x="6159138" y="4178743"/>
            <a:ext cx="2984863" cy="627803"/>
          </a:xfrm>
          <a:prstGeom prst="wedgeRectCallout">
            <a:avLst>
              <a:gd name="adj1" fmla="val -65613"/>
              <a:gd name="adj2" fmla="val 44694"/>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Can be used as loan collateral</a:t>
            </a:r>
          </a:p>
          <a:p>
            <a:pPr algn="ctr"/>
            <a:r>
              <a:rPr lang="en-US" strike="sngStrike" dirty="0"/>
              <a:t>To settle losses of Veer 2, Jai Ho 2</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4982" y="1507253"/>
            <a:ext cx="1583716" cy="1583716"/>
          </a:xfrm>
          <a:prstGeom prst="rect">
            <a:avLst/>
          </a:prstGeom>
        </p:spPr>
      </p:pic>
      <p:sp>
        <p:nvSpPr>
          <p:cNvPr id="21" name="Up Arrow Callout 20"/>
          <p:cNvSpPr/>
          <p:nvPr/>
        </p:nvSpPr>
        <p:spPr>
          <a:xfrm>
            <a:off x="7214283" y="2828370"/>
            <a:ext cx="1811730" cy="711243"/>
          </a:xfrm>
          <a:prstGeom prst="up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dirty="0"/>
              <a:t>Minor, </a:t>
            </a:r>
            <a:r>
              <a:rPr lang="en-US" sz="1500" dirty="0" err="1"/>
              <a:t>Jt.Holdiing</a:t>
            </a:r>
            <a:r>
              <a:rPr lang="en-US" sz="1500" dirty="0"/>
              <a:t>, HUF, Charities, Universities</a:t>
            </a: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2818" y="1453732"/>
            <a:ext cx="790541" cy="790541"/>
          </a:xfrm>
          <a:prstGeom prst="rect">
            <a:avLst/>
          </a:prstGeom>
        </p:spPr>
      </p:pic>
      <p:sp>
        <p:nvSpPr>
          <p:cNvPr id="23" name="Rectangle 22"/>
          <p:cNvSpPr/>
          <p:nvPr/>
        </p:nvSpPr>
        <p:spPr>
          <a:xfrm>
            <a:off x="0" y="6322142"/>
            <a:ext cx="6851704" cy="452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‘gold reserve fund’ to cover the risk of gold price movement.</a:t>
            </a:r>
          </a:p>
        </p:txBody>
      </p:sp>
    </p:spTree>
    <p:extLst>
      <p:ext uri="{BB962C8B-B14F-4D97-AF65-F5344CB8AC3E}">
        <p14:creationId xmlns:p14="http://schemas.microsoft.com/office/powerpoint/2010/main" val="15416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arn(inVertical)">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up)">
                                      <p:cBhvr>
                                        <p:cTn id="50" dur="500"/>
                                        <p:tgtEl>
                                          <p:spTgt spid="17"/>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up)">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8" grpId="0" animBg="1"/>
      <p:bldP spid="19" grpId="0" build="p"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61548" y="3093472"/>
            <a:ext cx="2316956" cy="2351029"/>
          </a:xfrm>
        </p:spPr>
      </p:pic>
      <p:sp>
        <p:nvSpPr>
          <p:cNvPr id="7" name="Content Placeholder 6"/>
          <p:cNvSpPr>
            <a:spLocks noGrp="1"/>
          </p:cNvSpPr>
          <p:nvPr>
            <p:ph idx="1"/>
          </p:nvPr>
        </p:nvSpPr>
        <p:spPr/>
        <p:txBody>
          <a:bodyPr>
            <a:normAutofit fontScale="92500" lnSpcReduction="20000"/>
          </a:bodyPr>
          <a:lstStyle/>
          <a:p>
            <a:r>
              <a:rPr lang="en-US" dirty="0"/>
              <a:t>Interest too low, Lock in period too high.</a:t>
            </a:r>
          </a:p>
          <a:p>
            <a:r>
              <a:rPr lang="en-US" dirty="0">
                <a:solidFill>
                  <a:srgbClr val="92D050"/>
                </a:solidFill>
              </a:rPr>
              <a:t>Counter:</a:t>
            </a:r>
            <a:r>
              <a:rPr lang="en-US" dirty="0"/>
              <a:t> can be used Loan collateral</a:t>
            </a:r>
          </a:p>
          <a:p>
            <a:r>
              <a:rPr lang="en-US" dirty="0"/>
              <a:t>KVP, </a:t>
            </a:r>
            <a:r>
              <a:rPr lang="en-US" dirty="0" err="1"/>
              <a:t>PoRD</a:t>
            </a:r>
            <a:r>
              <a:rPr lang="en-US" dirty="0"/>
              <a:t>, NSC </a:t>
            </a:r>
            <a:r>
              <a:rPr lang="en-US" dirty="0" err="1"/>
              <a:t>etc</a:t>
            </a:r>
            <a:r>
              <a:rPr lang="en-US" dirty="0"/>
              <a:t> offer better return</a:t>
            </a:r>
          </a:p>
          <a:p>
            <a:r>
              <a:rPr lang="en-US" dirty="0">
                <a:solidFill>
                  <a:srgbClr val="92D050"/>
                </a:solidFill>
              </a:rPr>
              <a:t>Counter: </a:t>
            </a:r>
            <a:r>
              <a:rPr lang="en-US" dirty="0"/>
              <a:t>Gold price @Maturity</a:t>
            </a:r>
          </a:p>
          <a:p>
            <a:r>
              <a:rPr lang="en-US" dirty="0"/>
              <a:t>But, There may be a risk of capital Loss if the market price of gold declines. (</a:t>
            </a:r>
            <a:r>
              <a:rPr lang="en-US" dirty="0" err="1"/>
              <a:t>gms</a:t>
            </a:r>
            <a:r>
              <a:rPr lang="en-US" dirty="0"/>
              <a:t> remain same but can’t redeem in “gold”)</a:t>
            </a:r>
          </a:p>
        </p:txBody>
      </p:sp>
      <p:sp>
        <p:nvSpPr>
          <p:cNvPr id="6" name="Title 5"/>
          <p:cNvSpPr>
            <a:spLocks noGrp="1"/>
          </p:cNvSpPr>
          <p:nvPr>
            <p:ph type="title"/>
          </p:nvPr>
        </p:nvSpPr>
        <p:spPr/>
        <p:txBody>
          <a:bodyPr/>
          <a:lstStyle/>
          <a:p>
            <a:r>
              <a:rPr lang="en-US" dirty="0"/>
              <a:t>Sovereign gold bond</a:t>
            </a:r>
          </a:p>
        </p:txBody>
      </p:sp>
      <p:sp>
        <p:nvSpPr>
          <p:cNvPr id="8" name="Text Placeholder 7"/>
          <p:cNvSpPr>
            <a:spLocks noGrp="1"/>
          </p:cNvSpPr>
          <p:nvPr>
            <p:ph type="body" sz="quarter" idx="13"/>
          </p:nvPr>
        </p:nvSpPr>
        <p:spPr/>
        <p:txBody>
          <a:bodyPr/>
          <a:lstStyle/>
          <a:p>
            <a:r>
              <a:rPr lang="en-US" dirty="0"/>
              <a:t>Criticism</a:t>
            </a:r>
          </a:p>
        </p:txBody>
      </p:sp>
    </p:spTree>
    <p:extLst>
      <p:ext uri="{BB962C8B-B14F-4D97-AF65-F5344CB8AC3E}">
        <p14:creationId xmlns:p14="http://schemas.microsoft.com/office/powerpoint/2010/main" val="1734181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Gold Monetization Scheme: CGT exempt yes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441" y="1486939"/>
            <a:ext cx="1829055" cy="1829055"/>
          </a:xfrm>
          <a:prstGeom prst="rect">
            <a:avLst/>
          </a:prstGeom>
        </p:spPr>
      </p:pic>
      <p:sp>
        <p:nvSpPr>
          <p:cNvPr id="6" name="Pentagon 5"/>
          <p:cNvSpPr/>
          <p:nvPr/>
        </p:nvSpPr>
        <p:spPr>
          <a:xfrm>
            <a:off x="5297455" y="3044095"/>
            <a:ext cx="1931438" cy="67648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BIS certified Collection, Purity Testing Centres (CPTC)</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8355" y="1708668"/>
            <a:ext cx="1440396" cy="14403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580" y="1603699"/>
            <a:ext cx="1440396" cy="1440396"/>
          </a:xfrm>
          <a:prstGeom prst="rect">
            <a:avLst/>
          </a:prstGeom>
        </p:spPr>
      </p:pic>
      <p:sp>
        <p:nvSpPr>
          <p:cNvPr id="11" name="Right Arrow 10"/>
          <p:cNvSpPr/>
          <p:nvPr/>
        </p:nvSpPr>
        <p:spPr>
          <a:xfrm>
            <a:off x="2960135" y="3026618"/>
            <a:ext cx="2197359" cy="881743"/>
          </a:xfrm>
          <a:prstGeom prst="rightArrow">
            <a:avLst>
              <a:gd name="adj1" fmla="val 78571"/>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Min. Deposit 30gm</a:t>
            </a:r>
          </a:p>
          <a:p>
            <a:pPr algn="ctr"/>
            <a:r>
              <a:rPr lang="en-US" dirty="0">
                <a:solidFill>
                  <a:schemeClr val="tx1"/>
                </a:solidFill>
              </a:rPr>
              <a:t>Max. NA</a:t>
            </a:r>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b="66210"/>
          <a:stretch/>
        </p:blipFill>
        <p:spPr>
          <a:xfrm>
            <a:off x="6452120" y="4284220"/>
            <a:ext cx="1992086" cy="467447"/>
          </a:xfrm>
          <a:prstGeom prst="rect">
            <a:avLst/>
          </a:prstGeom>
        </p:spPr>
      </p:pic>
      <p:sp>
        <p:nvSpPr>
          <p:cNvPr id="13" name="Left Arrow 12"/>
          <p:cNvSpPr/>
          <p:nvPr/>
        </p:nvSpPr>
        <p:spPr>
          <a:xfrm>
            <a:off x="3955013" y="3792244"/>
            <a:ext cx="2442287" cy="1451543"/>
          </a:xfrm>
          <a:prstGeom prst="leftArrow">
            <a:avLst>
              <a:gd name="adj1" fmla="val 50000"/>
              <a:gd name="adj2" fmla="val 329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Gold Savings Account </a:t>
            </a:r>
          </a:p>
          <a:p>
            <a:pPr algn="ctr"/>
            <a:r>
              <a:rPr lang="en-US" dirty="0"/>
              <a:t>Denomination in GRAMS</a:t>
            </a:r>
          </a:p>
        </p:txBody>
      </p:sp>
      <p:sp>
        <p:nvSpPr>
          <p:cNvPr id="15" name="Left-Right-Up Arrow 14"/>
          <p:cNvSpPr/>
          <p:nvPr/>
        </p:nvSpPr>
        <p:spPr>
          <a:xfrm>
            <a:off x="6452120" y="3315994"/>
            <a:ext cx="1833465" cy="815262"/>
          </a:xfrm>
          <a:prstGeom prst="leftRightUpArrow">
            <a:avLst>
              <a:gd name="adj1" fmla="val 36896"/>
              <a:gd name="adj2" fmla="val 25000"/>
              <a:gd name="adj3" fmla="val 25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350" dirty="0"/>
              <a:t>Tri-partite agreement</a:t>
            </a: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0707" y="1574624"/>
            <a:ext cx="1959296" cy="1469472"/>
          </a:xfrm>
          <a:prstGeom prst="rect">
            <a:avLst/>
          </a:prstGeom>
        </p:spPr>
      </p:pic>
      <p:sp>
        <p:nvSpPr>
          <p:cNvPr id="18" name="Rectangle 17"/>
          <p:cNvSpPr/>
          <p:nvPr/>
        </p:nvSpPr>
        <p:spPr>
          <a:xfrm>
            <a:off x="7648769" y="3138737"/>
            <a:ext cx="1481234" cy="4933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00" dirty="0">
                <a:solidFill>
                  <a:schemeClr val="tx1"/>
                </a:solidFill>
              </a:rPr>
              <a:t>REFINERS</a:t>
            </a:r>
          </a:p>
        </p:txBody>
      </p:sp>
      <p:graphicFrame>
        <p:nvGraphicFramePr>
          <p:cNvPr id="19" name="Table 18"/>
          <p:cNvGraphicFramePr>
            <a:graphicFrameLocks noGrp="1"/>
          </p:cNvGraphicFramePr>
          <p:nvPr>
            <p:extLst/>
          </p:nvPr>
        </p:nvGraphicFramePr>
        <p:xfrm>
          <a:off x="41987" y="3759322"/>
          <a:ext cx="4016828" cy="2123244"/>
        </p:xfrm>
        <a:graphic>
          <a:graphicData uri="http://schemas.openxmlformats.org/drawingml/2006/table">
            <a:tbl>
              <a:tblPr>
                <a:tableStyleId>{284E427A-3D55-4303-BF80-6455036E1DE7}</a:tableStyleId>
              </a:tblPr>
              <a:tblGrid>
                <a:gridCol w="1028417">
                  <a:extLst>
                    <a:ext uri="{9D8B030D-6E8A-4147-A177-3AD203B41FA5}">
                      <a16:colId xmlns:a16="http://schemas.microsoft.com/office/drawing/2014/main" val="3047882529"/>
                    </a:ext>
                  </a:extLst>
                </a:gridCol>
                <a:gridCol w="817584">
                  <a:extLst>
                    <a:ext uri="{9D8B030D-6E8A-4147-A177-3AD203B41FA5}">
                      <a16:colId xmlns:a16="http://schemas.microsoft.com/office/drawing/2014/main" val="3929349726"/>
                    </a:ext>
                  </a:extLst>
                </a:gridCol>
                <a:gridCol w="959773">
                  <a:extLst>
                    <a:ext uri="{9D8B030D-6E8A-4147-A177-3AD203B41FA5}">
                      <a16:colId xmlns:a16="http://schemas.microsoft.com/office/drawing/2014/main" val="2651131286"/>
                    </a:ext>
                  </a:extLst>
                </a:gridCol>
                <a:gridCol w="1211054">
                  <a:extLst>
                    <a:ext uri="{9D8B030D-6E8A-4147-A177-3AD203B41FA5}">
                      <a16:colId xmlns:a16="http://schemas.microsoft.com/office/drawing/2014/main" val="2818490560"/>
                    </a:ext>
                  </a:extLst>
                </a:gridCol>
              </a:tblGrid>
              <a:tr h="468988">
                <a:tc>
                  <a:txBody>
                    <a:bodyPr/>
                    <a:lstStyle/>
                    <a:p>
                      <a:pPr marL="0" marR="0" algn="ctr" fontAlgn="t">
                        <a:spcBef>
                          <a:spcPts val="0"/>
                        </a:spcBef>
                        <a:spcAft>
                          <a:spcPts val="0"/>
                        </a:spcAft>
                      </a:pPr>
                      <a:r>
                        <a:rPr lang="en-US" sz="2100" dirty="0">
                          <a:effectLst/>
                        </a:rPr>
                        <a:t>Term</a:t>
                      </a:r>
                      <a:endParaRPr lang="en-US" sz="2100" dirty="0">
                        <a:effectLst/>
                        <a:latin typeface="Segoe UI" panose="020B0502040204020203" pitchFamily="34" charset="0"/>
                      </a:endParaRPr>
                    </a:p>
                  </a:txBody>
                  <a:tcPr marL="38100" marR="38100" marT="38100" marB="38100" anchor="ctr">
                    <a:solidFill>
                      <a:srgbClr val="FFC000"/>
                    </a:solidFill>
                  </a:tcPr>
                </a:tc>
                <a:tc>
                  <a:txBody>
                    <a:bodyPr/>
                    <a:lstStyle/>
                    <a:p>
                      <a:pPr marL="0" marR="0" algn="ctr" fontAlgn="t">
                        <a:spcBef>
                          <a:spcPts val="0"/>
                        </a:spcBef>
                        <a:spcAft>
                          <a:spcPts val="0"/>
                        </a:spcAft>
                      </a:pPr>
                      <a:r>
                        <a:rPr lang="en-US" sz="2100" dirty="0">
                          <a:effectLst/>
                        </a:rPr>
                        <a:t>Year</a:t>
                      </a:r>
                      <a:endParaRPr lang="en-US" sz="2100" dirty="0">
                        <a:effectLst/>
                        <a:latin typeface="Segoe UI" panose="020B0502040204020203" pitchFamily="34" charset="0"/>
                      </a:endParaRPr>
                    </a:p>
                  </a:txBody>
                  <a:tcPr marL="38100" marR="38100" marT="38100" marB="38100" anchor="ctr">
                    <a:solidFill>
                      <a:srgbClr val="FFC000"/>
                    </a:solidFill>
                  </a:tcPr>
                </a:tc>
                <a:tc>
                  <a:txBody>
                    <a:bodyPr/>
                    <a:lstStyle/>
                    <a:p>
                      <a:pPr marL="0" marR="0" algn="ctr" fontAlgn="t">
                        <a:spcBef>
                          <a:spcPts val="0"/>
                        </a:spcBef>
                        <a:spcAft>
                          <a:spcPts val="0"/>
                        </a:spcAft>
                      </a:pPr>
                      <a:r>
                        <a:rPr lang="en-US" sz="2100" dirty="0">
                          <a:effectLst/>
                        </a:rPr>
                        <a:t>Interest</a:t>
                      </a:r>
                      <a:endParaRPr lang="en-US" sz="2100" dirty="0">
                        <a:effectLst/>
                        <a:latin typeface="Segoe UI" panose="020B0502040204020203" pitchFamily="34" charset="0"/>
                      </a:endParaRPr>
                    </a:p>
                  </a:txBody>
                  <a:tcPr marL="38100" marR="38100" marT="38100" marB="38100" anchor="ctr">
                    <a:solidFill>
                      <a:srgbClr val="FFC000"/>
                    </a:solidFill>
                  </a:tcPr>
                </a:tc>
                <a:tc>
                  <a:txBody>
                    <a:bodyPr/>
                    <a:lstStyle/>
                    <a:p>
                      <a:pPr marL="0" marR="0" algn="ctr" fontAlgn="t">
                        <a:spcBef>
                          <a:spcPts val="0"/>
                        </a:spcBef>
                        <a:spcAft>
                          <a:spcPts val="0"/>
                        </a:spcAft>
                      </a:pPr>
                      <a:r>
                        <a:rPr lang="en-US" sz="2100" dirty="0">
                          <a:effectLst/>
                        </a:rPr>
                        <a:t>Redeem</a:t>
                      </a:r>
                      <a:endParaRPr lang="en-US" sz="2100" dirty="0">
                        <a:effectLst/>
                        <a:latin typeface="Segoe UI" panose="020B0502040204020203" pitchFamily="34" charset="0"/>
                      </a:endParaRPr>
                    </a:p>
                  </a:txBody>
                  <a:tcPr marL="38100" marR="38100" marT="38100" marB="38100" anchor="ctr">
                    <a:solidFill>
                      <a:srgbClr val="FFC000"/>
                    </a:solidFill>
                  </a:tcPr>
                </a:tc>
                <a:extLst>
                  <a:ext uri="{0D108BD9-81ED-4DB2-BD59-A6C34878D82A}">
                    <a16:rowId xmlns:a16="http://schemas.microsoft.com/office/drawing/2014/main" val="3830883413"/>
                  </a:ext>
                </a:extLst>
              </a:tr>
              <a:tr h="716280">
                <a:tc>
                  <a:txBody>
                    <a:bodyPr/>
                    <a:lstStyle/>
                    <a:p>
                      <a:pPr marL="0" marR="0" algn="ctr" fontAlgn="t">
                        <a:spcBef>
                          <a:spcPts val="0"/>
                        </a:spcBef>
                        <a:spcAft>
                          <a:spcPts val="0"/>
                        </a:spcAft>
                      </a:pPr>
                      <a:r>
                        <a:rPr lang="en-US" sz="2100" dirty="0">
                          <a:effectLst/>
                        </a:rPr>
                        <a:t>Short</a:t>
                      </a:r>
                      <a:endParaRPr lang="en-US" sz="2100" dirty="0">
                        <a:effectLst/>
                        <a:latin typeface="Segoe UI" panose="020B0502040204020203" pitchFamily="34" charset="0"/>
                      </a:endParaRPr>
                    </a:p>
                  </a:txBody>
                  <a:tcPr marL="38100" marR="38100" marT="38100" marB="38100" anchor="ctr"/>
                </a:tc>
                <a:tc>
                  <a:txBody>
                    <a:bodyPr/>
                    <a:lstStyle/>
                    <a:p>
                      <a:pPr marL="0" marR="0" algn="ctr" fontAlgn="t">
                        <a:spcBef>
                          <a:spcPts val="0"/>
                        </a:spcBef>
                        <a:spcAft>
                          <a:spcPts val="0"/>
                        </a:spcAft>
                      </a:pPr>
                      <a:r>
                        <a:rPr lang="en-US" sz="2100" dirty="0">
                          <a:effectLst/>
                        </a:rPr>
                        <a:t>1-3</a:t>
                      </a:r>
                      <a:endParaRPr lang="en-US" sz="2100" dirty="0">
                        <a:effectLst/>
                        <a:latin typeface="Segoe UI" panose="020B0502040204020203" pitchFamily="34" charset="0"/>
                      </a:endParaRPr>
                    </a:p>
                  </a:txBody>
                  <a:tcPr marL="38100" marR="38100" marT="38100" marB="38100" anchor="ctr"/>
                </a:tc>
                <a:tc>
                  <a:txBody>
                    <a:bodyPr/>
                    <a:lstStyle/>
                    <a:p>
                      <a:pPr marL="0" marR="0" algn="ctr" fontAlgn="t">
                        <a:spcBef>
                          <a:spcPts val="0"/>
                        </a:spcBef>
                        <a:spcAft>
                          <a:spcPts val="0"/>
                        </a:spcAft>
                      </a:pPr>
                      <a:r>
                        <a:rPr lang="en-US" sz="2100" dirty="0">
                          <a:effectLst/>
                        </a:rPr>
                        <a:t>2.25%</a:t>
                      </a:r>
                      <a:endParaRPr lang="en-US" sz="2100" dirty="0">
                        <a:effectLst/>
                        <a:latin typeface="Segoe UI" panose="020B0502040204020203" pitchFamily="34" charset="0"/>
                      </a:endParaRPr>
                    </a:p>
                  </a:txBody>
                  <a:tcPr marL="38100" marR="38100" marT="38100" marB="38100" anchor="ctr"/>
                </a:tc>
                <a:tc>
                  <a:txBody>
                    <a:bodyPr/>
                    <a:lstStyle/>
                    <a:p>
                      <a:pPr marL="0" marR="0" algn="ctr" fontAlgn="t">
                        <a:spcBef>
                          <a:spcPts val="0"/>
                        </a:spcBef>
                        <a:spcAft>
                          <a:spcPts val="0"/>
                        </a:spcAft>
                      </a:pPr>
                      <a:r>
                        <a:rPr lang="en-US" sz="2100" dirty="0">
                          <a:effectLst/>
                        </a:rPr>
                        <a:t>Cash / gold</a:t>
                      </a:r>
                      <a:endParaRPr lang="en-US" sz="2100" dirty="0">
                        <a:effectLst/>
                        <a:latin typeface="Segoe UI" panose="020B0502040204020203" pitchFamily="34" charset="0"/>
                      </a:endParaRPr>
                    </a:p>
                  </a:txBody>
                  <a:tcPr marL="38100" marR="38100" marT="38100" marB="38100" anchor="ctr"/>
                </a:tc>
                <a:extLst>
                  <a:ext uri="{0D108BD9-81ED-4DB2-BD59-A6C34878D82A}">
                    <a16:rowId xmlns:a16="http://schemas.microsoft.com/office/drawing/2014/main" val="2829016431"/>
                  </a:ext>
                </a:extLst>
              </a:tr>
              <a:tr h="468988">
                <a:tc>
                  <a:txBody>
                    <a:bodyPr/>
                    <a:lstStyle/>
                    <a:p>
                      <a:pPr marL="0" marR="0" algn="ctr" fontAlgn="t">
                        <a:spcBef>
                          <a:spcPts val="0"/>
                        </a:spcBef>
                        <a:spcAft>
                          <a:spcPts val="0"/>
                        </a:spcAft>
                      </a:pPr>
                      <a:r>
                        <a:rPr lang="en-US" sz="2100">
                          <a:effectLst/>
                        </a:rPr>
                        <a:t>Medium</a:t>
                      </a:r>
                      <a:endParaRPr lang="en-US" sz="2100">
                        <a:effectLst/>
                        <a:latin typeface="Segoe UI" panose="020B0502040204020203" pitchFamily="34" charset="0"/>
                      </a:endParaRPr>
                    </a:p>
                  </a:txBody>
                  <a:tcPr marL="38100" marR="38100" marT="38100" marB="38100" anchor="ctr"/>
                </a:tc>
                <a:tc>
                  <a:txBody>
                    <a:bodyPr/>
                    <a:lstStyle/>
                    <a:p>
                      <a:pPr marL="0" marR="0" algn="ctr" fontAlgn="t">
                        <a:spcBef>
                          <a:spcPts val="0"/>
                        </a:spcBef>
                        <a:spcAft>
                          <a:spcPts val="0"/>
                        </a:spcAft>
                      </a:pPr>
                      <a:r>
                        <a:rPr lang="en-US" sz="2100">
                          <a:effectLst/>
                        </a:rPr>
                        <a:t>5-7</a:t>
                      </a:r>
                      <a:endParaRPr lang="en-US" sz="2100">
                        <a:effectLst/>
                        <a:latin typeface="Segoe UI" panose="020B0502040204020203" pitchFamily="34" charset="0"/>
                      </a:endParaRPr>
                    </a:p>
                  </a:txBody>
                  <a:tcPr marL="38100" marR="38100" marT="38100" marB="38100" anchor="ctr"/>
                </a:tc>
                <a:tc>
                  <a:txBody>
                    <a:bodyPr/>
                    <a:lstStyle/>
                    <a:p>
                      <a:pPr marL="0" marR="0" algn="ctr" fontAlgn="t">
                        <a:spcBef>
                          <a:spcPts val="0"/>
                        </a:spcBef>
                        <a:spcAft>
                          <a:spcPts val="0"/>
                        </a:spcAft>
                      </a:pPr>
                      <a:r>
                        <a:rPr lang="en-US" sz="2100" dirty="0">
                          <a:effectLst/>
                        </a:rPr>
                        <a:t>2.5%</a:t>
                      </a:r>
                      <a:endParaRPr lang="en-US" sz="2100" dirty="0">
                        <a:effectLst/>
                        <a:latin typeface="Segoe UI" panose="020B0502040204020203" pitchFamily="34" charset="0"/>
                      </a:endParaRPr>
                    </a:p>
                  </a:txBody>
                  <a:tcPr marL="38100" marR="38100" marT="38100" marB="38100" anchor="ctr"/>
                </a:tc>
                <a:tc>
                  <a:txBody>
                    <a:bodyPr/>
                    <a:lstStyle/>
                    <a:p>
                      <a:pPr marL="0" marR="0" algn="ctr" fontAlgn="t">
                        <a:spcBef>
                          <a:spcPts val="0"/>
                        </a:spcBef>
                        <a:spcAft>
                          <a:spcPts val="0"/>
                        </a:spcAft>
                      </a:pPr>
                      <a:r>
                        <a:rPr lang="en-US" sz="2100" dirty="0">
                          <a:effectLst/>
                        </a:rPr>
                        <a:t>Cash</a:t>
                      </a:r>
                      <a:endParaRPr lang="en-US" sz="2100" dirty="0">
                        <a:effectLst/>
                        <a:latin typeface="Segoe UI" panose="020B0502040204020203" pitchFamily="34" charset="0"/>
                      </a:endParaRPr>
                    </a:p>
                  </a:txBody>
                  <a:tcPr marL="38100" marR="38100" marT="38100" marB="38100" anchor="ctr"/>
                </a:tc>
                <a:extLst>
                  <a:ext uri="{0D108BD9-81ED-4DB2-BD59-A6C34878D82A}">
                    <a16:rowId xmlns:a16="http://schemas.microsoft.com/office/drawing/2014/main" val="2166173007"/>
                  </a:ext>
                </a:extLst>
              </a:tr>
              <a:tr h="468988">
                <a:tc>
                  <a:txBody>
                    <a:bodyPr/>
                    <a:lstStyle/>
                    <a:p>
                      <a:pPr marL="0" marR="0" algn="ctr" fontAlgn="t">
                        <a:spcBef>
                          <a:spcPts val="0"/>
                        </a:spcBef>
                        <a:spcAft>
                          <a:spcPts val="0"/>
                        </a:spcAft>
                      </a:pPr>
                      <a:r>
                        <a:rPr lang="en-US" sz="2100">
                          <a:effectLst/>
                        </a:rPr>
                        <a:t>Long</a:t>
                      </a:r>
                      <a:endParaRPr lang="en-US" sz="2100">
                        <a:effectLst/>
                        <a:latin typeface="Segoe UI" panose="020B0502040204020203" pitchFamily="34" charset="0"/>
                      </a:endParaRPr>
                    </a:p>
                  </a:txBody>
                  <a:tcPr marL="38100" marR="38100" marT="38100" marB="38100" anchor="ctr"/>
                </a:tc>
                <a:tc>
                  <a:txBody>
                    <a:bodyPr/>
                    <a:lstStyle/>
                    <a:p>
                      <a:pPr marL="0" marR="0" algn="ctr" fontAlgn="t">
                        <a:spcBef>
                          <a:spcPts val="0"/>
                        </a:spcBef>
                        <a:spcAft>
                          <a:spcPts val="0"/>
                        </a:spcAft>
                      </a:pPr>
                      <a:r>
                        <a:rPr lang="en-US" sz="2100">
                          <a:effectLst/>
                        </a:rPr>
                        <a:t>12-15</a:t>
                      </a:r>
                      <a:endParaRPr lang="en-US" sz="2100">
                        <a:effectLst/>
                        <a:latin typeface="Segoe UI" panose="020B0502040204020203" pitchFamily="34" charset="0"/>
                      </a:endParaRPr>
                    </a:p>
                  </a:txBody>
                  <a:tcPr marL="38100" marR="38100" marT="38100" marB="38100" anchor="ctr"/>
                </a:tc>
                <a:tc>
                  <a:txBody>
                    <a:bodyPr/>
                    <a:lstStyle/>
                    <a:p>
                      <a:pPr marL="0" marR="0" algn="ctr" fontAlgn="t">
                        <a:spcBef>
                          <a:spcPts val="0"/>
                        </a:spcBef>
                        <a:spcAft>
                          <a:spcPts val="0"/>
                        </a:spcAft>
                      </a:pPr>
                      <a:r>
                        <a:rPr lang="en-US" sz="2100">
                          <a:effectLst/>
                        </a:rPr>
                        <a:t>2.5</a:t>
                      </a:r>
                      <a:endParaRPr lang="en-US" sz="2100">
                        <a:effectLst/>
                        <a:latin typeface="Segoe UI" panose="020B0502040204020203" pitchFamily="34" charset="0"/>
                      </a:endParaRPr>
                    </a:p>
                  </a:txBody>
                  <a:tcPr marL="38100" marR="38100" marT="38100" marB="38100" anchor="ctr"/>
                </a:tc>
                <a:tc>
                  <a:txBody>
                    <a:bodyPr/>
                    <a:lstStyle/>
                    <a:p>
                      <a:pPr marL="0" marR="0" algn="ctr" fontAlgn="t">
                        <a:spcBef>
                          <a:spcPts val="0"/>
                        </a:spcBef>
                        <a:spcAft>
                          <a:spcPts val="0"/>
                        </a:spcAft>
                      </a:pPr>
                      <a:r>
                        <a:rPr lang="en-US" sz="2100" dirty="0">
                          <a:effectLst/>
                        </a:rPr>
                        <a:t>Cash</a:t>
                      </a:r>
                      <a:endParaRPr lang="en-US" sz="2100" dirty="0">
                        <a:effectLst/>
                        <a:latin typeface="Segoe UI" panose="020B0502040204020203" pitchFamily="34" charset="0"/>
                      </a:endParaRPr>
                    </a:p>
                  </a:txBody>
                  <a:tcPr marL="38100" marR="38100" marT="38100" marB="38100" anchor="ctr"/>
                </a:tc>
                <a:extLst>
                  <a:ext uri="{0D108BD9-81ED-4DB2-BD59-A6C34878D82A}">
                    <a16:rowId xmlns:a16="http://schemas.microsoft.com/office/drawing/2014/main" val="4244539150"/>
                  </a:ext>
                </a:extLst>
              </a:tr>
            </a:tbl>
          </a:graphicData>
        </a:graphic>
      </p:graphicFrame>
      <p:pic>
        <p:nvPicPr>
          <p:cNvPr id="16" name="Picture 15"/>
          <p:cNvPicPr>
            <a:picLocks noChangeAspect="1"/>
          </p:cNvPicPr>
          <p:nvPr/>
        </p:nvPicPr>
        <p:blipFill>
          <a:blip r:embed="rId7"/>
          <a:stretch>
            <a:fillRect/>
          </a:stretch>
        </p:blipFill>
        <p:spPr>
          <a:xfrm>
            <a:off x="377587" y="1513060"/>
            <a:ext cx="2669015" cy="1449614"/>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33" y="1404424"/>
            <a:ext cx="790541" cy="790541"/>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0652" y="1439428"/>
            <a:ext cx="790541" cy="790541"/>
          </a:xfrm>
          <a:prstGeom prst="rect">
            <a:avLst/>
          </a:prstGeom>
        </p:spPr>
      </p:pic>
      <p:sp>
        <p:nvSpPr>
          <p:cNvPr id="23" name="Up Arrow Callout 22"/>
          <p:cNvSpPr/>
          <p:nvPr/>
        </p:nvSpPr>
        <p:spPr>
          <a:xfrm>
            <a:off x="401367" y="2805223"/>
            <a:ext cx="1136660" cy="510851"/>
          </a:xfrm>
          <a:prstGeom prst="up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dirty="0"/>
              <a:t>RESIDENT</a:t>
            </a:r>
          </a:p>
        </p:txBody>
      </p:sp>
      <p:sp>
        <p:nvSpPr>
          <p:cNvPr id="24" name="Up Arrow Callout 23"/>
          <p:cNvSpPr/>
          <p:nvPr/>
        </p:nvSpPr>
        <p:spPr>
          <a:xfrm>
            <a:off x="1878427" y="2809976"/>
            <a:ext cx="1136660" cy="510851"/>
          </a:xfrm>
          <a:prstGeom prst="up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dirty="0"/>
              <a:t>CITIZEN</a:t>
            </a:r>
          </a:p>
        </p:txBody>
      </p:sp>
    </p:spTree>
    <p:extLst>
      <p:ext uri="{BB962C8B-B14F-4D97-AF65-F5344CB8AC3E}">
        <p14:creationId xmlns:p14="http://schemas.microsoft.com/office/powerpoint/2010/main" val="236764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1+#ppt_w/2"/>
                                          </p:val>
                                        </p:tav>
                                        <p:tav tm="100000">
                                          <p:val>
                                            <p:strVal val="#ppt_x"/>
                                          </p:val>
                                        </p:tav>
                                      </p:tavLst>
                                    </p:anim>
                                    <p:anim calcmode="lin" valueType="num">
                                      <p:cBhvr additive="base">
                                        <p:cTn id="6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P spid="15"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CGT benefit to gold investment schemes</a:t>
            </a:r>
          </a:p>
          <a:p>
            <a:r>
              <a:rPr lang="en-US" dirty="0"/>
              <a:t>1% excise on non-silver jewelry</a:t>
            </a:r>
          </a:p>
          <a:p>
            <a:r>
              <a:rPr lang="en-US" dirty="0"/>
              <a:t>Cash payment &gt;2 lakh for goods/services: addl. 1% TCS</a:t>
            </a:r>
          </a:p>
        </p:txBody>
      </p:sp>
      <p:sp>
        <p:nvSpPr>
          <p:cNvPr id="3" name="Title 2"/>
          <p:cNvSpPr>
            <a:spLocks noGrp="1"/>
          </p:cNvSpPr>
          <p:nvPr>
            <p:ph type="title"/>
          </p:nvPr>
        </p:nvSpPr>
        <p:spPr/>
        <p:txBody>
          <a:bodyPr/>
          <a:lstStyle/>
          <a:p>
            <a:r>
              <a:rPr lang="en-US" dirty="0">
                <a:latin typeface="Arial Black" panose="020B0A04020102020204" pitchFamily="34" charset="0"/>
              </a:rPr>
              <a:t>▼</a:t>
            </a:r>
            <a:r>
              <a:rPr lang="en-US" dirty="0"/>
              <a:t>Gold consumption</a:t>
            </a:r>
          </a:p>
        </p:txBody>
      </p:sp>
      <p:sp>
        <p:nvSpPr>
          <p:cNvPr id="5" name="Text Placeholder 4"/>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12261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6800" r="4935"/>
          <a:stretch/>
        </p:blipFill>
        <p:spPr>
          <a:xfrm>
            <a:off x="-1" y="-1"/>
            <a:ext cx="9144001" cy="6940061"/>
          </a:xfrm>
          <a:prstGeom prst="rect">
            <a:avLst/>
          </a:prstGeom>
        </p:spPr>
      </p:pic>
      <p:sp>
        <p:nvSpPr>
          <p:cNvPr id="8" name="Title 7"/>
          <p:cNvSpPr>
            <a:spLocks noGrp="1"/>
          </p:cNvSpPr>
          <p:nvPr>
            <p:ph type="title"/>
          </p:nvPr>
        </p:nvSpPr>
        <p:spPr/>
        <p:txBody>
          <a:bodyPr/>
          <a:lstStyle/>
          <a:p>
            <a:r>
              <a:rPr lang="en-US"/>
              <a:t>National Capital Goods Policy, 2016</a:t>
            </a:r>
            <a:endParaRPr lang="en-US" dirty="0"/>
          </a:p>
        </p:txBody>
      </p:sp>
      <p:graphicFrame>
        <p:nvGraphicFramePr>
          <p:cNvPr id="23" name="Content Placeholder 22"/>
          <p:cNvGraphicFramePr>
            <a:graphicFrameLocks noGrp="1"/>
          </p:cNvGraphicFramePr>
          <p:nvPr>
            <p:ph idx="1"/>
            <p:extLst>
              <p:ext uri="{D42A27DB-BD31-4B8C-83A1-F6EECF244321}">
                <p14:modId xmlns:p14="http://schemas.microsoft.com/office/powerpoint/2010/main" val="2486716370"/>
              </p:ext>
            </p:extLst>
          </p:nvPr>
        </p:nvGraphicFramePr>
        <p:xfrm>
          <a:off x="153988" y="795523"/>
          <a:ext cx="8797925" cy="59887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46123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18749098"/>
              </p:ext>
            </p:extLst>
          </p:nvPr>
        </p:nvGraphicFramePr>
        <p:xfrm>
          <a:off x="154781" y="1543050"/>
          <a:ext cx="8797529" cy="1939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3200" dirty="0"/>
              <a:t>Export- Top-5 items (China #1, India #19 largest exporter)</a:t>
            </a:r>
          </a:p>
        </p:txBody>
      </p:sp>
      <p:sp>
        <p:nvSpPr>
          <p:cNvPr id="6" name="Left-Right Arrow Callout 5"/>
          <p:cNvSpPr/>
          <p:nvPr/>
        </p:nvSpPr>
        <p:spPr>
          <a:xfrm rot="182262">
            <a:off x="492919" y="3186587"/>
            <a:ext cx="8240316" cy="375047"/>
          </a:xfrm>
          <a:prstGeom prst="leftRightArrow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000" dirty="0"/>
              <a:t>Year 2014</a:t>
            </a:r>
          </a:p>
        </p:txBody>
      </p:sp>
      <p:graphicFrame>
        <p:nvGraphicFramePr>
          <p:cNvPr id="7" name="Content Placeholder 4"/>
          <p:cNvGraphicFramePr>
            <a:graphicFrameLocks/>
          </p:cNvGraphicFramePr>
          <p:nvPr>
            <p:extLst>
              <p:ext uri="{D42A27DB-BD31-4B8C-83A1-F6EECF244321}">
                <p14:modId xmlns:p14="http://schemas.microsoft.com/office/powerpoint/2010/main" val="1824065818"/>
              </p:ext>
            </p:extLst>
          </p:nvPr>
        </p:nvGraphicFramePr>
        <p:xfrm>
          <a:off x="154781" y="3571736"/>
          <a:ext cx="8797529" cy="19395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Left-Right Arrow Callout 7"/>
          <p:cNvSpPr/>
          <p:nvPr/>
        </p:nvSpPr>
        <p:spPr>
          <a:xfrm rot="211645">
            <a:off x="492919" y="5393393"/>
            <a:ext cx="8240316" cy="375047"/>
          </a:xfrm>
          <a:prstGeom prst="leftRightArrow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000" dirty="0"/>
              <a:t>Year 2015 (Apr-Dec)</a:t>
            </a:r>
          </a:p>
        </p:txBody>
      </p:sp>
      <p:sp>
        <p:nvSpPr>
          <p:cNvPr id="9" name="Left-Right Arrow Callout 8"/>
          <p:cNvSpPr/>
          <p:nvPr/>
        </p:nvSpPr>
        <p:spPr>
          <a:xfrm>
            <a:off x="4757738" y="4798884"/>
            <a:ext cx="1382316" cy="505351"/>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Tie</a:t>
            </a:r>
          </a:p>
          <a:p>
            <a:pPr algn="ctr"/>
            <a:r>
              <a:rPr lang="en-US" sz="1350" dirty="0"/>
              <a:t>12.2%</a:t>
            </a:r>
          </a:p>
        </p:txBody>
      </p:sp>
    </p:spTree>
    <p:extLst>
      <p:ext uri="{BB962C8B-B14F-4D97-AF65-F5344CB8AC3E}">
        <p14:creationId xmlns:p14="http://schemas.microsoft.com/office/powerpoint/2010/main" val="89438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82040FC-69D5-4187-8278-0D9C40464617}"/>
                                            </p:graphicEl>
                                          </p:spTgt>
                                        </p:tgtEl>
                                        <p:attrNameLst>
                                          <p:attrName>style.visibility</p:attrName>
                                        </p:attrNameLst>
                                      </p:cBhvr>
                                      <p:to>
                                        <p:strVal val="visible"/>
                                      </p:to>
                                    </p:set>
                                    <p:animEffect transition="in" filter="fade">
                                      <p:cBhvr>
                                        <p:cTn id="7" dur="500"/>
                                        <p:tgtEl>
                                          <p:spTgt spid="5">
                                            <p:graphicEl>
                                              <a:dgm id="{B82040FC-69D5-4187-8278-0D9C4046461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E55AA97D-62D5-4E8E-8BD1-8998F81C33B4}"/>
                                            </p:graphicEl>
                                          </p:spTgt>
                                        </p:tgtEl>
                                        <p:attrNameLst>
                                          <p:attrName>style.visibility</p:attrName>
                                        </p:attrNameLst>
                                      </p:cBhvr>
                                      <p:to>
                                        <p:strVal val="visible"/>
                                      </p:to>
                                    </p:set>
                                    <p:animEffect transition="in" filter="fade">
                                      <p:cBhvr>
                                        <p:cTn id="10" dur="500"/>
                                        <p:tgtEl>
                                          <p:spTgt spid="5">
                                            <p:graphicEl>
                                              <a:dgm id="{E55AA97D-62D5-4E8E-8BD1-8998F81C33B4}"/>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06D6D23B-D6FA-4452-8F73-496D3DCDC83C}"/>
                                            </p:graphicEl>
                                          </p:spTgt>
                                        </p:tgtEl>
                                        <p:attrNameLst>
                                          <p:attrName>style.visibility</p:attrName>
                                        </p:attrNameLst>
                                      </p:cBhvr>
                                      <p:to>
                                        <p:strVal val="visible"/>
                                      </p:to>
                                    </p:set>
                                    <p:animEffect transition="in" filter="fade">
                                      <p:cBhvr>
                                        <p:cTn id="13" dur="500"/>
                                        <p:tgtEl>
                                          <p:spTgt spid="5">
                                            <p:graphicEl>
                                              <a:dgm id="{06D6D23B-D6FA-4452-8F73-496D3DCDC83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F71635A6-7C6B-4F4E-8ABA-0BF275A03F4A}"/>
                                            </p:graphicEl>
                                          </p:spTgt>
                                        </p:tgtEl>
                                        <p:attrNameLst>
                                          <p:attrName>style.visibility</p:attrName>
                                        </p:attrNameLst>
                                      </p:cBhvr>
                                      <p:to>
                                        <p:strVal val="visible"/>
                                      </p:to>
                                    </p:set>
                                    <p:animEffect transition="in" filter="fade">
                                      <p:cBhvr>
                                        <p:cTn id="18" dur="500"/>
                                        <p:tgtEl>
                                          <p:spTgt spid="5">
                                            <p:graphicEl>
                                              <a:dgm id="{F71635A6-7C6B-4F4E-8ABA-0BF275A03F4A}"/>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1F65845F-E9C5-4112-9632-2F15E8812954}"/>
                                            </p:graphicEl>
                                          </p:spTgt>
                                        </p:tgtEl>
                                        <p:attrNameLst>
                                          <p:attrName>style.visibility</p:attrName>
                                        </p:attrNameLst>
                                      </p:cBhvr>
                                      <p:to>
                                        <p:strVal val="visible"/>
                                      </p:to>
                                    </p:set>
                                    <p:animEffect transition="in" filter="fade">
                                      <p:cBhvr>
                                        <p:cTn id="21" dur="500"/>
                                        <p:tgtEl>
                                          <p:spTgt spid="5">
                                            <p:graphicEl>
                                              <a:dgm id="{1F65845F-E9C5-4112-9632-2F15E8812954}"/>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E6F6C62B-F4D8-4C1C-BC58-AE8673E6D389}"/>
                                            </p:graphicEl>
                                          </p:spTgt>
                                        </p:tgtEl>
                                        <p:attrNameLst>
                                          <p:attrName>style.visibility</p:attrName>
                                        </p:attrNameLst>
                                      </p:cBhvr>
                                      <p:to>
                                        <p:strVal val="visible"/>
                                      </p:to>
                                    </p:set>
                                    <p:animEffect transition="in" filter="fade">
                                      <p:cBhvr>
                                        <p:cTn id="24" dur="500"/>
                                        <p:tgtEl>
                                          <p:spTgt spid="5">
                                            <p:graphicEl>
                                              <a:dgm id="{E6F6C62B-F4D8-4C1C-BC58-AE8673E6D389}"/>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2E6BE464-094F-45C6-A475-EF734DB2AF35}"/>
                                            </p:graphicEl>
                                          </p:spTgt>
                                        </p:tgtEl>
                                        <p:attrNameLst>
                                          <p:attrName>style.visibility</p:attrName>
                                        </p:attrNameLst>
                                      </p:cBhvr>
                                      <p:to>
                                        <p:strVal val="visible"/>
                                      </p:to>
                                    </p:set>
                                    <p:animEffect transition="in" filter="fade">
                                      <p:cBhvr>
                                        <p:cTn id="29" dur="500"/>
                                        <p:tgtEl>
                                          <p:spTgt spid="5">
                                            <p:graphicEl>
                                              <a:dgm id="{2E6BE464-094F-45C6-A475-EF734DB2AF35}"/>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C4465217-EBC9-4525-9688-025D84615FFA}"/>
                                            </p:graphicEl>
                                          </p:spTgt>
                                        </p:tgtEl>
                                        <p:attrNameLst>
                                          <p:attrName>style.visibility</p:attrName>
                                        </p:attrNameLst>
                                      </p:cBhvr>
                                      <p:to>
                                        <p:strVal val="visible"/>
                                      </p:to>
                                    </p:set>
                                    <p:animEffect transition="in" filter="fade">
                                      <p:cBhvr>
                                        <p:cTn id="32" dur="500"/>
                                        <p:tgtEl>
                                          <p:spTgt spid="5">
                                            <p:graphicEl>
                                              <a:dgm id="{C4465217-EBC9-4525-9688-025D84615FFA}"/>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A9D0726E-49F4-4852-A08E-80D9D23D32C5}"/>
                                            </p:graphicEl>
                                          </p:spTgt>
                                        </p:tgtEl>
                                        <p:attrNameLst>
                                          <p:attrName>style.visibility</p:attrName>
                                        </p:attrNameLst>
                                      </p:cBhvr>
                                      <p:to>
                                        <p:strVal val="visible"/>
                                      </p:to>
                                    </p:set>
                                    <p:animEffect transition="in" filter="fade">
                                      <p:cBhvr>
                                        <p:cTn id="35" dur="500"/>
                                        <p:tgtEl>
                                          <p:spTgt spid="5">
                                            <p:graphicEl>
                                              <a:dgm id="{A9D0726E-49F4-4852-A08E-80D9D23D32C5}"/>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621D1F04-B2C5-4A68-9DE7-5EC1FB9FEA85}"/>
                                            </p:graphicEl>
                                          </p:spTgt>
                                        </p:tgtEl>
                                        <p:attrNameLst>
                                          <p:attrName>style.visibility</p:attrName>
                                        </p:attrNameLst>
                                      </p:cBhvr>
                                      <p:to>
                                        <p:strVal val="visible"/>
                                      </p:to>
                                    </p:set>
                                    <p:animEffect transition="in" filter="fade">
                                      <p:cBhvr>
                                        <p:cTn id="40" dur="500"/>
                                        <p:tgtEl>
                                          <p:spTgt spid="5">
                                            <p:graphicEl>
                                              <a:dgm id="{621D1F04-B2C5-4A68-9DE7-5EC1FB9FEA85}"/>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64625FFC-6083-4F0F-81C5-F66CAD027B22}"/>
                                            </p:graphicEl>
                                          </p:spTgt>
                                        </p:tgtEl>
                                        <p:attrNameLst>
                                          <p:attrName>style.visibility</p:attrName>
                                        </p:attrNameLst>
                                      </p:cBhvr>
                                      <p:to>
                                        <p:strVal val="visible"/>
                                      </p:to>
                                    </p:set>
                                    <p:animEffect transition="in" filter="fade">
                                      <p:cBhvr>
                                        <p:cTn id="43" dur="500"/>
                                        <p:tgtEl>
                                          <p:spTgt spid="5">
                                            <p:graphicEl>
                                              <a:dgm id="{64625FFC-6083-4F0F-81C5-F66CAD027B22}"/>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EB9CFBE3-2341-4D83-853F-D98116A905AC}"/>
                                            </p:graphicEl>
                                          </p:spTgt>
                                        </p:tgtEl>
                                        <p:attrNameLst>
                                          <p:attrName>style.visibility</p:attrName>
                                        </p:attrNameLst>
                                      </p:cBhvr>
                                      <p:to>
                                        <p:strVal val="visible"/>
                                      </p:to>
                                    </p:set>
                                    <p:animEffect transition="in" filter="fade">
                                      <p:cBhvr>
                                        <p:cTn id="46" dur="500"/>
                                        <p:tgtEl>
                                          <p:spTgt spid="5">
                                            <p:graphicEl>
                                              <a:dgm id="{EB9CFBE3-2341-4D83-853F-D98116A905AC}"/>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graphicEl>
                                              <a:dgm id="{AD8A72C5-F75B-4311-8376-6281F1A44726}"/>
                                            </p:graphicEl>
                                          </p:spTgt>
                                        </p:tgtEl>
                                        <p:attrNameLst>
                                          <p:attrName>style.visibility</p:attrName>
                                        </p:attrNameLst>
                                      </p:cBhvr>
                                      <p:to>
                                        <p:strVal val="visible"/>
                                      </p:to>
                                    </p:set>
                                    <p:animEffect transition="in" filter="fade">
                                      <p:cBhvr>
                                        <p:cTn id="51" dur="500"/>
                                        <p:tgtEl>
                                          <p:spTgt spid="5">
                                            <p:graphicEl>
                                              <a:dgm id="{AD8A72C5-F75B-4311-8376-6281F1A44726}"/>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graphicEl>
                                              <a:dgm id="{F78D2507-D078-4662-9D91-4150C49EA01A}"/>
                                            </p:graphicEl>
                                          </p:spTgt>
                                        </p:tgtEl>
                                        <p:attrNameLst>
                                          <p:attrName>style.visibility</p:attrName>
                                        </p:attrNameLst>
                                      </p:cBhvr>
                                      <p:to>
                                        <p:strVal val="visible"/>
                                      </p:to>
                                    </p:set>
                                    <p:animEffect transition="in" filter="fade">
                                      <p:cBhvr>
                                        <p:cTn id="54" dur="500"/>
                                        <p:tgtEl>
                                          <p:spTgt spid="5">
                                            <p:graphicEl>
                                              <a:dgm id="{F78D2507-D078-4662-9D91-4150C49EA01A}"/>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graphicEl>
                                              <a:dgm id="{4C5816F2-7889-460D-A653-070CF507DA76}"/>
                                            </p:graphicEl>
                                          </p:spTgt>
                                        </p:tgtEl>
                                        <p:attrNameLst>
                                          <p:attrName>style.visibility</p:attrName>
                                        </p:attrNameLst>
                                      </p:cBhvr>
                                      <p:to>
                                        <p:strVal val="visible"/>
                                      </p:to>
                                    </p:set>
                                    <p:animEffect transition="in" filter="fade">
                                      <p:cBhvr>
                                        <p:cTn id="57" dur="500"/>
                                        <p:tgtEl>
                                          <p:spTgt spid="5">
                                            <p:graphicEl>
                                              <a:dgm id="{4C5816F2-7889-460D-A653-070CF507DA76}"/>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7"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825640283"/>
              </p:ext>
            </p:extLst>
          </p:nvPr>
        </p:nvGraphicFramePr>
        <p:xfrm>
          <a:off x="154781" y="1543051"/>
          <a:ext cx="8797529" cy="3985022"/>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normAutofit/>
          </a:bodyPr>
          <a:lstStyle/>
          <a:p>
            <a:r>
              <a:rPr lang="en-US" sz="3200" dirty="0"/>
              <a:t>Export-2015: Highest Negative growths (overall -18%)</a:t>
            </a:r>
          </a:p>
        </p:txBody>
      </p:sp>
      <p:pic>
        <p:nvPicPr>
          <p:cNvPr id="2" name="Picture 1"/>
          <p:cNvPicPr>
            <a:picLocks noChangeAspect="1"/>
          </p:cNvPicPr>
          <p:nvPr/>
        </p:nvPicPr>
        <p:blipFill>
          <a:blip r:embed="rId4"/>
          <a:stretch>
            <a:fillRect/>
          </a:stretch>
        </p:blipFill>
        <p:spPr>
          <a:xfrm>
            <a:off x="154781" y="1543051"/>
            <a:ext cx="4197950" cy="3075026"/>
          </a:xfrm>
          <a:prstGeom prst="rect">
            <a:avLst/>
          </a:prstGeom>
        </p:spPr>
      </p:pic>
      <p:sp>
        <p:nvSpPr>
          <p:cNvPr id="4" name="Rectangular Callout 3"/>
          <p:cNvSpPr/>
          <p:nvPr/>
        </p:nvSpPr>
        <p:spPr>
          <a:xfrm>
            <a:off x="2253756" y="5219955"/>
            <a:ext cx="3683726" cy="353974"/>
          </a:xfrm>
          <a:prstGeom prst="wedgeRectCallout">
            <a:avLst>
              <a:gd name="adj1" fmla="val 58663"/>
              <a:gd name="adj2" fmla="val -23998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Crude price, China crash: </a:t>
            </a:r>
            <a:r>
              <a:rPr lang="en-US" dirty="0">
                <a:hlinkClick r:id="rId5"/>
              </a:rPr>
              <a:t>ML5/P4</a:t>
            </a:r>
            <a:endParaRPr lang="en-US" dirty="0"/>
          </a:p>
        </p:txBody>
      </p:sp>
      <p:sp>
        <p:nvSpPr>
          <p:cNvPr id="6" name="Rectangular Callout 5"/>
          <p:cNvSpPr/>
          <p:nvPr/>
        </p:nvSpPr>
        <p:spPr>
          <a:xfrm>
            <a:off x="2717074" y="2726590"/>
            <a:ext cx="1939834" cy="353974"/>
          </a:xfrm>
          <a:prstGeom prst="wedgeRectCallout">
            <a:avLst>
              <a:gd name="adj1" fmla="val 67738"/>
              <a:gd name="adj2" fmla="val -1499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El Nino, Drought </a:t>
            </a:r>
          </a:p>
        </p:txBody>
      </p:sp>
      <p:sp>
        <p:nvSpPr>
          <p:cNvPr id="8" name="Rectangular Callout 7"/>
          <p:cNvSpPr/>
          <p:nvPr/>
        </p:nvSpPr>
        <p:spPr>
          <a:xfrm>
            <a:off x="2564985" y="4087116"/>
            <a:ext cx="1939834" cy="353974"/>
          </a:xfrm>
          <a:prstGeom prst="wedgeRectCallout">
            <a:avLst>
              <a:gd name="adj1" fmla="val 67738"/>
              <a:gd name="adj2" fmla="val -1499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China crash</a:t>
            </a:r>
          </a:p>
        </p:txBody>
      </p:sp>
      <p:sp>
        <p:nvSpPr>
          <p:cNvPr id="9" name="Rectangular Callout 8"/>
          <p:cNvSpPr/>
          <p:nvPr/>
        </p:nvSpPr>
        <p:spPr>
          <a:xfrm>
            <a:off x="2613712" y="3641431"/>
            <a:ext cx="1939834" cy="353974"/>
          </a:xfrm>
          <a:prstGeom prst="wedgeRectCallout">
            <a:avLst>
              <a:gd name="adj1" fmla="val 67738"/>
              <a:gd name="adj2" fmla="val -1499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SC Ban</a:t>
            </a:r>
          </a:p>
        </p:txBody>
      </p:sp>
    </p:spTree>
    <p:extLst>
      <p:ext uri="{BB962C8B-B14F-4D97-AF65-F5344CB8AC3E}">
        <p14:creationId xmlns:p14="http://schemas.microsoft.com/office/powerpoint/2010/main" val="181932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t="43284"/>
          <a:stretch/>
        </p:blipFill>
        <p:spPr>
          <a:xfrm>
            <a:off x="265287" y="3541100"/>
            <a:ext cx="5669771" cy="1760208"/>
          </a:xfrm>
          <a:prstGeom prst="rect">
            <a:avLst/>
          </a:prstGeom>
        </p:spPr>
      </p:pic>
      <p:sp>
        <p:nvSpPr>
          <p:cNvPr id="3" name="Title 2"/>
          <p:cNvSpPr>
            <a:spLocks noGrp="1"/>
          </p:cNvSpPr>
          <p:nvPr>
            <p:ph type="title"/>
          </p:nvPr>
        </p:nvSpPr>
        <p:spPr/>
        <p:txBody>
          <a:bodyPr/>
          <a:lstStyle/>
          <a:p>
            <a:r>
              <a:rPr lang="en-US" dirty="0">
                <a:hlinkClick r:id="rId4"/>
              </a:rPr>
              <a:t>FTP-2015</a:t>
            </a:r>
            <a:br>
              <a:rPr lang="en-US" dirty="0">
                <a:hlinkClick r:id="rId4"/>
              </a:rPr>
            </a:br>
            <a:r>
              <a:rPr lang="en-US" dirty="0">
                <a:hlinkClick r:id="rId4"/>
              </a:rPr>
              <a:t>L6/P2</a:t>
            </a:r>
            <a:endParaRPr lang="en-US" dirty="0"/>
          </a:p>
        </p:txBody>
      </p:sp>
      <p:pic>
        <p:nvPicPr>
          <p:cNvPr id="6" name="Picture 5"/>
          <p:cNvPicPr>
            <a:picLocks noChangeAspect="1"/>
          </p:cNvPicPr>
          <p:nvPr/>
        </p:nvPicPr>
        <p:blipFill>
          <a:blip r:embed="rId5"/>
          <a:stretch>
            <a:fillRect/>
          </a:stretch>
        </p:blipFill>
        <p:spPr>
          <a:xfrm>
            <a:off x="265287" y="1094640"/>
            <a:ext cx="5669771" cy="2310985"/>
          </a:xfrm>
          <a:prstGeom prst="rect">
            <a:avLst/>
          </a:prstGeom>
        </p:spPr>
      </p:pic>
    </p:spTree>
    <p:extLst>
      <p:ext uri="{BB962C8B-B14F-4D97-AF65-F5344CB8AC3E}">
        <p14:creationId xmlns:p14="http://schemas.microsoft.com/office/powerpoint/2010/main" val="3297539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1965: Asia’s first EPZ @</a:t>
            </a:r>
            <a:r>
              <a:rPr lang="en-US" dirty="0" err="1"/>
              <a:t>Kandla</a:t>
            </a:r>
            <a:endParaRPr lang="en-US" dirty="0"/>
          </a:p>
          <a:p>
            <a:r>
              <a:rPr lang="en-US" dirty="0"/>
              <a:t>2000: SEZ policy: 329/415 notified</a:t>
            </a:r>
          </a:p>
          <a:p>
            <a:r>
              <a:rPr lang="en-US" dirty="0"/>
              <a:t>2015: Budget- GIFT city to be promoted as IFSC </a:t>
            </a:r>
            <a:r>
              <a:rPr lang="en-US" dirty="0">
                <a:hlinkClick r:id="rId3"/>
              </a:rPr>
              <a:t>(L6/P8)</a:t>
            </a:r>
            <a:endParaRPr lang="en-US" dirty="0"/>
          </a:p>
        </p:txBody>
      </p:sp>
      <p:sp>
        <p:nvSpPr>
          <p:cNvPr id="3" name="Title 2"/>
          <p:cNvSpPr>
            <a:spLocks noGrp="1"/>
          </p:cNvSpPr>
          <p:nvPr>
            <p:ph type="title"/>
          </p:nvPr>
        </p:nvSpPr>
        <p:spPr/>
        <p:txBody>
          <a:bodyPr/>
          <a:lstStyle/>
          <a:p>
            <a:r>
              <a:rPr lang="en-US" dirty="0"/>
              <a:t>Special zones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61828"/>
            <a:ext cx="2900516" cy="3922377"/>
          </a:xfrm>
          <a:prstGeom prst="rect">
            <a:avLst/>
          </a:prstGeom>
        </p:spPr>
      </p:pic>
    </p:spTree>
    <p:extLst>
      <p:ext uri="{BB962C8B-B14F-4D97-AF65-F5344CB8AC3E}">
        <p14:creationId xmlns:p14="http://schemas.microsoft.com/office/powerpoint/2010/main" val="374703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2370" t="699" r="6377" b="401"/>
          <a:stretch/>
        </p:blipFill>
        <p:spPr>
          <a:xfrm>
            <a:off x="0" y="-34412"/>
            <a:ext cx="9144000" cy="6956323"/>
          </a:xfrm>
          <a:prstGeom prst="rect">
            <a:avLst/>
          </a:prstGeom>
        </p:spPr>
      </p:pic>
      <p:graphicFrame>
        <p:nvGraphicFramePr>
          <p:cNvPr id="2" name="Diagram 1"/>
          <p:cNvGraphicFramePr/>
          <p:nvPr>
            <p:extLst>
              <p:ext uri="{D42A27DB-BD31-4B8C-83A1-F6EECF244321}">
                <p14:modId xmlns:p14="http://schemas.microsoft.com/office/powerpoint/2010/main" val="1281245542"/>
              </p:ext>
            </p:extLst>
          </p:nvPr>
        </p:nvGraphicFramePr>
        <p:xfrm>
          <a:off x="158993" y="127820"/>
          <a:ext cx="5096609" cy="65679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5644660" y="4299438"/>
            <a:ext cx="3369653" cy="170131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700" u="sng" dirty="0"/>
              <a:t>Self Study </a:t>
            </a:r>
          </a:p>
          <a:p>
            <a:pPr algn="ctr"/>
            <a:r>
              <a:rPr lang="en-US" sz="2700" dirty="0"/>
              <a:t>“L3” Series</a:t>
            </a:r>
          </a:p>
          <a:p>
            <a:pPr algn="ctr"/>
            <a:r>
              <a:rPr lang="en-US" sz="2700" dirty="0"/>
              <a:t>“L6” Series</a:t>
            </a:r>
          </a:p>
          <a:p>
            <a:pPr algn="ctr"/>
            <a:r>
              <a:rPr lang="en-US" sz="2700" dirty="0"/>
              <a:t>ML5/P4 (China Crash)</a:t>
            </a:r>
          </a:p>
        </p:txBody>
      </p:sp>
      <p:sp>
        <p:nvSpPr>
          <p:cNvPr id="5" name="Rectangle 4"/>
          <p:cNvSpPr/>
          <p:nvPr/>
        </p:nvSpPr>
        <p:spPr>
          <a:xfrm>
            <a:off x="4055452" y="-34412"/>
            <a:ext cx="5088548" cy="44181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700" dirty="0"/>
              <a:t>Pre-requisites understanding</a:t>
            </a:r>
          </a:p>
        </p:txBody>
      </p:sp>
    </p:spTree>
    <p:extLst>
      <p:ext uri="{BB962C8B-B14F-4D97-AF65-F5344CB8AC3E}">
        <p14:creationId xmlns:p14="http://schemas.microsoft.com/office/powerpoint/2010/main" val="254974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D0D96F58-3098-492F-A227-96D031E358B4}"/>
                                            </p:graphicEl>
                                          </p:spTgt>
                                        </p:tgtEl>
                                        <p:attrNameLst>
                                          <p:attrName>style.visibility</p:attrName>
                                        </p:attrNameLst>
                                      </p:cBhvr>
                                      <p:to>
                                        <p:strVal val="visible"/>
                                      </p:to>
                                    </p:set>
                                    <p:animEffect transition="in" filter="fade">
                                      <p:cBhvr>
                                        <p:cTn id="7" dur="500"/>
                                        <p:tgtEl>
                                          <p:spTgt spid="2">
                                            <p:graphicEl>
                                              <a:dgm id="{D0D96F58-3098-492F-A227-96D031E358B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929F2AB8-2325-40D4-B361-2357A0D7CE0A}"/>
                                            </p:graphicEl>
                                          </p:spTgt>
                                        </p:tgtEl>
                                        <p:attrNameLst>
                                          <p:attrName>style.visibility</p:attrName>
                                        </p:attrNameLst>
                                      </p:cBhvr>
                                      <p:to>
                                        <p:strVal val="visible"/>
                                      </p:to>
                                    </p:set>
                                    <p:animEffect transition="in" filter="fade">
                                      <p:cBhvr>
                                        <p:cTn id="12" dur="500"/>
                                        <p:tgtEl>
                                          <p:spTgt spid="2">
                                            <p:graphicEl>
                                              <a:dgm id="{929F2AB8-2325-40D4-B361-2357A0D7CE0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D1AAA151-E88A-4CDC-A180-229321917496}"/>
                                            </p:graphicEl>
                                          </p:spTgt>
                                        </p:tgtEl>
                                        <p:attrNameLst>
                                          <p:attrName>style.visibility</p:attrName>
                                        </p:attrNameLst>
                                      </p:cBhvr>
                                      <p:to>
                                        <p:strVal val="visible"/>
                                      </p:to>
                                    </p:set>
                                    <p:animEffect transition="in" filter="fade">
                                      <p:cBhvr>
                                        <p:cTn id="17" dur="500"/>
                                        <p:tgtEl>
                                          <p:spTgt spid="2">
                                            <p:graphicEl>
                                              <a:dgm id="{D1AAA151-E88A-4CDC-A180-22932191749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84DEB455-8563-4B48-A65A-EDCA8EAEC9E2}"/>
                                            </p:graphicEl>
                                          </p:spTgt>
                                        </p:tgtEl>
                                        <p:attrNameLst>
                                          <p:attrName>style.visibility</p:attrName>
                                        </p:attrNameLst>
                                      </p:cBhvr>
                                      <p:to>
                                        <p:strVal val="visible"/>
                                      </p:to>
                                    </p:set>
                                    <p:animEffect transition="in" filter="fade">
                                      <p:cBhvr>
                                        <p:cTn id="22" dur="500"/>
                                        <p:tgtEl>
                                          <p:spTgt spid="2">
                                            <p:graphicEl>
                                              <a:dgm id="{84DEB455-8563-4B48-A65A-EDCA8EAEC9E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8F98AB1C-92A5-4FDE-A746-68A46E627DF4}"/>
                                            </p:graphicEl>
                                          </p:spTgt>
                                        </p:tgtEl>
                                        <p:attrNameLst>
                                          <p:attrName>style.visibility</p:attrName>
                                        </p:attrNameLst>
                                      </p:cBhvr>
                                      <p:to>
                                        <p:strVal val="visible"/>
                                      </p:to>
                                    </p:set>
                                    <p:animEffect transition="in" filter="fade">
                                      <p:cBhvr>
                                        <p:cTn id="27" dur="500"/>
                                        <p:tgtEl>
                                          <p:spTgt spid="2">
                                            <p:graphicEl>
                                              <a:dgm id="{8F98AB1C-92A5-4FDE-A746-68A46E627DF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4C6E189C-0453-4AEC-AFB3-F23A854392C9}"/>
                                            </p:graphicEl>
                                          </p:spTgt>
                                        </p:tgtEl>
                                        <p:attrNameLst>
                                          <p:attrName>style.visibility</p:attrName>
                                        </p:attrNameLst>
                                      </p:cBhvr>
                                      <p:to>
                                        <p:strVal val="visible"/>
                                      </p:to>
                                    </p:set>
                                    <p:animEffect transition="in" filter="fade">
                                      <p:cBhvr>
                                        <p:cTn id="32" dur="500"/>
                                        <p:tgtEl>
                                          <p:spTgt spid="2">
                                            <p:graphicEl>
                                              <a:dgm id="{4C6E189C-0453-4AEC-AFB3-F23A854392C9}"/>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9BC5A3F5-DDAF-4AB7-BAF0-CCC8D263C8E7}"/>
                                            </p:graphicEl>
                                          </p:spTgt>
                                        </p:tgtEl>
                                        <p:attrNameLst>
                                          <p:attrName>style.visibility</p:attrName>
                                        </p:attrNameLst>
                                      </p:cBhvr>
                                      <p:to>
                                        <p:strVal val="visible"/>
                                      </p:to>
                                    </p:set>
                                    <p:animEffect transition="in" filter="fade">
                                      <p:cBhvr>
                                        <p:cTn id="37" dur="500"/>
                                        <p:tgtEl>
                                          <p:spTgt spid="2">
                                            <p:graphicEl>
                                              <a:dgm id="{9BC5A3F5-DDAF-4AB7-BAF0-CCC8D263C8E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graphicEl>
                                              <a:dgm id="{A819BE9F-E4A0-4F5C-8DCF-34D8CCAF84B9}"/>
                                            </p:graphicEl>
                                          </p:spTgt>
                                        </p:tgtEl>
                                        <p:attrNameLst>
                                          <p:attrName>style.visibility</p:attrName>
                                        </p:attrNameLst>
                                      </p:cBhvr>
                                      <p:to>
                                        <p:strVal val="visible"/>
                                      </p:to>
                                    </p:set>
                                    <p:animEffect transition="in" filter="fade">
                                      <p:cBhvr>
                                        <p:cTn id="42" dur="500"/>
                                        <p:tgtEl>
                                          <p:spTgt spid="2">
                                            <p:graphicEl>
                                              <a:dgm id="{A819BE9F-E4A0-4F5C-8DCF-34D8CCAF84B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536986479"/>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India’s trade relation- IYB-2016; Page159-160</a:t>
            </a: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6669" y="3443609"/>
            <a:ext cx="1541417" cy="2084463"/>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0893" y="3397889"/>
            <a:ext cx="1541417" cy="2084463"/>
          </a:xfrm>
          <a:prstGeom prst="rect">
            <a:avLst/>
          </a:prstGeom>
        </p:spPr>
      </p:pic>
    </p:spTree>
    <p:extLst>
      <p:ext uri="{BB962C8B-B14F-4D97-AF65-F5344CB8AC3E}">
        <p14:creationId xmlns:p14="http://schemas.microsoft.com/office/powerpoint/2010/main" val="394299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E134FD17-4E27-41CD-8EBA-24EFA7838CBA}"/>
                                            </p:graphicEl>
                                          </p:spTgt>
                                        </p:tgtEl>
                                        <p:attrNameLst>
                                          <p:attrName>style.visibility</p:attrName>
                                        </p:attrNameLst>
                                      </p:cBhvr>
                                      <p:to>
                                        <p:strVal val="visible"/>
                                      </p:to>
                                    </p:set>
                                    <p:animEffect transition="in" filter="fade">
                                      <p:cBhvr>
                                        <p:cTn id="7" dur="500"/>
                                        <p:tgtEl>
                                          <p:spTgt spid="6">
                                            <p:graphicEl>
                                              <a:dgm id="{E134FD17-4E27-41CD-8EBA-24EFA7838CB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BD6361FC-D20B-491B-9829-C91BDA9CB20F}"/>
                                            </p:graphicEl>
                                          </p:spTgt>
                                        </p:tgtEl>
                                        <p:attrNameLst>
                                          <p:attrName>style.visibility</p:attrName>
                                        </p:attrNameLst>
                                      </p:cBhvr>
                                      <p:to>
                                        <p:strVal val="visible"/>
                                      </p:to>
                                    </p:set>
                                    <p:animEffect transition="in" filter="fade">
                                      <p:cBhvr>
                                        <p:cTn id="12" dur="500"/>
                                        <p:tgtEl>
                                          <p:spTgt spid="6">
                                            <p:graphicEl>
                                              <a:dgm id="{BD6361FC-D20B-491B-9829-C91BDA9CB20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1038213D-2833-4A99-91A8-5928731D91EC}"/>
                                            </p:graphicEl>
                                          </p:spTgt>
                                        </p:tgtEl>
                                        <p:attrNameLst>
                                          <p:attrName>style.visibility</p:attrName>
                                        </p:attrNameLst>
                                      </p:cBhvr>
                                      <p:to>
                                        <p:strVal val="visible"/>
                                      </p:to>
                                    </p:set>
                                    <p:animEffect transition="in" filter="fade">
                                      <p:cBhvr>
                                        <p:cTn id="17" dur="500"/>
                                        <p:tgtEl>
                                          <p:spTgt spid="6">
                                            <p:graphicEl>
                                              <a:dgm id="{1038213D-2833-4A99-91A8-5928731D91E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9706CF82-2313-4E85-906C-2D84B9A3CD36}"/>
                                            </p:graphicEl>
                                          </p:spTgt>
                                        </p:tgtEl>
                                        <p:attrNameLst>
                                          <p:attrName>style.visibility</p:attrName>
                                        </p:attrNameLst>
                                      </p:cBhvr>
                                      <p:to>
                                        <p:strVal val="visible"/>
                                      </p:to>
                                    </p:set>
                                    <p:animEffect transition="in" filter="fade">
                                      <p:cBhvr>
                                        <p:cTn id="22" dur="500"/>
                                        <p:tgtEl>
                                          <p:spTgt spid="6">
                                            <p:graphicEl>
                                              <a:dgm id="{9706CF82-2313-4E85-906C-2D84B9A3CD3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0433"/>
          <a:stretch/>
        </p:blipFill>
        <p:spPr>
          <a:xfrm>
            <a:off x="1" y="857250"/>
            <a:ext cx="9153330" cy="1469572"/>
          </a:xfrm>
          <a:prstGeom prst="rect">
            <a:avLst/>
          </a:prstGeom>
        </p:spPr>
      </p:pic>
      <p:pic>
        <p:nvPicPr>
          <p:cNvPr id="3" name="Picture 2"/>
          <p:cNvPicPr>
            <a:picLocks noChangeAspect="1"/>
          </p:cNvPicPr>
          <p:nvPr/>
        </p:nvPicPr>
        <p:blipFill rotWithShape="1">
          <a:blip r:embed="rId3"/>
          <a:srcRect t="29567" r="46769" b="48356"/>
          <a:stretch/>
        </p:blipFill>
        <p:spPr>
          <a:xfrm>
            <a:off x="1" y="2326822"/>
            <a:ext cx="4872445" cy="1097280"/>
          </a:xfrm>
          <a:prstGeom prst="rect">
            <a:avLst/>
          </a:prstGeom>
        </p:spPr>
      </p:pic>
      <p:pic>
        <p:nvPicPr>
          <p:cNvPr id="4" name="Picture 3"/>
          <p:cNvPicPr>
            <a:picLocks noChangeAspect="1"/>
          </p:cNvPicPr>
          <p:nvPr/>
        </p:nvPicPr>
        <p:blipFill rotWithShape="1">
          <a:blip r:embed="rId3"/>
          <a:srcRect t="29568" r="85444"/>
          <a:stretch/>
        </p:blipFill>
        <p:spPr>
          <a:xfrm>
            <a:off x="2" y="2326822"/>
            <a:ext cx="1332411" cy="3500664"/>
          </a:xfrm>
          <a:prstGeom prst="rect">
            <a:avLst/>
          </a:prstGeom>
        </p:spPr>
      </p:pic>
      <p:sp>
        <p:nvSpPr>
          <p:cNvPr id="5" name="Pentagon 4"/>
          <p:cNvSpPr/>
          <p:nvPr/>
        </p:nvSpPr>
        <p:spPr>
          <a:xfrm>
            <a:off x="1214846" y="3489417"/>
            <a:ext cx="4892039" cy="620486"/>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IMPORT (-) Debit</a:t>
            </a:r>
          </a:p>
        </p:txBody>
      </p:sp>
      <p:sp>
        <p:nvSpPr>
          <p:cNvPr id="6" name="Pentagon 5"/>
          <p:cNvSpPr/>
          <p:nvPr/>
        </p:nvSpPr>
        <p:spPr>
          <a:xfrm>
            <a:off x="1214846" y="4194809"/>
            <a:ext cx="3272246" cy="620486"/>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700" dirty="0"/>
              <a:t>EXPORT (+) Credit</a:t>
            </a:r>
          </a:p>
        </p:txBody>
      </p:sp>
      <p:sp>
        <p:nvSpPr>
          <p:cNvPr id="7" name="Minus 6"/>
          <p:cNvSpPr/>
          <p:nvPr/>
        </p:nvSpPr>
        <p:spPr>
          <a:xfrm>
            <a:off x="1103812" y="4887142"/>
            <a:ext cx="5231674" cy="13716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Equal 7"/>
          <p:cNvSpPr/>
          <p:nvPr/>
        </p:nvSpPr>
        <p:spPr>
          <a:xfrm>
            <a:off x="1103812" y="5109210"/>
            <a:ext cx="842554" cy="48332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9" name="Rounded Rectangle 8"/>
          <p:cNvSpPr/>
          <p:nvPr/>
        </p:nvSpPr>
        <p:spPr>
          <a:xfrm>
            <a:off x="2028007" y="5167993"/>
            <a:ext cx="3265715" cy="365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Balance of Trade (</a:t>
            </a:r>
            <a:r>
              <a:rPr lang="en-US" sz="2400" dirty="0" err="1"/>
              <a:t>BoT</a:t>
            </a:r>
            <a:r>
              <a:rPr lang="en-US" sz="2400" dirty="0"/>
              <a:t>)</a:t>
            </a:r>
          </a:p>
        </p:txBody>
      </p:sp>
      <p:sp>
        <p:nvSpPr>
          <p:cNvPr id="12" name="Rectangle 11"/>
          <p:cNvSpPr/>
          <p:nvPr/>
        </p:nvSpPr>
        <p:spPr>
          <a:xfrm>
            <a:off x="5819502" y="4887142"/>
            <a:ext cx="2991396" cy="1005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IF </a:t>
            </a:r>
            <a:r>
              <a:rPr lang="en-US" sz="2100" dirty="0" err="1"/>
              <a:t>BoT</a:t>
            </a:r>
            <a:r>
              <a:rPr lang="en-US" sz="2100" dirty="0"/>
              <a:t> is </a:t>
            </a:r>
          </a:p>
          <a:p>
            <a:pPr algn="ctr"/>
            <a:r>
              <a:rPr lang="en-US" sz="2100" dirty="0"/>
              <a:t>+ve = Trade Surplus (EX&gt;I’M)</a:t>
            </a:r>
          </a:p>
          <a:p>
            <a:pPr algn="ctr"/>
            <a:r>
              <a:rPr lang="en-US" sz="2100" dirty="0"/>
              <a:t>-ve=Trade Deficit (IM&gt;EX)</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268" y="3528834"/>
            <a:ext cx="581069" cy="58106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2739" y="4221165"/>
            <a:ext cx="581069" cy="581069"/>
          </a:xfrm>
          <a:prstGeom prst="rect">
            <a:avLst/>
          </a:prstGeom>
        </p:spPr>
      </p:pic>
    </p:spTree>
    <p:extLst>
      <p:ext uri="{BB962C8B-B14F-4D97-AF65-F5344CB8AC3E}">
        <p14:creationId xmlns:p14="http://schemas.microsoft.com/office/powerpoint/2010/main" val="3727596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Trade deficit: declining or moderating</a:t>
            </a:r>
          </a:p>
        </p:txBody>
      </p:sp>
      <p:pic>
        <p:nvPicPr>
          <p:cNvPr id="5" name="Picture 4"/>
          <p:cNvPicPr>
            <a:picLocks noChangeAspect="1"/>
          </p:cNvPicPr>
          <p:nvPr/>
        </p:nvPicPr>
        <p:blipFill>
          <a:blip r:embed="rId3"/>
          <a:stretch>
            <a:fillRect/>
          </a:stretch>
        </p:blipFill>
        <p:spPr>
          <a:xfrm>
            <a:off x="889122" y="1453893"/>
            <a:ext cx="7365756" cy="4196378"/>
          </a:xfrm>
          <a:prstGeom prst="rect">
            <a:avLst/>
          </a:prstGeom>
        </p:spPr>
      </p:pic>
      <p:sp>
        <p:nvSpPr>
          <p:cNvPr id="6" name="Rectangular Callout 5"/>
          <p:cNvSpPr/>
          <p:nvPr/>
        </p:nvSpPr>
        <p:spPr>
          <a:xfrm>
            <a:off x="692395" y="5407270"/>
            <a:ext cx="1918921" cy="349494"/>
          </a:xfrm>
          <a:prstGeom prst="wedgeRectCallout">
            <a:avLst>
              <a:gd name="adj1" fmla="val 473"/>
              <a:gd name="adj2" fmla="val -82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Crude price down</a:t>
            </a:r>
          </a:p>
        </p:txBody>
      </p:sp>
      <p:sp>
        <p:nvSpPr>
          <p:cNvPr id="7" name="Rectangular Callout 6"/>
          <p:cNvSpPr/>
          <p:nvPr/>
        </p:nvSpPr>
        <p:spPr>
          <a:xfrm>
            <a:off x="2881680" y="5407270"/>
            <a:ext cx="1918921" cy="441813"/>
          </a:xfrm>
          <a:prstGeom prst="wedgeRectCallout">
            <a:avLst>
              <a:gd name="adj1" fmla="val 473"/>
              <a:gd name="adj2" fmla="val -82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Measures to reduce gold consumption</a:t>
            </a:r>
          </a:p>
        </p:txBody>
      </p:sp>
    </p:spTree>
    <p:extLst>
      <p:ext uri="{BB962C8B-B14F-4D97-AF65-F5344CB8AC3E}">
        <p14:creationId xmlns:p14="http://schemas.microsoft.com/office/powerpoint/2010/main" val="3092747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857250"/>
            <a:ext cx="9466700" cy="5143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62" y="2178100"/>
            <a:ext cx="1001075" cy="10010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579" y="3067878"/>
            <a:ext cx="776869" cy="776869"/>
          </a:xfrm>
          <a:prstGeom prst="rect">
            <a:avLst/>
          </a:prstGeom>
        </p:spPr>
      </p:pic>
      <p:sp>
        <p:nvSpPr>
          <p:cNvPr id="6" name="Down Arrow 5"/>
          <p:cNvSpPr/>
          <p:nvPr/>
        </p:nvSpPr>
        <p:spPr>
          <a:xfrm>
            <a:off x="489857" y="4132295"/>
            <a:ext cx="318041" cy="7419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Down Arrow 6"/>
          <p:cNvSpPr/>
          <p:nvPr/>
        </p:nvSpPr>
        <p:spPr>
          <a:xfrm rot="3125318">
            <a:off x="918066" y="4296925"/>
            <a:ext cx="319013" cy="82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184" y="4759496"/>
            <a:ext cx="682554" cy="682554"/>
          </a:xfrm>
          <a:prstGeom prst="rect">
            <a:avLst/>
          </a:prstGeom>
        </p:spPr>
      </p:pic>
      <p:sp>
        <p:nvSpPr>
          <p:cNvPr id="9" name="Rectangular Callout 8"/>
          <p:cNvSpPr/>
          <p:nvPr/>
        </p:nvSpPr>
        <p:spPr>
          <a:xfrm>
            <a:off x="118965" y="1795090"/>
            <a:ext cx="1469572" cy="370778"/>
          </a:xfrm>
          <a:prstGeom prst="wedgeRectCallout">
            <a:avLst>
              <a:gd name="adj1" fmla="val 11072"/>
              <a:gd name="adj2" fmla="val 121009"/>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TRADE DEFICIT</a:t>
            </a:r>
          </a:p>
        </p:txBody>
      </p:sp>
      <p:pic>
        <p:nvPicPr>
          <p:cNvPr id="10" name="Picture 9"/>
          <p:cNvPicPr>
            <a:picLocks noChangeAspect="1"/>
          </p:cNvPicPr>
          <p:nvPr/>
        </p:nvPicPr>
        <p:blipFill>
          <a:blip r:embed="rId6"/>
          <a:stretch>
            <a:fillRect/>
          </a:stretch>
        </p:blipFill>
        <p:spPr>
          <a:xfrm>
            <a:off x="5023314" y="2465465"/>
            <a:ext cx="3943692" cy="3429297"/>
          </a:xfrm>
          <a:prstGeom prst="rect">
            <a:avLst/>
          </a:prstGeom>
        </p:spPr>
      </p:pic>
      <p:sp>
        <p:nvSpPr>
          <p:cNvPr id="11" name="Rectangular Callout 10"/>
          <p:cNvSpPr/>
          <p:nvPr/>
        </p:nvSpPr>
        <p:spPr>
          <a:xfrm>
            <a:off x="1343876" y="5204413"/>
            <a:ext cx="2457416" cy="370778"/>
          </a:xfrm>
          <a:prstGeom prst="wedgeRectCallout">
            <a:avLst>
              <a:gd name="adj1" fmla="val -61691"/>
              <a:gd name="adj2" fmla="val -16260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Trade in Goods &amp; services</a:t>
            </a:r>
          </a:p>
        </p:txBody>
      </p:sp>
    </p:spTree>
    <p:extLst>
      <p:ext uri="{BB962C8B-B14F-4D97-AF65-F5344CB8AC3E}">
        <p14:creationId xmlns:p14="http://schemas.microsoft.com/office/powerpoint/2010/main" val="81013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857250"/>
            <a:ext cx="9160159" cy="4976948"/>
          </a:xfrm>
          <a:prstGeom prst="rect">
            <a:avLst/>
          </a:prstGeom>
        </p:spPr>
      </p:pic>
      <p:sp>
        <p:nvSpPr>
          <p:cNvPr id="3" name="Curved Right Arrow 2"/>
          <p:cNvSpPr/>
          <p:nvPr/>
        </p:nvSpPr>
        <p:spPr>
          <a:xfrm rot="3901783">
            <a:off x="3866948" y="338887"/>
            <a:ext cx="1671957" cy="4145375"/>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chemeClr val="tx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82" y="3622349"/>
            <a:ext cx="1001075" cy="10010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4645" y="1126911"/>
            <a:ext cx="1350134" cy="1350134"/>
          </a:xfrm>
          <a:prstGeom prst="rect">
            <a:avLst/>
          </a:prstGeom>
        </p:spPr>
      </p:pic>
    </p:spTree>
    <p:extLst>
      <p:ext uri="{BB962C8B-B14F-4D97-AF65-F5344CB8AC3E}">
        <p14:creationId xmlns:p14="http://schemas.microsoft.com/office/powerpoint/2010/main" val="137830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par>
                                <p:cTn id="14" presetID="2" presetClass="entr" presetSubtype="3"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1+#ppt_w/2"/>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p:cNvGraphicFramePr/>
          <p:nvPr>
            <p:extLst>
              <p:ext uri="{D42A27DB-BD31-4B8C-83A1-F6EECF244321}">
                <p14:modId xmlns:p14="http://schemas.microsoft.com/office/powerpoint/2010/main" val="257319842"/>
              </p:ext>
            </p:extLst>
          </p:nvPr>
        </p:nvGraphicFramePr>
        <p:xfrm>
          <a:off x="5275740" y="857250"/>
          <a:ext cx="3868261" cy="2512419"/>
        </p:xfrm>
        <a:graphic>
          <a:graphicData uri="http://schemas.openxmlformats.org/drawingml/2006/chart">
            <c:chart xmlns:c="http://schemas.openxmlformats.org/drawingml/2006/chart" xmlns:r="http://schemas.openxmlformats.org/officeDocument/2006/relationships" r:id="rId3"/>
          </a:graphicData>
        </a:graphic>
      </p:graphicFrame>
      <p:sp>
        <p:nvSpPr>
          <p:cNvPr id="2" name="Bent Arrow 1"/>
          <p:cNvSpPr/>
          <p:nvPr/>
        </p:nvSpPr>
        <p:spPr>
          <a:xfrm>
            <a:off x="4819497" y="1302956"/>
            <a:ext cx="777938" cy="3417269"/>
          </a:xfrm>
          <a:prstGeom prst="bentArrow">
            <a:avLst>
              <a:gd name="adj1" fmla="val 25000"/>
              <a:gd name="adj2" fmla="val 2203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3" name="Picture 2"/>
          <p:cNvPicPr>
            <a:picLocks noChangeAspect="1"/>
          </p:cNvPicPr>
          <p:nvPr/>
        </p:nvPicPr>
        <p:blipFill rotWithShape="1">
          <a:blip r:embed="rId4"/>
          <a:srcRect r="47121"/>
          <a:stretch/>
        </p:blipFill>
        <p:spPr>
          <a:xfrm>
            <a:off x="1" y="857250"/>
            <a:ext cx="4840165" cy="497023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462" y="2178100"/>
            <a:ext cx="1001075" cy="100107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6579" y="3067878"/>
            <a:ext cx="776869" cy="77686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0932" y="3369669"/>
            <a:ext cx="523222" cy="52322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9021" y="3474981"/>
            <a:ext cx="417910" cy="417910"/>
          </a:xfrm>
          <a:prstGeom prst="rect">
            <a:avLst/>
          </a:prstGeom>
        </p:spPr>
      </p:pic>
      <p:sp>
        <p:nvSpPr>
          <p:cNvPr id="9" name="Down Arrow 8"/>
          <p:cNvSpPr/>
          <p:nvPr/>
        </p:nvSpPr>
        <p:spPr>
          <a:xfrm>
            <a:off x="489857" y="4132295"/>
            <a:ext cx="318041" cy="7419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Down Arrow 9"/>
          <p:cNvSpPr/>
          <p:nvPr/>
        </p:nvSpPr>
        <p:spPr>
          <a:xfrm rot="3125318">
            <a:off x="918066" y="4296925"/>
            <a:ext cx="319013" cy="82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84" y="4759496"/>
            <a:ext cx="682554" cy="68255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0678" y="1211222"/>
            <a:ext cx="638343" cy="638343"/>
          </a:xfrm>
          <a:prstGeom prst="rect">
            <a:avLst/>
          </a:prstGeom>
        </p:spPr>
      </p:pic>
      <p:sp>
        <p:nvSpPr>
          <p:cNvPr id="13" name="Rectangular Callout 12"/>
          <p:cNvSpPr/>
          <p:nvPr/>
        </p:nvSpPr>
        <p:spPr>
          <a:xfrm>
            <a:off x="118965" y="1795090"/>
            <a:ext cx="1469572" cy="370778"/>
          </a:xfrm>
          <a:prstGeom prst="wedgeRectCallout">
            <a:avLst>
              <a:gd name="adj1" fmla="val 11072"/>
              <a:gd name="adj2" fmla="val 121009"/>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TRADE DEFICIT</a:t>
            </a:r>
          </a:p>
        </p:txBody>
      </p:sp>
      <p:sp>
        <p:nvSpPr>
          <p:cNvPr id="14" name="Rectangular Callout 13"/>
          <p:cNvSpPr/>
          <p:nvPr/>
        </p:nvSpPr>
        <p:spPr>
          <a:xfrm>
            <a:off x="342901" y="1065115"/>
            <a:ext cx="2204244" cy="442945"/>
          </a:xfrm>
          <a:prstGeom prst="wedgeRectCallout">
            <a:avLst>
              <a:gd name="adj1" fmla="val 61548"/>
              <a:gd name="adj2" fmla="val 53678"/>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Current Account DEFICIT</a:t>
            </a:r>
          </a:p>
          <a:p>
            <a:pPr algn="ctr"/>
            <a:r>
              <a:rPr lang="hi-IN" sz="1350" dirty="0"/>
              <a:t>चालू खाता घाटा</a:t>
            </a:r>
            <a:endParaRPr lang="en-US" sz="1350" dirty="0"/>
          </a:p>
        </p:txBody>
      </p:sp>
      <p:graphicFrame>
        <p:nvGraphicFramePr>
          <p:cNvPr id="25" name="Chart 24"/>
          <p:cNvGraphicFramePr/>
          <p:nvPr>
            <p:extLst>
              <p:ext uri="{D42A27DB-BD31-4B8C-83A1-F6EECF244321}">
                <p14:modId xmlns:p14="http://schemas.microsoft.com/office/powerpoint/2010/main" val="1510706663"/>
              </p:ext>
            </p:extLst>
          </p:nvPr>
        </p:nvGraphicFramePr>
        <p:xfrm>
          <a:off x="5275623" y="4132295"/>
          <a:ext cx="3868261" cy="2512419"/>
        </p:xfrm>
        <a:graphic>
          <a:graphicData uri="http://schemas.openxmlformats.org/drawingml/2006/chart">
            <c:chart xmlns:c="http://schemas.openxmlformats.org/drawingml/2006/chart" xmlns:r="http://schemas.openxmlformats.org/officeDocument/2006/relationships" r:id="rId7"/>
          </a:graphicData>
        </a:graphic>
      </p:graphicFrame>
      <p:sp>
        <p:nvSpPr>
          <p:cNvPr id="26" name="Rectangle 25"/>
          <p:cNvSpPr/>
          <p:nvPr/>
        </p:nvSpPr>
        <p:spPr>
          <a:xfrm>
            <a:off x="5275623" y="3498142"/>
            <a:ext cx="3826961" cy="52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World Bank report in 2015, Dec.</a:t>
            </a:r>
          </a:p>
          <a:p>
            <a:pPr algn="ctr"/>
            <a:r>
              <a:rPr lang="en-US" sz="1350" u="sng" dirty="0"/>
              <a:t>Data- 2014</a:t>
            </a:r>
          </a:p>
        </p:txBody>
      </p:sp>
      <p:sp>
        <p:nvSpPr>
          <p:cNvPr id="4" name="Rectangular Callout 3"/>
          <p:cNvSpPr/>
          <p:nvPr/>
        </p:nvSpPr>
        <p:spPr>
          <a:xfrm>
            <a:off x="342901" y="5827486"/>
            <a:ext cx="4507125" cy="937840"/>
          </a:xfrm>
          <a:prstGeom prst="wedgeRectCallout">
            <a:avLst>
              <a:gd name="adj1" fmla="val 65390"/>
              <a:gd name="adj2" fmla="val -599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Crude oil price ▼=&gt; Remittance ▼, not yet</a:t>
            </a:r>
          </a:p>
          <a:p>
            <a:pPr algn="ctr"/>
            <a:r>
              <a:rPr lang="en-US" sz="2000" dirty="0"/>
              <a:t>But survey fears pink slips if this continues.</a:t>
            </a:r>
          </a:p>
        </p:txBody>
      </p:sp>
    </p:spTree>
    <p:extLst>
      <p:ext uri="{BB962C8B-B14F-4D97-AF65-F5344CB8AC3E}">
        <p14:creationId xmlns:p14="http://schemas.microsoft.com/office/powerpoint/2010/main" val="16223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Graphic spid="25" grpId="0">
        <p:bldAsOne/>
      </p:bldGraphic>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19" y="916597"/>
            <a:ext cx="8914016" cy="4668716"/>
          </a:xfrm>
          <a:prstGeom prst="rect">
            <a:avLst/>
          </a:prstGeom>
        </p:spPr>
      </p:pic>
      <p:sp>
        <p:nvSpPr>
          <p:cNvPr id="4" name="Title 3"/>
          <p:cNvSpPr>
            <a:spLocks noGrp="1"/>
          </p:cNvSpPr>
          <p:nvPr>
            <p:ph type="title"/>
          </p:nvPr>
        </p:nvSpPr>
        <p:spPr/>
        <p:txBody>
          <a:bodyPr>
            <a:normAutofit fontScale="90000"/>
          </a:bodyPr>
          <a:lstStyle/>
          <a:p>
            <a:r>
              <a:rPr lang="en-US" dirty="0"/>
              <a:t>Largest migration corridors- World Bank (2013)</a:t>
            </a:r>
          </a:p>
        </p:txBody>
      </p:sp>
      <p:sp>
        <p:nvSpPr>
          <p:cNvPr id="6" name="Right Arrow 5"/>
          <p:cNvSpPr/>
          <p:nvPr/>
        </p:nvSpPr>
        <p:spPr>
          <a:xfrm rot="19909867">
            <a:off x="180395" y="2341829"/>
            <a:ext cx="2042034" cy="104188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100" dirty="0"/>
              <a:t>#1: Mexico- US</a:t>
            </a:r>
          </a:p>
        </p:txBody>
      </p:sp>
      <p:sp>
        <p:nvSpPr>
          <p:cNvPr id="8" name="Right Arrow 7"/>
          <p:cNvSpPr/>
          <p:nvPr/>
        </p:nvSpPr>
        <p:spPr>
          <a:xfrm>
            <a:off x="5824148" y="1316544"/>
            <a:ext cx="2524148" cy="839771"/>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100" dirty="0">
                <a:solidFill>
                  <a:schemeClr val="bg1"/>
                </a:solidFill>
              </a:rPr>
              <a:t>#3: Ukraine-Russia</a:t>
            </a:r>
          </a:p>
        </p:txBody>
      </p:sp>
      <p:sp>
        <p:nvSpPr>
          <p:cNvPr id="9" name="Rectangular Callout 8"/>
          <p:cNvSpPr/>
          <p:nvPr/>
        </p:nvSpPr>
        <p:spPr>
          <a:xfrm>
            <a:off x="5898237" y="1988100"/>
            <a:ext cx="1072600" cy="481379"/>
          </a:xfrm>
          <a:prstGeom prst="wedgeRectCallout">
            <a:avLst>
              <a:gd name="adj1" fmla="val -107629"/>
              <a:gd name="adj2" fmla="val -5119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solidFill>
                  <a:schemeClr val="tx1">
                    <a:lumMod val="95000"/>
                    <a:lumOff val="5000"/>
                  </a:schemeClr>
                </a:solidFill>
              </a:rPr>
              <a:t>Crimea</a:t>
            </a:r>
          </a:p>
        </p:txBody>
      </p:sp>
      <p:pic>
        <p:nvPicPr>
          <p:cNvPr id="10" name="Picture 9"/>
          <p:cNvPicPr>
            <a:picLocks noChangeAspect="1"/>
          </p:cNvPicPr>
          <p:nvPr/>
        </p:nvPicPr>
        <p:blipFill>
          <a:blip r:embed="rId4"/>
          <a:stretch>
            <a:fillRect/>
          </a:stretch>
        </p:blipFill>
        <p:spPr>
          <a:xfrm>
            <a:off x="1" y="4029786"/>
            <a:ext cx="3538991" cy="1942552"/>
          </a:xfrm>
          <a:prstGeom prst="rect">
            <a:avLst/>
          </a:prstGeom>
        </p:spPr>
      </p:pic>
      <p:pic>
        <p:nvPicPr>
          <p:cNvPr id="11" name="Picture 10"/>
          <p:cNvPicPr>
            <a:picLocks noChangeAspect="1"/>
          </p:cNvPicPr>
          <p:nvPr/>
        </p:nvPicPr>
        <p:blipFill>
          <a:blip r:embed="rId5"/>
          <a:stretch>
            <a:fillRect/>
          </a:stretch>
        </p:blipFill>
        <p:spPr>
          <a:xfrm>
            <a:off x="5961184" y="3255633"/>
            <a:ext cx="3182816" cy="2322226"/>
          </a:xfrm>
          <a:prstGeom prst="rect">
            <a:avLst/>
          </a:prstGeom>
        </p:spPr>
      </p:pic>
      <p:sp>
        <p:nvSpPr>
          <p:cNvPr id="7" name="Right Arrow 6"/>
          <p:cNvSpPr/>
          <p:nvPr/>
        </p:nvSpPr>
        <p:spPr>
          <a:xfrm rot="21448824">
            <a:off x="6791271" y="2347663"/>
            <a:ext cx="2133873" cy="104188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100" dirty="0"/>
              <a:t>#2: Bangla-India</a:t>
            </a:r>
          </a:p>
        </p:txBody>
      </p:sp>
      <p:pic>
        <p:nvPicPr>
          <p:cNvPr id="12" name="Picture 11"/>
          <p:cNvPicPr>
            <a:picLocks noChangeAspect="1"/>
          </p:cNvPicPr>
          <p:nvPr/>
        </p:nvPicPr>
        <p:blipFill rotWithShape="1">
          <a:blip r:embed="rId6"/>
          <a:srcRect t="41615"/>
          <a:stretch/>
        </p:blipFill>
        <p:spPr>
          <a:xfrm>
            <a:off x="2647651" y="2624834"/>
            <a:ext cx="2166212" cy="811118"/>
          </a:xfrm>
          <a:prstGeom prst="rect">
            <a:avLst/>
          </a:prstGeom>
          <a:ln/>
        </p:spPr>
        <p:style>
          <a:lnRef idx="3">
            <a:schemeClr val="lt1"/>
          </a:lnRef>
          <a:fillRef idx="1">
            <a:schemeClr val="accent2"/>
          </a:fillRef>
          <a:effectRef idx="1">
            <a:schemeClr val="accent2"/>
          </a:effectRef>
          <a:fontRef idx="minor">
            <a:schemeClr val="lt1"/>
          </a:fontRef>
        </p:style>
      </p:pic>
      <p:sp>
        <p:nvSpPr>
          <p:cNvPr id="13" name="Rectangle 12"/>
          <p:cNvSpPr/>
          <p:nvPr/>
        </p:nvSpPr>
        <p:spPr>
          <a:xfrm>
            <a:off x="2678046" y="3435952"/>
            <a:ext cx="2123342" cy="274697"/>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EU Refugee crisis</a:t>
            </a:r>
          </a:p>
        </p:txBody>
      </p:sp>
      <p:pic>
        <p:nvPicPr>
          <p:cNvPr id="14" name="Picture 13"/>
          <p:cNvPicPr>
            <a:picLocks noChangeAspect="1"/>
          </p:cNvPicPr>
          <p:nvPr/>
        </p:nvPicPr>
        <p:blipFill rotWithShape="1">
          <a:blip r:embed="rId7"/>
          <a:srcRect r="65074"/>
          <a:stretch/>
        </p:blipFill>
        <p:spPr>
          <a:xfrm>
            <a:off x="3603126" y="1454465"/>
            <a:ext cx="1399669" cy="1123046"/>
          </a:xfrm>
          <a:prstGeom prst="rect">
            <a:avLst/>
          </a:prstGeom>
        </p:spPr>
      </p:pic>
      <p:sp>
        <p:nvSpPr>
          <p:cNvPr id="15" name="Right Arrow Callout 14"/>
          <p:cNvSpPr/>
          <p:nvPr/>
        </p:nvSpPr>
        <p:spPr>
          <a:xfrm>
            <a:off x="2635676" y="1477840"/>
            <a:ext cx="1286384" cy="1099671"/>
          </a:xfrm>
          <a:prstGeom prst="rightArrowCallout">
            <a:avLst>
              <a:gd name="adj1" fmla="val 25000"/>
              <a:gd name="adj2" fmla="val 25000"/>
              <a:gd name="adj3" fmla="val 20071"/>
              <a:gd name="adj4" fmla="val 760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500" dirty="0"/>
              <a:t>Roma migrants selling children</a:t>
            </a:r>
          </a:p>
          <a:p>
            <a:pPr algn="ctr"/>
            <a:r>
              <a:rPr lang="en-US" sz="1500" dirty="0"/>
              <a:t>In Germany</a:t>
            </a:r>
          </a:p>
        </p:txBody>
      </p:sp>
    </p:spTree>
    <p:extLst>
      <p:ext uri="{BB962C8B-B14F-4D97-AF65-F5344CB8AC3E}">
        <p14:creationId xmlns:p14="http://schemas.microsoft.com/office/powerpoint/2010/main" val="153048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3"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7" grpId="0" animBg="1"/>
      <p:bldP spid="13"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sz="4400" dirty="0"/>
              <a:t>“History in its broadest aspect is a record of man's migrations from one </a:t>
            </a:r>
            <a:r>
              <a:rPr lang="en-US" sz="4400" dirty="0">
                <a:solidFill>
                  <a:srgbClr val="FF0000"/>
                </a:solidFill>
              </a:rPr>
              <a:t>environment</a:t>
            </a:r>
            <a:r>
              <a:rPr lang="en-US" sz="4400" dirty="0"/>
              <a:t> to another.”</a:t>
            </a:r>
          </a:p>
          <a:p>
            <a:endParaRPr lang="en-US" sz="4400" dirty="0"/>
          </a:p>
        </p:txBody>
      </p:sp>
      <p:sp>
        <p:nvSpPr>
          <p:cNvPr id="6" name="Title 5"/>
          <p:cNvSpPr>
            <a:spLocks noGrp="1"/>
          </p:cNvSpPr>
          <p:nvPr>
            <p:ph type="title"/>
          </p:nvPr>
        </p:nvSpPr>
        <p:spPr/>
        <p:txBody>
          <a:bodyPr/>
          <a:lstStyle/>
          <a:p>
            <a:r>
              <a:rPr lang="en-US" dirty="0"/>
              <a:t>ESSAY</a:t>
            </a:r>
          </a:p>
        </p:txBody>
      </p:sp>
      <p:sp>
        <p:nvSpPr>
          <p:cNvPr id="2" name="Line Callout 1 (Border and Accent Bar) 1"/>
          <p:cNvSpPr/>
          <p:nvPr/>
        </p:nvSpPr>
        <p:spPr>
          <a:xfrm>
            <a:off x="3283975" y="3136490"/>
            <a:ext cx="3331073" cy="2861187"/>
          </a:xfrm>
          <a:prstGeom prst="accentBorderCallout1">
            <a:avLst>
              <a:gd name="adj1" fmla="val 18750"/>
              <a:gd name="adj2" fmla="val -8333"/>
              <a:gd name="adj3" fmla="val -20833"/>
              <a:gd name="adj4" fmla="val 8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Physical</a:t>
            </a:r>
          </a:p>
          <a:p>
            <a:pPr algn="ctr"/>
            <a:r>
              <a:rPr lang="en-US" sz="3200" dirty="0"/>
              <a:t>Socio-Religious</a:t>
            </a:r>
          </a:p>
          <a:p>
            <a:pPr algn="ctr"/>
            <a:r>
              <a:rPr lang="en-US" sz="3200" dirty="0"/>
              <a:t>Economic</a:t>
            </a:r>
          </a:p>
          <a:p>
            <a:pPr algn="ctr"/>
            <a:r>
              <a:rPr lang="en-US" sz="3200" dirty="0"/>
              <a:t>Political</a:t>
            </a:r>
          </a:p>
          <a:p>
            <a:pPr algn="ctr"/>
            <a:r>
              <a:rPr lang="en-US" sz="3200" dirty="0"/>
              <a:t>…..</a:t>
            </a:r>
          </a:p>
        </p:txBody>
      </p:sp>
    </p:spTree>
    <p:extLst>
      <p:ext uri="{BB962C8B-B14F-4D97-AF65-F5344CB8AC3E}">
        <p14:creationId xmlns:p14="http://schemas.microsoft.com/office/powerpoint/2010/main" val="3324773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47121"/>
          <a:stretch/>
        </p:blipFill>
        <p:spPr>
          <a:xfrm>
            <a:off x="1" y="857250"/>
            <a:ext cx="4840165" cy="49702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62" y="2178100"/>
            <a:ext cx="1001075" cy="10010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579" y="3067878"/>
            <a:ext cx="776869" cy="77686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0932" y="3369669"/>
            <a:ext cx="523222" cy="52322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9021" y="3474981"/>
            <a:ext cx="417910" cy="417910"/>
          </a:xfrm>
          <a:prstGeom prst="rect">
            <a:avLst/>
          </a:prstGeom>
        </p:spPr>
      </p:pic>
      <p:sp>
        <p:nvSpPr>
          <p:cNvPr id="9" name="Down Arrow 8"/>
          <p:cNvSpPr/>
          <p:nvPr/>
        </p:nvSpPr>
        <p:spPr>
          <a:xfrm>
            <a:off x="489857" y="4132295"/>
            <a:ext cx="318041" cy="7419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Down Arrow 9"/>
          <p:cNvSpPr/>
          <p:nvPr/>
        </p:nvSpPr>
        <p:spPr>
          <a:xfrm rot="3125318">
            <a:off x="918066" y="4296925"/>
            <a:ext cx="319013" cy="82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184" y="4759496"/>
            <a:ext cx="682554" cy="68255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678" y="1211222"/>
            <a:ext cx="638343" cy="638343"/>
          </a:xfrm>
          <a:prstGeom prst="rect">
            <a:avLst/>
          </a:prstGeom>
        </p:spPr>
      </p:pic>
      <p:sp>
        <p:nvSpPr>
          <p:cNvPr id="13" name="Rectangular Callout 12"/>
          <p:cNvSpPr/>
          <p:nvPr/>
        </p:nvSpPr>
        <p:spPr>
          <a:xfrm>
            <a:off x="118965" y="1795090"/>
            <a:ext cx="1469572" cy="370778"/>
          </a:xfrm>
          <a:prstGeom prst="wedgeRectCallout">
            <a:avLst>
              <a:gd name="adj1" fmla="val 11072"/>
              <a:gd name="adj2" fmla="val 121009"/>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TRADE DEFICIT</a:t>
            </a:r>
          </a:p>
        </p:txBody>
      </p:sp>
      <p:sp>
        <p:nvSpPr>
          <p:cNvPr id="14" name="Rectangular Callout 13"/>
          <p:cNvSpPr/>
          <p:nvPr/>
        </p:nvSpPr>
        <p:spPr>
          <a:xfrm>
            <a:off x="342901" y="1065115"/>
            <a:ext cx="2204244" cy="442945"/>
          </a:xfrm>
          <a:prstGeom prst="wedgeRectCallout">
            <a:avLst>
              <a:gd name="adj1" fmla="val 61548"/>
              <a:gd name="adj2" fmla="val 53678"/>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Current Account DEFICIT</a:t>
            </a:r>
          </a:p>
          <a:p>
            <a:pPr algn="ctr"/>
            <a:r>
              <a:rPr lang="hi-IN" sz="1350" dirty="0"/>
              <a:t>चालू खाता घाटा</a:t>
            </a:r>
            <a:endParaRPr lang="en-US" sz="1350" dirty="0"/>
          </a:p>
        </p:txBody>
      </p:sp>
      <p:sp>
        <p:nvSpPr>
          <p:cNvPr id="4" name="Title 3"/>
          <p:cNvSpPr>
            <a:spLocks noGrp="1"/>
          </p:cNvSpPr>
          <p:nvPr>
            <p:ph type="title"/>
          </p:nvPr>
        </p:nvSpPr>
        <p:spPr/>
        <p:txBody>
          <a:bodyPr/>
          <a:lstStyle/>
          <a:p>
            <a:r>
              <a:rPr lang="en-US" dirty="0"/>
              <a:t>Calculating current account deficit (CAD)</a:t>
            </a:r>
          </a:p>
        </p:txBody>
      </p:sp>
    </p:spTree>
    <p:extLst>
      <p:ext uri="{BB962C8B-B14F-4D97-AF65-F5344CB8AC3E}">
        <p14:creationId xmlns:p14="http://schemas.microsoft.com/office/powerpoint/2010/main" val="429092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797" y="857250"/>
            <a:ext cx="8670407" cy="1366004"/>
          </a:xfrm>
          <a:prstGeom prst="rect">
            <a:avLst/>
          </a:prstGeom>
        </p:spPr>
      </p:pic>
      <p:pic>
        <p:nvPicPr>
          <p:cNvPr id="4" name="Picture 3"/>
          <p:cNvPicPr>
            <a:picLocks noChangeAspect="1"/>
          </p:cNvPicPr>
          <p:nvPr/>
        </p:nvPicPr>
        <p:blipFill>
          <a:blip r:embed="rId4"/>
          <a:stretch>
            <a:fillRect/>
          </a:stretch>
        </p:blipFill>
        <p:spPr>
          <a:xfrm>
            <a:off x="236797" y="2381167"/>
            <a:ext cx="8704700" cy="2823455"/>
          </a:xfrm>
          <a:prstGeom prst="rect">
            <a:avLst/>
          </a:prstGeom>
        </p:spPr>
      </p:pic>
      <p:pic>
        <p:nvPicPr>
          <p:cNvPr id="2" name="Picture 1"/>
          <p:cNvPicPr>
            <a:picLocks noChangeAspect="1"/>
          </p:cNvPicPr>
          <p:nvPr/>
        </p:nvPicPr>
        <p:blipFill>
          <a:blip r:embed="rId5"/>
          <a:stretch>
            <a:fillRect/>
          </a:stretch>
        </p:blipFill>
        <p:spPr>
          <a:xfrm>
            <a:off x="2937869" y="2386128"/>
            <a:ext cx="2660499" cy="2840533"/>
          </a:xfrm>
          <a:prstGeom prst="rect">
            <a:avLst/>
          </a:prstGeom>
          <a:solidFill>
            <a:srgbClr val="FFFFFF">
              <a:shade val="85000"/>
            </a:srgbClr>
          </a:solidFill>
          <a:ln w="889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6"/>
          <a:stretch>
            <a:fillRect/>
          </a:stretch>
        </p:blipFill>
        <p:spPr>
          <a:xfrm>
            <a:off x="3125278" y="1154488"/>
            <a:ext cx="2857721" cy="332579"/>
          </a:xfrm>
          <a:prstGeom prst="rect">
            <a:avLst/>
          </a:prstGeom>
        </p:spPr>
      </p:pic>
    </p:spTree>
    <p:extLst>
      <p:ext uri="{BB962C8B-B14F-4D97-AF65-F5344CB8AC3E}">
        <p14:creationId xmlns:p14="http://schemas.microsoft.com/office/powerpoint/2010/main" val="178171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2370" t="699" r="6377" b="401"/>
          <a:stretch/>
        </p:blipFill>
        <p:spPr>
          <a:xfrm>
            <a:off x="0" y="-34412"/>
            <a:ext cx="9144000" cy="6956323"/>
          </a:xfrm>
          <a:prstGeom prst="rect">
            <a:avLst/>
          </a:prstGeom>
        </p:spPr>
      </p:pic>
      <p:sp>
        <p:nvSpPr>
          <p:cNvPr id="3" name="Rectangle 2"/>
          <p:cNvSpPr/>
          <p:nvPr/>
        </p:nvSpPr>
        <p:spPr>
          <a:xfrm>
            <a:off x="0" y="857250"/>
            <a:ext cx="6614014" cy="44181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700" dirty="0"/>
              <a:t>Fast Revision + Survey 2015: v2c4, v1c8</a:t>
            </a:r>
          </a:p>
        </p:txBody>
      </p:sp>
      <p:graphicFrame>
        <p:nvGraphicFramePr>
          <p:cNvPr id="2" name="Diagram 1"/>
          <p:cNvGraphicFramePr/>
          <p:nvPr>
            <p:extLst>
              <p:ext uri="{D42A27DB-BD31-4B8C-83A1-F6EECF244321}">
                <p14:modId xmlns:p14="http://schemas.microsoft.com/office/powerpoint/2010/main" val="2272648460"/>
              </p:ext>
            </p:extLst>
          </p:nvPr>
        </p:nvGraphicFramePr>
        <p:xfrm>
          <a:off x="93052" y="1078157"/>
          <a:ext cx="6178062" cy="4794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706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97E6A84B-8E25-41CD-9850-FD86272F1725}"/>
                                            </p:graphicEl>
                                          </p:spTgt>
                                        </p:tgtEl>
                                        <p:attrNameLst>
                                          <p:attrName>style.visibility</p:attrName>
                                        </p:attrNameLst>
                                      </p:cBhvr>
                                      <p:to>
                                        <p:strVal val="visible"/>
                                      </p:to>
                                    </p:set>
                                    <p:animEffect transition="in" filter="fade">
                                      <p:cBhvr>
                                        <p:cTn id="7" dur="500"/>
                                        <p:tgtEl>
                                          <p:spTgt spid="2">
                                            <p:graphicEl>
                                              <a:dgm id="{97E6A84B-8E25-41CD-9850-FD86272F172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F828D516-ACC8-4B1A-9078-7C5A0A3C8731}"/>
                                            </p:graphicEl>
                                          </p:spTgt>
                                        </p:tgtEl>
                                        <p:attrNameLst>
                                          <p:attrName>style.visibility</p:attrName>
                                        </p:attrNameLst>
                                      </p:cBhvr>
                                      <p:to>
                                        <p:strVal val="visible"/>
                                      </p:to>
                                    </p:set>
                                    <p:animEffect transition="in" filter="fade">
                                      <p:cBhvr>
                                        <p:cTn id="10" dur="500"/>
                                        <p:tgtEl>
                                          <p:spTgt spid="2">
                                            <p:graphicEl>
                                              <a:dgm id="{F828D516-ACC8-4B1A-9078-7C5A0A3C873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F72EB10F-7F8B-456F-B802-EBC46AF5502E}"/>
                                            </p:graphicEl>
                                          </p:spTgt>
                                        </p:tgtEl>
                                        <p:attrNameLst>
                                          <p:attrName>style.visibility</p:attrName>
                                        </p:attrNameLst>
                                      </p:cBhvr>
                                      <p:to>
                                        <p:strVal val="visible"/>
                                      </p:to>
                                    </p:set>
                                    <p:animEffect transition="in" filter="fade">
                                      <p:cBhvr>
                                        <p:cTn id="15" dur="500"/>
                                        <p:tgtEl>
                                          <p:spTgt spid="2">
                                            <p:graphicEl>
                                              <a:dgm id="{F72EB10F-7F8B-456F-B802-EBC46AF5502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74526B74-4845-467F-B2FC-DCFAA06302E4}"/>
                                            </p:graphicEl>
                                          </p:spTgt>
                                        </p:tgtEl>
                                        <p:attrNameLst>
                                          <p:attrName>style.visibility</p:attrName>
                                        </p:attrNameLst>
                                      </p:cBhvr>
                                      <p:to>
                                        <p:strVal val="visible"/>
                                      </p:to>
                                    </p:set>
                                    <p:animEffect transition="in" filter="fade">
                                      <p:cBhvr>
                                        <p:cTn id="18" dur="500"/>
                                        <p:tgtEl>
                                          <p:spTgt spid="2">
                                            <p:graphicEl>
                                              <a:dgm id="{74526B74-4845-467F-B2FC-DCFAA06302E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9F8747FE-E35D-4BD9-911D-6C37FBE69B9B}"/>
                                            </p:graphicEl>
                                          </p:spTgt>
                                        </p:tgtEl>
                                        <p:attrNameLst>
                                          <p:attrName>style.visibility</p:attrName>
                                        </p:attrNameLst>
                                      </p:cBhvr>
                                      <p:to>
                                        <p:strVal val="visible"/>
                                      </p:to>
                                    </p:set>
                                    <p:animEffect transition="in" filter="fade">
                                      <p:cBhvr>
                                        <p:cTn id="23" dur="500"/>
                                        <p:tgtEl>
                                          <p:spTgt spid="2">
                                            <p:graphicEl>
                                              <a:dgm id="{9F8747FE-E35D-4BD9-911D-6C37FBE69B9B}"/>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711BB1EE-5FB5-42F2-822A-D8394ECAE21E}"/>
                                            </p:graphicEl>
                                          </p:spTgt>
                                        </p:tgtEl>
                                        <p:attrNameLst>
                                          <p:attrName>style.visibility</p:attrName>
                                        </p:attrNameLst>
                                      </p:cBhvr>
                                      <p:to>
                                        <p:strVal val="visible"/>
                                      </p:to>
                                    </p:set>
                                    <p:animEffect transition="in" filter="fade">
                                      <p:cBhvr>
                                        <p:cTn id="26" dur="500"/>
                                        <p:tgtEl>
                                          <p:spTgt spid="2">
                                            <p:graphicEl>
                                              <a:dgm id="{711BB1EE-5FB5-42F2-822A-D8394ECAE21E}"/>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4A1B3F21-7A6B-4284-B54E-AB3C87ADAE2C}"/>
                                            </p:graphicEl>
                                          </p:spTgt>
                                        </p:tgtEl>
                                        <p:attrNameLst>
                                          <p:attrName>style.visibility</p:attrName>
                                        </p:attrNameLst>
                                      </p:cBhvr>
                                      <p:to>
                                        <p:strVal val="visible"/>
                                      </p:to>
                                    </p:set>
                                    <p:animEffect transition="in" filter="fade">
                                      <p:cBhvr>
                                        <p:cTn id="31" dur="500"/>
                                        <p:tgtEl>
                                          <p:spTgt spid="2">
                                            <p:graphicEl>
                                              <a:dgm id="{4A1B3F21-7A6B-4284-B54E-AB3C87ADAE2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603BFD22-0D88-4E45-8232-E4A0CAB04C4A}"/>
                                            </p:graphicEl>
                                          </p:spTgt>
                                        </p:tgtEl>
                                        <p:attrNameLst>
                                          <p:attrName>style.visibility</p:attrName>
                                        </p:attrNameLst>
                                      </p:cBhvr>
                                      <p:to>
                                        <p:strVal val="visible"/>
                                      </p:to>
                                    </p:set>
                                    <p:animEffect transition="in" filter="fade">
                                      <p:cBhvr>
                                        <p:cTn id="34" dur="500"/>
                                        <p:tgtEl>
                                          <p:spTgt spid="2">
                                            <p:graphicEl>
                                              <a:dgm id="{603BFD22-0D88-4E45-8232-E4A0CAB04C4A}"/>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graphicEl>
                                              <a:dgm id="{2BD6E712-BCFC-4968-A08D-562656743B6F}"/>
                                            </p:graphicEl>
                                          </p:spTgt>
                                        </p:tgtEl>
                                        <p:attrNameLst>
                                          <p:attrName>style.visibility</p:attrName>
                                        </p:attrNameLst>
                                      </p:cBhvr>
                                      <p:to>
                                        <p:strVal val="visible"/>
                                      </p:to>
                                    </p:set>
                                    <p:animEffect transition="in" filter="fade">
                                      <p:cBhvr>
                                        <p:cTn id="39" dur="500"/>
                                        <p:tgtEl>
                                          <p:spTgt spid="2">
                                            <p:graphicEl>
                                              <a:dgm id="{2BD6E712-BCFC-4968-A08D-562656743B6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2CB2C7DA-4297-426E-BA3F-971B9C3C3A86}"/>
                                            </p:graphicEl>
                                          </p:spTgt>
                                        </p:tgtEl>
                                        <p:attrNameLst>
                                          <p:attrName>style.visibility</p:attrName>
                                        </p:attrNameLst>
                                      </p:cBhvr>
                                      <p:to>
                                        <p:strVal val="visible"/>
                                      </p:to>
                                    </p:set>
                                    <p:animEffect transition="in" filter="fade">
                                      <p:cBhvr>
                                        <p:cTn id="42" dur="500"/>
                                        <p:tgtEl>
                                          <p:spTgt spid="2">
                                            <p:graphicEl>
                                              <a:dgm id="{2CB2C7DA-4297-426E-BA3F-971B9C3C3A86}"/>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graphicEl>
                                              <a:dgm id="{E3E91838-DB22-4EBA-A81B-9A2522CEA875}"/>
                                            </p:graphicEl>
                                          </p:spTgt>
                                        </p:tgtEl>
                                        <p:attrNameLst>
                                          <p:attrName>style.visibility</p:attrName>
                                        </p:attrNameLst>
                                      </p:cBhvr>
                                      <p:to>
                                        <p:strVal val="visible"/>
                                      </p:to>
                                    </p:set>
                                    <p:animEffect transition="in" filter="fade">
                                      <p:cBhvr>
                                        <p:cTn id="47" dur="500"/>
                                        <p:tgtEl>
                                          <p:spTgt spid="2">
                                            <p:graphicEl>
                                              <a:dgm id="{E3E91838-DB22-4EBA-A81B-9A2522CEA875}"/>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graphicEl>
                                              <a:dgm id="{33B5F2EC-33F7-42F2-84E5-A0F8AEF396CD}"/>
                                            </p:graphicEl>
                                          </p:spTgt>
                                        </p:tgtEl>
                                        <p:attrNameLst>
                                          <p:attrName>style.visibility</p:attrName>
                                        </p:attrNameLst>
                                      </p:cBhvr>
                                      <p:to>
                                        <p:strVal val="visible"/>
                                      </p:to>
                                    </p:set>
                                    <p:animEffect transition="in" filter="fade">
                                      <p:cBhvr>
                                        <p:cTn id="50" dur="500"/>
                                        <p:tgtEl>
                                          <p:spTgt spid="2">
                                            <p:graphicEl>
                                              <a:dgm id="{33B5F2EC-33F7-42F2-84E5-A0F8AEF396C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2016" y="857250"/>
            <a:ext cx="8144480" cy="4668772"/>
          </a:xfrm>
          <a:prstGeom prst="rect">
            <a:avLst/>
          </a:prstGeom>
        </p:spPr>
      </p:pic>
      <p:pic>
        <p:nvPicPr>
          <p:cNvPr id="3" name="Picture 2"/>
          <p:cNvPicPr>
            <a:picLocks noChangeAspect="1"/>
          </p:cNvPicPr>
          <p:nvPr/>
        </p:nvPicPr>
        <p:blipFill>
          <a:blip r:embed="rId4"/>
          <a:stretch>
            <a:fillRect/>
          </a:stretch>
        </p:blipFill>
        <p:spPr>
          <a:xfrm>
            <a:off x="-70887" y="4930063"/>
            <a:ext cx="9352220" cy="321906"/>
          </a:xfrm>
          <a:prstGeom prst="rect">
            <a:avLst/>
          </a:prstGeom>
        </p:spPr>
      </p:pic>
    </p:spTree>
    <p:extLst>
      <p:ext uri="{BB962C8B-B14F-4D97-AF65-F5344CB8AC3E}">
        <p14:creationId xmlns:p14="http://schemas.microsoft.com/office/powerpoint/2010/main" val="925154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539876150"/>
              </p:ext>
            </p:extLst>
          </p:nvPr>
        </p:nvGraphicFramePr>
        <p:xfrm>
          <a:off x="154781" y="3341869"/>
          <a:ext cx="8797529" cy="218620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rmAutofit/>
          </a:bodyPr>
          <a:lstStyle/>
          <a:p>
            <a:r>
              <a:rPr lang="en-US" dirty="0"/>
              <a:t>Current Account Deficit has declined</a:t>
            </a:r>
          </a:p>
        </p:txBody>
      </p:sp>
      <p:graphicFrame>
        <p:nvGraphicFramePr>
          <p:cNvPr id="5" name="Chart 4"/>
          <p:cNvGraphicFramePr/>
          <p:nvPr>
            <p:extLst>
              <p:ext uri="{D42A27DB-BD31-4B8C-83A1-F6EECF244321}">
                <p14:modId xmlns:p14="http://schemas.microsoft.com/office/powerpoint/2010/main" val="2296976309"/>
              </p:ext>
            </p:extLst>
          </p:nvPr>
        </p:nvGraphicFramePr>
        <p:xfrm>
          <a:off x="231530" y="1396999"/>
          <a:ext cx="8720780" cy="2203451"/>
        </p:xfrm>
        <a:graphic>
          <a:graphicData uri="http://schemas.openxmlformats.org/drawingml/2006/chart">
            <c:chart xmlns:c="http://schemas.openxmlformats.org/drawingml/2006/chart" xmlns:r="http://schemas.openxmlformats.org/officeDocument/2006/relationships" r:id="rId4"/>
          </a:graphicData>
        </a:graphic>
      </p:graphicFrame>
      <p:sp>
        <p:nvSpPr>
          <p:cNvPr id="3" name="Rounded Rectangle 2"/>
          <p:cNvSpPr/>
          <p:nvPr/>
        </p:nvSpPr>
        <p:spPr>
          <a:xfrm>
            <a:off x="231530" y="5528073"/>
            <a:ext cx="6660883" cy="1329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Twin deficit = high level of current account deficit +  high level of fiscal deficit</a:t>
            </a:r>
          </a:p>
        </p:txBody>
      </p:sp>
    </p:spTree>
    <p:extLst>
      <p:ext uri="{BB962C8B-B14F-4D97-AF65-F5344CB8AC3E}">
        <p14:creationId xmlns:p14="http://schemas.microsoft.com/office/powerpoint/2010/main" val="1581143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600" b="200"/>
          <a:stretch/>
        </p:blipFill>
        <p:spPr>
          <a:xfrm>
            <a:off x="0" y="857250"/>
            <a:ext cx="9144000" cy="5440680"/>
          </a:xfrm>
          <a:prstGeom prst="rect">
            <a:avLst/>
          </a:prstGeom>
        </p:spPr>
      </p:pic>
      <p:sp>
        <p:nvSpPr>
          <p:cNvPr id="3" name="Rectangle 2"/>
          <p:cNvSpPr/>
          <p:nvPr/>
        </p:nvSpPr>
        <p:spPr>
          <a:xfrm>
            <a:off x="0" y="857250"/>
            <a:ext cx="6614014" cy="44181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700" dirty="0"/>
              <a:t>Fast Revision + Survey 2015: v2c4, v1c8</a:t>
            </a:r>
          </a:p>
        </p:txBody>
      </p:sp>
      <p:graphicFrame>
        <p:nvGraphicFramePr>
          <p:cNvPr id="2" name="Diagram 1"/>
          <p:cNvGraphicFramePr/>
          <p:nvPr>
            <p:extLst/>
          </p:nvPr>
        </p:nvGraphicFramePr>
        <p:xfrm>
          <a:off x="93052" y="1078157"/>
          <a:ext cx="6178062" cy="4794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90594" y="1376978"/>
            <a:ext cx="830800" cy="830800"/>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4581" y="1285135"/>
            <a:ext cx="1014485" cy="1014485"/>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66696" y="3253361"/>
            <a:ext cx="1010253" cy="932541"/>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2922" y="1367078"/>
            <a:ext cx="1010253" cy="932541"/>
          </a:xfrm>
          <a:prstGeom prst="rect">
            <a:avLst/>
          </a:prstGeom>
        </p:spPr>
      </p:pic>
    </p:spTree>
    <p:extLst>
      <p:ext uri="{BB962C8B-B14F-4D97-AF65-F5344CB8AC3E}">
        <p14:creationId xmlns:p14="http://schemas.microsoft.com/office/powerpoint/2010/main" val="389587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857250"/>
            <a:ext cx="9153330" cy="4970236"/>
          </a:xfrm>
          <a:prstGeom prst="rect">
            <a:avLst/>
          </a:prstGeom>
        </p:spPr>
      </p:pic>
      <p:sp>
        <p:nvSpPr>
          <p:cNvPr id="4" name="Curved Right Arrow 3"/>
          <p:cNvSpPr/>
          <p:nvPr/>
        </p:nvSpPr>
        <p:spPr>
          <a:xfrm rot="3614199">
            <a:off x="4358726" y="288981"/>
            <a:ext cx="982600" cy="396742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62" y="2178100"/>
            <a:ext cx="1001075" cy="10010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579" y="3067878"/>
            <a:ext cx="776869" cy="77686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0932" y="3369669"/>
            <a:ext cx="523222" cy="52322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9021" y="3474981"/>
            <a:ext cx="417910" cy="417910"/>
          </a:xfrm>
          <a:prstGeom prst="rect">
            <a:avLst/>
          </a:prstGeom>
        </p:spPr>
      </p:pic>
      <p:sp>
        <p:nvSpPr>
          <p:cNvPr id="9" name="Down Arrow 8"/>
          <p:cNvSpPr/>
          <p:nvPr/>
        </p:nvSpPr>
        <p:spPr>
          <a:xfrm>
            <a:off x="489857" y="4132295"/>
            <a:ext cx="318041" cy="7419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Down Arrow 9"/>
          <p:cNvSpPr/>
          <p:nvPr/>
        </p:nvSpPr>
        <p:spPr>
          <a:xfrm rot="3125318">
            <a:off x="918066" y="4296925"/>
            <a:ext cx="319013" cy="82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184" y="4759496"/>
            <a:ext cx="682554" cy="68255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678" y="1211222"/>
            <a:ext cx="638343" cy="638343"/>
          </a:xfrm>
          <a:prstGeom prst="rect">
            <a:avLst/>
          </a:prstGeom>
        </p:spPr>
      </p:pic>
      <p:sp>
        <p:nvSpPr>
          <p:cNvPr id="13" name="Rectangular Callout 12"/>
          <p:cNvSpPr/>
          <p:nvPr/>
        </p:nvSpPr>
        <p:spPr>
          <a:xfrm>
            <a:off x="118965" y="1795090"/>
            <a:ext cx="1469572" cy="370778"/>
          </a:xfrm>
          <a:prstGeom prst="wedgeRectCallout">
            <a:avLst>
              <a:gd name="adj1" fmla="val 11072"/>
              <a:gd name="adj2" fmla="val 121009"/>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TRADE DEFICIT</a:t>
            </a:r>
          </a:p>
        </p:txBody>
      </p:sp>
      <p:sp>
        <p:nvSpPr>
          <p:cNvPr id="14" name="Rectangular Callout 13"/>
          <p:cNvSpPr/>
          <p:nvPr/>
        </p:nvSpPr>
        <p:spPr>
          <a:xfrm>
            <a:off x="342901" y="1065115"/>
            <a:ext cx="2204244" cy="442945"/>
          </a:xfrm>
          <a:prstGeom prst="wedgeRectCallout">
            <a:avLst>
              <a:gd name="adj1" fmla="val 61548"/>
              <a:gd name="adj2" fmla="val 53678"/>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Current Account DEFICIT</a:t>
            </a:r>
          </a:p>
          <a:p>
            <a:pPr algn="ctr"/>
            <a:r>
              <a:rPr lang="hi-IN" sz="1350" dirty="0"/>
              <a:t>चालू खाता घाटा</a:t>
            </a:r>
            <a:endParaRPr lang="en-US" sz="1350"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063" y="3683935"/>
            <a:ext cx="523222" cy="523222"/>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6239" y="4371062"/>
            <a:ext cx="776869" cy="77686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5095" y="5024141"/>
            <a:ext cx="417910" cy="417910"/>
          </a:xfrm>
          <a:prstGeom prst="rect">
            <a:avLst/>
          </a:prstGeom>
        </p:spPr>
      </p:pic>
      <p:sp>
        <p:nvSpPr>
          <p:cNvPr id="18" name="Rectangular Callout 17"/>
          <p:cNvSpPr/>
          <p:nvPr/>
        </p:nvSpPr>
        <p:spPr>
          <a:xfrm>
            <a:off x="4526095" y="5311835"/>
            <a:ext cx="1469572" cy="370778"/>
          </a:xfrm>
          <a:prstGeom prst="wedgeRectCallout">
            <a:avLst>
              <a:gd name="adj1" fmla="val 69167"/>
              <a:gd name="adj2" fmla="val -31868"/>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2015-Apr-Sept.</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09" y="4702650"/>
            <a:ext cx="417910" cy="417910"/>
          </a:xfrm>
          <a:prstGeom prst="rect">
            <a:avLst/>
          </a:prstGeom>
        </p:spPr>
      </p:pic>
      <p:sp>
        <p:nvSpPr>
          <p:cNvPr id="20" name="Rectangular Callout 19"/>
          <p:cNvSpPr/>
          <p:nvPr/>
        </p:nvSpPr>
        <p:spPr>
          <a:xfrm>
            <a:off x="7710397" y="5233095"/>
            <a:ext cx="1469572" cy="370778"/>
          </a:xfrm>
          <a:prstGeom prst="wedgeRectCallout">
            <a:avLst>
              <a:gd name="adj1" fmla="val -49404"/>
              <a:gd name="adj2" fmla="val -9792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2015-Apr-Sept.</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2906" y="914648"/>
            <a:ext cx="934918" cy="934918"/>
          </a:xfrm>
          <a:prstGeom prst="rect">
            <a:avLst/>
          </a:prstGeom>
        </p:spPr>
      </p:pic>
    </p:spTree>
    <p:extLst>
      <p:ext uri="{BB962C8B-B14F-4D97-AF65-F5344CB8AC3E}">
        <p14:creationId xmlns:p14="http://schemas.microsoft.com/office/powerpoint/2010/main" val="3885482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795339044"/>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Foreign investment</a:t>
            </a:r>
          </a:p>
        </p:txBody>
      </p:sp>
      <p:sp>
        <p:nvSpPr>
          <p:cNvPr id="7" name="Right Arrow 6"/>
          <p:cNvSpPr/>
          <p:nvPr/>
        </p:nvSpPr>
        <p:spPr>
          <a:xfrm rot="20510042">
            <a:off x="3487192" y="3586731"/>
            <a:ext cx="3883971" cy="119190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If Bond (Debt) converted to Shares (Equity) &gt;10% then here</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0195" y="1543051"/>
            <a:ext cx="1757771" cy="1318328"/>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0405" y="1543051"/>
            <a:ext cx="868595" cy="1045028"/>
          </a:xfrm>
          <a:prstGeom prst="rect">
            <a:avLst/>
          </a:prstGeom>
        </p:spPr>
      </p:pic>
    </p:spTree>
    <p:extLst>
      <p:ext uri="{BB962C8B-B14F-4D97-AF65-F5344CB8AC3E}">
        <p14:creationId xmlns:p14="http://schemas.microsoft.com/office/powerpoint/2010/main" val="194919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Composite Cap in all except….. </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114208538"/>
              </p:ext>
            </p:extLst>
          </p:nvPr>
        </p:nvGraphicFramePr>
        <p:xfrm>
          <a:off x="153989" y="914400"/>
          <a:ext cx="4860464" cy="53133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ontent Placeholder 9"/>
          <p:cNvGraphicFramePr>
            <a:graphicFrameLocks/>
          </p:cNvGraphicFramePr>
          <p:nvPr>
            <p:extLst>
              <p:ext uri="{D42A27DB-BD31-4B8C-83A1-F6EECF244321}">
                <p14:modId xmlns:p14="http://schemas.microsoft.com/office/powerpoint/2010/main" val="4203852883"/>
              </p:ext>
            </p:extLst>
          </p:nvPr>
        </p:nvGraphicFramePr>
        <p:xfrm>
          <a:off x="4572000" y="914400"/>
          <a:ext cx="4860464" cy="5313363"/>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ular Callout 11"/>
          <p:cNvSpPr/>
          <p:nvPr/>
        </p:nvSpPr>
        <p:spPr>
          <a:xfrm>
            <a:off x="422787" y="6037006"/>
            <a:ext cx="2517058" cy="550607"/>
          </a:xfrm>
          <a:prstGeom prst="wedgeRectCallout">
            <a:avLst>
              <a:gd name="adj1" fmla="val -9896"/>
              <a:gd name="adj2" fmla="val -2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FPI: Max. 24%</a:t>
            </a:r>
          </a:p>
        </p:txBody>
      </p:sp>
      <p:sp>
        <p:nvSpPr>
          <p:cNvPr id="13" name="Rectangular Callout 12"/>
          <p:cNvSpPr/>
          <p:nvPr/>
        </p:nvSpPr>
        <p:spPr>
          <a:xfrm>
            <a:off x="5132439" y="6037005"/>
            <a:ext cx="2517058" cy="550607"/>
          </a:xfrm>
          <a:prstGeom prst="wedgeRectCallout">
            <a:avLst>
              <a:gd name="adj1" fmla="val -9896"/>
              <a:gd name="adj2" fmla="val -2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FPI: Max. 49%</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9357" y="2861188"/>
            <a:ext cx="1750140" cy="149450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9833" y="2389239"/>
            <a:ext cx="2438400" cy="2438400"/>
          </a:xfrm>
          <a:prstGeom prst="rect">
            <a:avLst/>
          </a:prstGeom>
        </p:spPr>
      </p:pic>
    </p:spTree>
    <p:extLst>
      <p:ext uri="{BB962C8B-B14F-4D97-AF65-F5344CB8AC3E}">
        <p14:creationId xmlns:p14="http://schemas.microsoft.com/office/powerpoint/2010/main" val="33293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fade">
                                      <p:cBhvr>
                                        <p:cTn id="7" dur="500"/>
                                        <p:tgtEl>
                                          <p:spTgt spid="10">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chart seriesIdx="-4" categoryIdx="0" bldStep="category"/>
                                            </p:graphicEl>
                                          </p:spTgt>
                                        </p:tgtEl>
                                        <p:attrNameLst>
                                          <p:attrName>style.visibility</p:attrName>
                                        </p:attrNameLst>
                                      </p:cBhvr>
                                      <p:to>
                                        <p:strVal val="visible"/>
                                      </p:to>
                                    </p:set>
                                    <p:animEffect transition="in" filter="fade">
                                      <p:cBhvr>
                                        <p:cTn id="12" dur="500"/>
                                        <p:tgtEl>
                                          <p:spTgt spid="10">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chart seriesIdx="-4" categoryIdx="1" bldStep="category"/>
                                            </p:graphicEl>
                                          </p:spTgt>
                                        </p:tgtEl>
                                        <p:attrNameLst>
                                          <p:attrName>style.visibility</p:attrName>
                                        </p:attrNameLst>
                                      </p:cBhvr>
                                      <p:to>
                                        <p:strVal val="visible"/>
                                      </p:to>
                                    </p:set>
                                    <p:animEffect transition="in" filter="fade">
                                      <p:cBhvr>
                                        <p:cTn id="17" dur="500"/>
                                        <p:tgtEl>
                                          <p:spTgt spid="10">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fade">
                                      <p:cBhvr>
                                        <p:cTn id="27" dur="500"/>
                                        <p:tgtEl>
                                          <p:spTgt spid="11">
                                            <p:graphicEl>
                                              <a:chart seriesIdx="-3" categoryIdx="-3" bldStep="gridLegen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graphicEl>
                                              <a:chart seriesIdx="-4" categoryIdx="0" bldStep="category"/>
                                            </p:graphicEl>
                                          </p:spTgt>
                                        </p:tgtEl>
                                        <p:attrNameLst>
                                          <p:attrName>style.visibility</p:attrName>
                                        </p:attrNameLst>
                                      </p:cBhvr>
                                      <p:to>
                                        <p:strVal val="visible"/>
                                      </p:to>
                                    </p:set>
                                    <p:animEffect transition="in" filter="fade">
                                      <p:cBhvr>
                                        <p:cTn id="32" dur="500"/>
                                        <p:tgtEl>
                                          <p:spTgt spid="11">
                                            <p:graphicEl>
                                              <a:chart seriesIdx="-4" categoryIdx="0"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graphicEl>
                                              <a:chart seriesIdx="-4" categoryIdx="1" bldStep="category"/>
                                            </p:graphicEl>
                                          </p:spTgt>
                                        </p:tgtEl>
                                        <p:attrNameLst>
                                          <p:attrName>style.visibility</p:attrName>
                                        </p:attrNameLst>
                                      </p:cBhvr>
                                      <p:to>
                                        <p:strVal val="visible"/>
                                      </p:to>
                                    </p:set>
                                    <p:animEffect transition="in" filter="fade">
                                      <p:cBhvr>
                                        <p:cTn id="37" dur="500"/>
                                        <p:tgtEl>
                                          <p:spTgt spid="11">
                                            <p:graphicEl>
                                              <a:chart seriesIdx="-4" categoryIdx="1" bldStep="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Chart bld="category"/>
        </p:bldSub>
      </p:bldGraphic>
      <p:bldGraphic spid="11" grpId="0">
        <p:bldSub>
          <a:bldChart bld="category"/>
        </p:bldSub>
      </p:bldGraphic>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532189986"/>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err="1"/>
              <a:t>Upto</a:t>
            </a:r>
            <a:r>
              <a:rPr lang="en-US" dirty="0"/>
              <a:t> 100% Equity Foreign investment permitted in</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3800" y="4684667"/>
            <a:ext cx="710293" cy="710293"/>
          </a:xfrm>
          <a:prstGeom prst="rect">
            <a:avLst/>
          </a:prstGeom>
        </p:spPr>
      </p:pic>
    </p:spTree>
    <p:extLst>
      <p:ext uri="{BB962C8B-B14F-4D97-AF65-F5344CB8AC3E}">
        <p14:creationId xmlns:p14="http://schemas.microsoft.com/office/powerpoint/2010/main" val="3609616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FDI in E-commerce; WEF 2016</a:t>
            </a:r>
          </a:p>
        </p:txBody>
      </p:sp>
      <p:pic>
        <p:nvPicPr>
          <p:cNvPr id="5" name="Picture 4"/>
          <p:cNvPicPr>
            <a:picLocks noChangeAspect="1"/>
          </p:cNvPicPr>
          <p:nvPr/>
        </p:nvPicPr>
        <p:blipFill>
          <a:blip r:embed="rId3"/>
          <a:stretch>
            <a:fillRect/>
          </a:stretch>
        </p:blipFill>
        <p:spPr>
          <a:xfrm>
            <a:off x="-187617" y="1512481"/>
            <a:ext cx="4660951" cy="3501557"/>
          </a:xfrm>
          <a:prstGeom prst="rect">
            <a:avLst/>
          </a:prstGeom>
        </p:spPr>
      </p:pic>
      <p:pic>
        <p:nvPicPr>
          <p:cNvPr id="6" name="Picture 5"/>
          <p:cNvPicPr>
            <a:picLocks noChangeAspect="1"/>
          </p:cNvPicPr>
          <p:nvPr/>
        </p:nvPicPr>
        <p:blipFill>
          <a:blip r:embed="rId4"/>
          <a:stretch>
            <a:fillRect/>
          </a:stretch>
        </p:blipFill>
        <p:spPr>
          <a:xfrm>
            <a:off x="4787205" y="1512481"/>
            <a:ext cx="4356795" cy="3501207"/>
          </a:xfrm>
          <a:prstGeom prst="rect">
            <a:avLst/>
          </a:prstGeom>
        </p:spPr>
      </p:pic>
      <p:sp>
        <p:nvSpPr>
          <p:cNvPr id="7" name="Rectangle 6"/>
          <p:cNvSpPr/>
          <p:nvPr/>
        </p:nvSpPr>
        <p:spPr>
          <a:xfrm>
            <a:off x="0" y="4951056"/>
            <a:ext cx="4473334" cy="909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Inventory based E-commerce </a:t>
            </a:r>
          </a:p>
          <a:p>
            <a:pPr algn="ctr"/>
            <a:r>
              <a:rPr lang="en-US" dirty="0"/>
              <a:t>Company owns inventory of goods, sells to consumers directly</a:t>
            </a:r>
          </a:p>
        </p:txBody>
      </p:sp>
      <p:sp>
        <p:nvSpPr>
          <p:cNvPr id="8" name="Rectangle 7"/>
          <p:cNvSpPr/>
          <p:nvPr/>
        </p:nvSpPr>
        <p:spPr>
          <a:xfrm>
            <a:off x="4728936" y="4951056"/>
            <a:ext cx="4473334" cy="909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Marketplace based E-commerce </a:t>
            </a:r>
          </a:p>
          <a:p>
            <a:pPr algn="ctr"/>
            <a:r>
              <a:rPr lang="en-US" dirty="0"/>
              <a:t>Company provides IT platform to facilitate deal between buyer and seller</a:t>
            </a:r>
          </a:p>
        </p:txBody>
      </p:sp>
      <p:sp>
        <p:nvSpPr>
          <p:cNvPr id="9" name="Rounded Rectangle 8"/>
          <p:cNvSpPr/>
          <p:nvPr/>
        </p:nvSpPr>
        <p:spPr>
          <a:xfrm>
            <a:off x="2926784" y="1512481"/>
            <a:ext cx="1546550" cy="3524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FDI prohibited</a:t>
            </a:r>
          </a:p>
        </p:txBody>
      </p:sp>
      <p:sp>
        <p:nvSpPr>
          <p:cNvPr id="10" name="Rounded Rectangle 9"/>
          <p:cNvSpPr/>
          <p:nvPr/>
        </p:nvSpPr>
        <p:spPr>
          <a:xfrm>
            <a:off x="7597450" y="1512481"/>
            <a:ext cx="1546550" cy="842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automatic FDI permitted</a:t>
            </a:r>
          </a:p>
        </p:txBody>
      </p:sp>
      <p:sp>
        <p:nvSpPr>
          <p:cNvPr id="11" name="Rounded Rectangular Callout 10"/>
          <p:cNvSpPr/>
          <p:nvPr/>
        </p:nvSpPr>
        <p:spPr>
          <a:xfrm>
            <a:off x="6885992" y="2413402"/>
            <a:ext cx="2057400" cy="438266"/>
          </a:xfrm>
          <a:prstGeom prst="wedgeRoundRectCallout">
            <a:avLst>
              <a:gd name="adj1" fmla="val -45941"/>
              <a:gd name="adj2" fmla="val 1090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Mustn’t allow &gt;25% sale from individual vendor</a:t>
            </a:r>
          </a:p>
        </p:txBody>
      </p:sp>
      <p:pic>
        <p:nvPicPr>
          <p:cNvPr id="12" name="Picture 11"/>
          <p:cNvPicPr>
            <a:picLocks noChangeAspect="1"/>
          </p:cNvPicPr>
          <p:nvPr/>
        </p:nvPicPr>
        <p:blipFill>
          <a:blip r:embed="rId5"/>
          <a:stretch>
            <a:fillRect/>
          </a:stretch>
        </p:blipFill>
        <p:spPr>
          <a:xfrm>
            <a:off x="2246277" y="3730806"/>
            <a:ext cx="2227057" cy="1220250"/>
          </a:xfrm>
          <a:prstGeom prst="rect">
            <a:avLst/>
          </a:prstGeom>
        </p:spPr>
      </p:pic>
      <p:sp>
        <p:nvSpPr>
          <p:cNvPr id="13" name="Rounded Rectangular Callout 12"/>
          <p:cNvSpPr/>
          <p:nvPr/>
        </p:nvSpPr>
        <p:spPr>
          <a:xfrm>
            <a:off x="5099540" y="896148"/>
            <a:ext cx="3732123" cy="438266"/>
          </a:xfrm>
          <a:prstGeom prst="wedgeRoundRectCallout">
            <a:avLst>
              <a:gd name="adj1" fmla="val -42596"/>
              <a:gd name="adj2" fmla="val 391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Have to maintain “Level playing field”</a:t>
            </a:r>
          </a:p>
        </p:txBody>
      </p:sp>
    </p:spTree>
    <p:extLst>
      <p:ext uri="{BB962C8B-B14F-4D97-AF65-F5344CB8AC3E}">
        <p14:creationId xmlns:p14="http://schemas.microsoft.com/office/powerpoint/2010/main" val="346819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616005235"/>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err="1"/>
              <a:t>Upto</a:t>
            </a:r>
            <a:r>
              <a:rPr lang="en-US" dirty="0"/>
              <a:t> 74% Equity Foreign investment permitted in</a:t>
            </a:r>
          </a:p>
        </p:txBody>
      </p:sp>
    </p:spTree>
    <p:extLst>
      <p:ext uri="{BB962C8B-B14F-4D97-AF65-F5344CB8AC3E}">
        <p14:creationId xmlns:p14="http://schemas.microsoft.com/office/powerpoint/2010/main" val="2555847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490850675"/>
              </p:ext>
            </p:extLst>
          </p:nvPr>
        </p:nvGraphicFramePr>
        <p:xfrm>
          <a:off x="154781" y="904568"/>
          <a:ext cx="8797529" cy="5604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err="1"/>
              <a:t>Upto</a:t>
            </a:r>
            <a:r>
              <a:rPr lang="en-US" dirty="0"/>
              <a:t> 51% Equity Foreign investment permitted in</a:t>
            </a:r>
          </a:p>
        </p:txBody>
      </p:sp>
      <p:pic>
        <p:nvPicPr>
          <p:cNvPr id="2" name="Picture 1"/>
          <p:cNvPicPr>
            <a:picLocks noChangeAspect="1"/>
          </p:cNvPicPr>
          <p:nvPr/>
        </p:nvPicPr>
        <p:blipFill>
          <a:blip r:embed="rId7"/>
          <a:stretch>
            <a:fillRect/>
          </a:stretch>
        </p:blipFill>
        <p:spPr>
          <a:xfrm>
            <a:off x="5534847" y="2083824"/>
            <a:ext cx="3482202" cy="4316976"/>
          </a:xfrm>
          <a:prstGeom prst="rect">
            <a:avLst/>
          </a:prstGeom>
        </p:spPr>
      </p:pic>
      <p:sp>
        <p:nvSpPr>
          <p:cNvPr id="3" name="Right Arrow 2"/>
          <p:cNvSpPr/>
          <p:nvPr/>
        </p:nvSpPr>
        <p:spPr>
          <a:xfrm>
            <a:off x="4735139" y="5130396"/>
            <a:ext cx="1033198" cy="2281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6808" y="1015240"/>
            <a:ext cx="4260241" cy="1076325"/>
          </a:xfrm>
          <a:prstGeom prst="rect">
            <a:avLst/>
          </a:prstGeom>
        </p:spPr>
      </p:pic>
    </p:spTree>
    <p:extLst>
      <p:ext uri="{BB962C8B-B14F-4D97-AF65-F5344CB8AC3E}">
        <p14:creationId xmlns:p14="http://schemas.microsoft.com/office/powerpoint/2010/main" val="299477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C99BF5DB-3342-487F-BF2F-B09FFBB4948F}"/>
                                            </p:graphicEl>
                                          </p:spTgt>
                                        </p:tgtEl>
                                        <p:attrNameLst>
                                          <p:attrName>style.visibility</p:attrName>
                                        </p:attrNameLst>
                                      </p:cBhvr>
                                      <p:to>
                                        <p:strVal val="visible"/>
                                      </p:to>
                                    </p:set>
                                    <p:animEffect transition="in" filter="fade">
                                      <p:cBhvr>
                                        <p:cTn id="7" dur="500"/>
                                        <p:tgtEl>
                                          <p:spTgt spid="6">
                                            <p:graphicEl>
                                              <a:dgm id="{C99BF5DB-3342-487F-BF2F-B09FFBB4948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64587" y="3005831"/>
            <a:ext cx="4166596" cy="262912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178" y="2161902"/>
            <a:ext cx="3522689" cy="1988615"/>
          </a:xfrm>
          <a:prstGeom prst="rect">
            <a:avLst/>
          </a:prstGeom>
        </p:spPr>
      </p:pic>
      <p:sp>
        <p:nvSpPr>
          <p:cNvPr id="10" name="Rectangle 9"/>
          <p:cNvSpPr/>
          <p:nvPr/>
        </p:nvSpPr>
        <p:spPr>
          <a:xfrm>
            <a:off x="5390178" y="1514956"/>
            <a:ext cx="3522689" cy="646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World’s NET BoP = ZERO</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8234" y="4578558"/>
            <a:ext cx="2133288" cy="1422192"/>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10843" t="8666" r="17813" b="29280"/>
          <a:stretch/>
        </p:blipFill>
        <p:spPr>
          <a:xfrm>
            <a:off x="7151523" y="4578558"/>
            <a:ext cx="2342212" cy="1422192"/>
          </a:xfrm>
          <a:prstGeom prst="rect">
            <a:avLst/>
          </a:prstGeom>
        </p:spPr>
      </p:pic>
      <p:pic>
        <p:nvPicPr>
          <p:cNvPr id="11" name="Picture 10"/>
          <p:cNvPicPr>
            <a:picLocks noChangeAspect="1"/>
          </p:cNvPicPr>
          <p:nvPr/>
        </p:nvPicPr>
        <p:blipFill>
          <a:blip r:embed="rId7"/>
          <a:stretch>
            <a:fillRect/>
          </a:stretch>
        </p:blipFill>
        <p:spPr>
          <a:xfrm>
            <a:off x="79405" y="1327440"/>
            <a:ext cx="4543819" cy="1668925"/>
          </a:xfrm>
          <a:prstGeom prst="rect">
            <a:avLst/>
          </a:prstGeom>
        </p:spPr>
      </p:pic>
      <p:sp>
        <p:nvSpPr>
          <p:cNvPr id="12" name="Title 11"/>
          <p:cNvSpPr>
            <a:spLocks noGrp="1"/>
          </p:cNvSpPr>
          <p:nvPr>
            <p:ph type="title"/>
          </p:nvPr>
        </p:nvSpPr>
        <p:spPr/>
        <p:txBody>
          <a:bodyPr>
            <a:normAutofit/>
          </a:bodyPr>
          <a:lstStyle/>
          <a:p>
            <a:r>
              <a:rPr lang="en-US" dirty="0"/>
              <a:t>What is Balance of Payment?</a:t>
            </a:r>
          </a:p>
        </p:txBody>
      </p:sp>
      <p:pic>
        <p:nvPicPr>
          <p:cNvPr id="14" name="Picture 13"/>
          <p:cNvPicPr>
            <a:picLocks noChangeAspect="1"/>
          </p:cNvPicPr>
          <p:nvPr/>
        </p:nvPicPr>
        <p:blipFill>
          <a:blip r:embed="rId8"/>
          <a:stretch>
            <a:fillRect/>
          </a:stretch>
        </p:blipFill>
        <p:spPr>
          <a:xfrm>
            <a:off x="0" y="5634958"/>
            <a:ext cx="2669136" cy="365792"/>
          </a:xfrm>
          <a:prstGeom prst="rect">
            <a:avLst/>
          </a:prstGeom>
        </p:spPr>
      </p:pic>
      <p:sp>
        <p:nvSpPr>
          <p:cNvPr id="15" name="Curved Up Arrow 14"/>
          <p:cNvSpPr/>
          <p:nvPr/>
        </p:nvSpPr>
        <p:spPr>
          <a:xfrm rot="17476877">
            <a:off x="3632600" y="3998939"/>
            <a:ext cx="1878800" cy="854323"/>
          </a:xfrm>
          <a:prstGeom prst="curved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bg1"/>
                </a:solidFill>
              </a:rPr>
              <a:t>CREDIT</a:t>
            </a:r>
          </a:p>
        </p:txBody>
      </p:sp>
      <p:sp>
        <p:nvSpPr>
          <p:cNvPr id="16" name="Curved Up Arrow 15"/>
          <p:cNvSpPr/>
          <p:nvPr/>
        </p:nvSpPr>
        <p:spPr>
          <a:xfrm rot="4793619">
            <a:off x="1037448" y="4030852"/>
            <a:ext cx="1957845" cy="837167"/>
          </a:xfrm>
          <a:prstGeom prst="curved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effectLst>
                  <a:outerShdw blurRad="38100" dist="38100" dir="2700000" algn="tl">
                    <a:srgbClr val="000000">
                      <a:alpha val="43137"/>
                    </a:srgbClr>
                  </a:outerShdw>
                </a:effectLst>
              </a:rPr>
              <a:t>DEBIT</a:t>
            </a:r>
          </a:p>
        </p:txBody>
      </p:sp>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0777" y="5106041"/>
            <a:ext cx="581069" cy="581069"/>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1226" y="4060402"/>
            <a:ext cx="581069" cy="581069"/>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0205" y="4040717"/>
            <a:ext cx="581069" cy="581069"/>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3745" y="2913772"/>
            <a:ext cx="581069" cy="581069"/>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21347" y="2913772"/>
            <a:ext cx="581069" cy="581069"/>
          </a:xfrm>
          <a:prstGeom prst="rect">
            <a:avLst/>
          </a:prstGeom>
        </p:spPr>
      </p:pic>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6723" y="5165945"/>
            <a:ext cx="581069" cy="581069"/>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8213" y="4060402"/>
            <a:ext cx="581069" cy="581069"/>
          </a:xfrm>
          <a:prstGeom prst="rect">
            <a:avLst/>
          </a:prstGeom>
        </p:spPr>
      </p:pic>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9956" y="4040717"/>
            <a:ext cx="581069" cy="581069"/>
          </a:xfrm>
          <a:prstGeom prst="rect">
            <a:avLst/>
          </a:prstGeom>
        </p:spPr>
      </p:pic>
    </p:spTree>
    <p:extLst>
      <p:ext uri="{BB962C8B-B14F-4D97-AF65-F5344CB8AC3E}">
        <p14:creationId xmlns:p14="http://schemas.microsoft.com/office/powerpoint/2010/main" val="244469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fill="hold"/>
                                        <p:tgtEl>
                                          <p:spTgt spid="10"/>
                                        </p:tgtEl>
                                        <p:attrNameLst>
                                          <p:attrName>ppt_x</p:attrName>
                                        </p:attrNameLst>
                                      </p:cBhvr>
                                      <p:tavLst>
                                        <p:tav tm="0">
                                          <p:val>
                                            <p:strVal val="#ppt_x"/>
                                          </p:val>
                                        </p:tav>
                                        <p:tav tm="100000">
                                          <p:val>
                                            <p:strVal val="#ppt_x"/>
                                          </p:val>
                                        </p:tav>
                                      </p:tavLst>
                                    </p:anim>
                                    <p:anim calcmode="lin" valueType="num">
                                      <p:cBhvr additive="base">
                                        <p:cTn id="7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74051343"/>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err="1"/>
              <a:t>Upto</a:t>
            </a:r>
            <a:r>
              <a:rPr lang="en-US" dirty="0"/>
              <a:t> 49% Equity Foreign investment permitted in</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629" y="988012"/>
            <a:ext cx="1777142" cy="1110077"/>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2103" y="4724039"/>
            <a:ext cx="2011003" cy="1460306"/>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47071" y="1756979"/>
            <a:ext cx="1793027" cy="1793027"/>
          </a:xfrm>
          <a:prstGeom prst="rect">
            <a:avLst/>
          </a:prstGeom>
        </p:spPr>
      </p:pic>
    </p:spTree>
    <p:extLst>
      <p:ext uri="{BB962C8B-B14F-4D97-AF65-F5344CB8AC3E}">
        <p14:creationId xmlns:p14="http://schemas.microsoft.com/office/powerpoint/2010/main" val="2944919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928344346"/>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err="1"/>
              <a:t>Upto</a:t>
            </a:r>
            <a:r>
              <a:rPr lang="en-US" dirty="0"/>
              <a:t> 26% Equity Foreign investment permitted in</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393" y="5084976"/>
            <a:ext cx="2028825" cy="1190625"/>
          </a:xfrm>
          <a:prstGeom prst="rect">
            <a:avLst/>
          </a:prstGeom>
        </p:spPr>
      </p:pic>
    </p:spTree>
    <p:extLst>
      <p:ext uri="{BB962C8B-B14F-4D97-AF65-F5344CB8AC3E}">
        <p14:creationId xmlns:p14="http://schemas.microsoft.com/office/powerpoint/2010/main" val="3005558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537617449"/>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a:t>FDI PROHIBITED IN</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4732" y="3535561"/>
            <a:ext cx="679268" cy="679268"/>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9871" y="4520380"/>
            <a:ext cx="2438400" cy="2438400"/>
          </a:xfrm>
          <a:prstGeom prst="rect">
            <a:avLst/>
          </a:prstGeom>
        </p:spPr>
      </p:pic>
    </p:spTree>
    <p:extLst>
      <p:ext uri="{BB962C8B-B14F-4D97-AF65-F5344CB8AC3E}">
        <p14:creationId xmlns:p14="http://schemas.microsoft.com/office/powerpoint/2010/main" val="2492869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413714282"/>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a:bodyPr>
          <a:lstStyle/>
          <a:p>
            <a:r>
              <a:rPr lang="en-US" dirty="0"/>
              <a:t>FDI: Sector wise- last 15 years trend</a:t>
            </a:r>
          </a:p>
        </p:txBody>
      </p:sp>
      <p:sp>
        <p:nvSpPr>
          <p:cNvPr id="2" name="Right Arrow 1"/>
          <p:cNvSpPr/>
          <p:nvPr/>
        </p:nvSpPr>
        <p:spPr>
          <a:xfrm rot="373283">
            <a:off x="569301" y="4418135"/>
            <a:ext cx="8005397" cy="1068266"/>
          </a:xfrm>
          <a:prstGeom prst="rightArrow">
            <a:avLst/>
          </a:prstGeom>
          <a:ln w="76200">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950" spc="450" dirty="0">
                <a:latin typeface="Franklin Gothic Medium Cond" panose="020B0606030402020204" pitchFamily="34" charset="0"/>
              </a:rPr>
              <a:t>Decreasing order</a:t>
            </a:r>
          </a:p>
        </p:txBody>
      </p:sp>
    </p:spTree>
    <p:extLst>
      <p:ext uri="{BB962C8B-B14F-4D97-AF65-F5344CB8AC3E}">
        <p14:creationId xmlns:p14="http://schemas.microsoft.com/office/powerpoint/2010/main" val="374846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B8BD8859-12AA-49D7-BA29-A3D5C0312E04}"/>
                                            </p:graphicEl>
                                          </p:spTgt>
                                        </p:tgtEl>
                                        <p:attrNameLst>
                                          <p:attrName>style.visibility</p:attrName>
                                        </p:attrNameLst>
                                      </p:cBhvr>
                                      <p:to>
                                        <p:strVal val="visible"/>
                                      </p:to>
                                    </p:set>
                                    <p:animEffect transition="in" filter="fade">
                                      <p:cBhvr>
                                        <p:cTn id="7" dur="500"/>
                                        <p:tgtEl>
                                          <p:spTgt spid="8">
                                            <p:graphicEl>
                                              <a:dgm id="{B8BD8859-12AA-49D7-BA29-A3D5C0312E0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FB5F265C-B375-46D1-BCD1-0C7D7C682A44}"/>
                                            </p:graphicEl>
                                          </p:spTgt>
                                        </p:tgtEl>
                                        <p:attrNameLst>
                                          <p:attrName>style.visibility</p:attrName>
                                        </p:attrNameLst>
                                      </p:cBhvr>
                                      <p:to>
                                        <p:strVal val="visible"/>
                                      </p:to>
                                    </p:set>
                                    <p:animEffect transition="in" filter="fade">
                                      <p:cBhvr>
                                        <p:cTn id="10" dur="500"/>
                                        <p:tgtEl>
                                          <p:spTgt spid="8">
                                            <p:graphicEl>
                                              <a:dgm id="{FB5F265C-B375-46D1-BCD1-0C7D7C682A44}"/>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8D3EB78C-C57F-4921-8AA2-778F7F4C9858}"/>
                                            </p:graphicEl>
                                          </p:spTgt>
                                        </p:tgtEl>
                                        <p:attrNameLst>
                                          <p:attrName>style.visibility</p:attrName>
                                        </p:attrNameLst>
                                      </p:cBhvr>
                                      <p:to>
                                        <p:strVal val="visible"/>
                                      </p:to>
                                    </p:set>
                                    <p:animEffect transition="in" filter="fade">
                                      <p:cBhvr>
                                        <p:cTn id="13" dur="500"/>
                                        <p:tgtEl>
                                          <p:spTgt spid="8">
                                            <p:graphicEl>
                                              <a:dgm id="{8D3EB78C-C57F-4921-8AA2-778F7F4C985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graphicEl>
                                              <a:dgm id="{7CCE502E-4EA1-4B67-894A-F21184F56FB9}"/>
                                            </p:graphicEl>
                                          </p:spTgt>
                                        </p:tgtEl>
                                        <p:attrNameLst>
                                          <p:attrName>style.visibility</p:attrName>
                                        </p:attrNameLst>
                                      </p:cBhvr>
                                      <p:to>
                                        <p:strVal val="visible"/>
                                      </p:to>
                                    </p:set>
                                    <p:animEffect transition="in" filter="fade">
                                      <p:cBhvr>
                                        <p:cTn id="18" dur="500"/>
                                        <p:tgtEl>
                                          <p:spTgt spid="8">
                                            <p:graphicEl>
                                              <a:dgm id="{7CCE502E-4EA1-4B67-894A-F21184F56FB9}"/>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graphicEl>
                                              <a:dgm id="{F359B1AF-A2B5-4FB2-9577-AF03335A1CBA}"/>
                                            </p:graphicEl>
                                          </p:spTgt>
                                        </p:tgtEl>
                                        <p:attrNameLst>
                                          <p:attrName>style.visibility</p:attrName>
                                        </p:attrNameLst>
                                      </p:cBhvr>
                                      <p:to>
                                        <p:strVal val="visible"/>
                                      </p:to>
                                    </p:set>
                                    <p:animEffect transition="in" filter="fade">
                                      <p:cBhvr>
                                        <p:cTn id="21" dur="500"/>
                                        <p:tgtEl>
                                          <p:spTgt spid="8">
                                            <p:graphicEl>
                                              <a:dgm id="{F359B1AF-A2B5-4FB2-9577-AF03335A1CB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FBE68540-CAC3-4CED-A16D-BCFF1DF59B82}"/>
                                            </p:graphicEl>
                                          </p:spTgt>
                                        </p:tgtEl>
                                        <p:attrNameLst>
                                          <p:attrName>style.visibility</p:attrName>
                                        </p:attrNameLst>
                                      </p:cBhvr>
                                      <p:to>
                                        <p:strVal val="visible"/>
                                      </p:to>
                                    </p:set>
                                    <p:animEffect transition="in" filter="fade">
                                      <p:cBhvr>
                                        <p:cTn id="24" dur="500"/>
                                        <p:tgtEl>
                                          <p:spTgt spid="8">
                                            <p:graphicEl>
                                              <a:dgm id="{FBE68540-CAC3-4CED-A16D-BCFF1DF59B8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B5FAB5BD-BA0F-4BFC-ABA8-C20D825077BD}"/>
                                            </p:graphicEl>
                                          </p:spTgt>
                                        </p:tgtEl>
                                        <p:attrNameLst>
                                          <p:attrName>style.visibility</p:attrName>
                                        </p:attrNameLst>
                                      </p:cBhvr>
                                      <p:to>
                                        <p:strVal val="visible"/>
                                      </p:to>
                                    </p:set>
                                    <p:animEffect transition="in" filter="fade">
                                      <p:cBhvr>
                                        <p:cTn id="29" dur="500"/>
                                        <p:tgtEl>
                                          <p:spTgt spid="8">
                                            <p:graphicEl>
                                              <a:dgm id="{B5FAB5BD-BA0F-4BFC-ABA8-C20D825077B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CE0C7C99-9EEB-45FD-8920-19E7CFF44A2C}"/>
                                            </p:graphicEl>
                                          </p:spTgt>
                                        </p:tgtEl>
                                        <p:attrNameLst>
                                          <p:attrName>style.visibility</p:attrName>
                                        </p:attrNameLst>
                                      </p:cBhvr>
                                      <p:to>
                                        <p:strVal val="visible"/>
                                      </p:to>
                                    </p:set>
                                    <p:animEffect transition="in" filter="fade">
                                      <p:cBhvr>
                                        <p:cTn id="32" dur="500"/>
                                        <p:tgtEl>
                                          <p:spTgt spid="8">
                                            <p:graphicEl>
                                              <a:dgm id="{CE0C7C99-9EEB-45FD-8920-19E7CFF44A2C}"/>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graphicEl>
                                              <a:dgm id="{15FDC84B-8018-4C02-93E1-2430C1D1490B}"/>
                                            </p:graphicEl>
                                          </p:spTgt>
                                        </p:tgtEl>
                                        <p:attrNameLst>
                                          <p:attrName>style.visibility</p:attrName>
                                        </p:attrNameLst>
                                      </p:cBhvr>
                                      <p:to>
                                        <p:strVal val="visible"/>
                                      </p:to>
                                    </p:set>
                                    <p:animEffect transition="in" filter="fade">
                                      <p:cBhvr>
                                        <p:cTn id="35" dur="500"/>
                                        <p:tgtEl>
                                          <p:spTgt spid="8">
                                            <p:graphicEl>
                                              <a:dgm id="{15FDC84B-8018-4C02-93E1-2430C1D1490B}"/>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graphicEl>
                                              <a:dgm id="{DA50DBD0-87AD-4660-86C4-7CD27676C2D7}"/>
                                            </p:graphicEl>
                                          </p:spTgt>
                                        </p:tgtEl>
                                        <p:attrNameLst>
                                          <p:attrName>style.visibility</p:attrName>
                                        </p:attrNameLst>
                                      </p:cBhvr>
                                      <p:to>
                                        <p:strVal val="visible"/>
                                      </p:to>
                                    </p:set>
                                    <p:animEffect transition="in" filter="fade">
                                      <p:cBhvr>
                                        <p:cTn id="40" dur="500"/>
                                        <p:tgtEl>
                                          <p:spTgt spid="8">
                                            <p:graphicEl>
                                              <a:dgm id="{DA50DBD0-87AD-4660-86C4-7CD27676C2D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graphicEl>
                                              <a:dgm id="{9C82355F-5DD3-45BD-B120-5884A4E0CD3F}"/>
                                            </p:graphicEl>
                                          </p:spTgt>
                                        </p:tgtEl>
                                        <p:attrNameLst>
                                          <p:attrName>style.visibility</p:attrName>
                                        </p:attrNameLst>
                                      </p:cBhvr>
                                      <p:to>
                                        <p:strVal val="visible"/>
                                      </p:to>
                                    </p:set>
                                    <p:animEffect transition="in" filter="fade">
                                      <p:cBhvr>
                                        <p:cTn id="43" dur="500"/>
                                        <p:tgtEl>
                                          <p:spTgt spid="8">
                                            <p:graphicEl>
                                              <a:dgm id="{9C82355F-5DD3-45BD-B120-5884A4E0CD3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graphicEl>
                                              <a:dgm id="{E8881080-72F8-4D36-A359-1B1E1B5563ED}"/>
                                            </p:graphicEl>
                                          </p:spTgt>
                                        </p:tgtEl>
                                        <p:attrNameLst>
                                          <p:attrName>style.visibility</p:attrName>
                                        </p:attrNameLst>
                                      </p:cBhvr>
                                      <p:to>
                                        <p:strVal val="visible"/>
                                      </p:to>
                                    </p:set>
                                    <p:animEffect transition="in" filter="fade">
                                      <p:cBhvr>
                                        <p:cTn id="46" dur="500"/>
                                        <p:tgtEl>
                                          <p:spTgt spid="8">
                                            <p:graphicEl>
                                              <a:dgm id="{E8881080-72F8-4D36-A359-1B1E1B5563ED}"/>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graphicEl>
                                              <a:dgm id="{E091C8C1-EA4E-420D-96CC-F975A2F82F4C}"/>
                                            </p:graphicEl>
                                          </p:spTgt>
                                        </p:tgtEl>
                                        <p:attrNameLst>
                                          <p:attrName>style.visibility</p:attrName>
                                        </p:attrNameLst>
                                      </p:cBhvr>
                                      <p:to>
                                        <p:strVal val="visible"/>
                                      </p:to>
                                    </p:set>
                                    <p:animEffect transition="in" filter="fade">
                                      <p:cBhvr>
                                        <p:cTn id="51" dur="500"/>
                                        <p:tgtEl>
                                          <p:spTgt spid="8">
                                            <p:graphicEl>
                                              <a:dgm id="{E091C8C1-EA4E-420D-96CC-F975A2F82F4C}"/>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graphicEl>
                                              <a:dgm id="{0EA0E3DA-60C4-4306-9B3E-2BDF9CD8B438}"/>
                                            </p:graphicEl>
                                          </p:spTgt>
                                        </p:tgtEl>
                                        <p:attrNameLst>
                                          <p:attrName>style.visibility</p:attrName>
                                        </p:attrNameLst>
                                      </p:cBhvr>
                                      <p:to>
                                        <p:strVal val="visible"/>
                                      </p:to>
                                    </p:set>
                                    <p:animEffect transition="in" filter="fade">
                                      <p:cBhvr>
                                        <p:cTn id="54" dur="500"/>
                                        <p:tgtEl>
                                          <p:spTgt spid="8">
                                            <p:graphicEl>
                                              <a:dgm id="{0EA0E3DA-60C4-4306-9B3E-2BDF9CD8B438}"/>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
                                            <p:graphicEl>
                                              <a:dgm id="{8BB40A9D-D999-4DF8-AB08-A162FC2E080C}"/>
                                            </p:graphicEl>
                                          </p:spTgt>
                                        </p:tgtEl>
                                        <p:attrNameLst>
                                          <p:attrName>style.visibility</p:attrName>
                                        </p:attrNameLst>
                                      </p:cBhvr>
                                      <p:to>
                                        <p:strVal val="visible"/>
                                      </p:to>
                                    </p:set>
                                    <p:animEffect transition="in" filter="fade">
                                      <p:cBhvr>
                                        <p:cTn id="57" dur="500"/>
                                        <p:tgtEl>
                                          <p:spTgt spid="8">
                                            <p:graphicEl>
                                              <a:dgm id="{8BB40A9D-D999-4DF8-AB08-A162FC2E080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889116802"/>
              </p:ext>
            </p:extLst>
          </p:nvPr>
        </p:nvGraphicFramePr>
        <p:xfrm>
          <a:off x="154781" y="865240"/>
          <a:ext cx="8797529" cy="4662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a:t>FDI: Destination state wise (last 15 years trend)</a:t>
            </a:r>
          </a:p>
        </p:txBody>
      </p:sp>
      <p:sp>
        <p:nvSpPr>
          <p:cNvPr id="5" name="Rounded Rectangle 4"/>
          <p:cNvSpPr/>
          <p:nvPr/>
        </p:nvSpPr>
        <p:spPr>
          <a:xfrm>
            <a:off x="406274" y="5707709"/>
            <a:ext cx="8546036" cy="94787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700" dirty="0">
                <a:latin typeface="Franklin Gothic Medium Cond" panose="020B0606030402020204" pitchFamily="34" charset="0"/>
              </a:rPr>
              <a:t>But, mineral rich states like Jharkhand, Bihar, Madhya Pradesh, Chhattisgarh and Odisha not receiving</a:t>
            </a:r>
            <a:endParaRPr lang="en-US" sz="3300" dirty="0">
              <a:latin typeface="Franklin Gothic Medium Cond" panose="020B0606030402020204" pitchFamily="34" charset="0"/>
            </a:endParaRPr>
          </a:p>
        </p:txBody>
      </p:sp>
      <p:sp>
        <p:nvSpPr>
          <p:cNvPr id="7" name="Right Arrow 6"/>
          <p:cNvSpPr/>
          <p:nvPr/>
        </p:nvSpPr>
        <p:spPr>
          <a:xfrm rot="2766704">
            <a:off x="5017871" y="2212152"/>
            <a:ext cx="4192510" cy="1068266"/>
          </a:xfrm>
          <a:prstGeom prst="rightArrow">
            <a:avLst/>
          </a:prstGeom>
          <a:ln w="76200">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vert="horz" rtlCol="0" anchor="ctr"/>
          <a:lstStyle/>
          <a:p>
            <a:pPr algn="ctr"/>
            <a:r>
              <a:rPr lang="en-US" sz="3600" spc="-113" dirty="0">
                <a:latin typeface="Franklin Gothic Medium Cond" panose="020B0606030402020204" pitchFamily="34" charset="0"/>
              </a:rPr>
              <a:t>Decreasing order</a:t>
            </a:r>
          </a:p>
        </p:txBody>
      </p:sp>
    </p:spTree>
    <p:extLst>
      <p:ext uri="{BB962C8B-B14F-4D97-AF65-F5344CB8AC3E}">
        <p14:creationId xmlns:p14="http://schemas.microsoft.com/office/powerpoint/2010/main" val="180576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4415"/>
            <a:ext cx="9144000" cy="4789170"/>
          </a:xfrm>
          <a:prstGeom prst="rect">
            <a:avLst/>
          </a:prstGeom>
        </p:spPr>
      </p:pic>
      <p:sp>
        <p:nvSpPr>
          <p:cNvPr id="4" name="Title 3"/>
          <p:cNvSpPr>
            <a:spLocks noGrp="1"/>
          </p:cNvSpPr>
          <p:nvPr>
            <p:ph type="title"/>
          </p:nvPr>
        </p:nvSpPr>
        <p:spPr/>
        <p:txBody>
          <a:bodyPr>
            <a:normAutofit/>
          </a:bodyPr>
          <a:lstStyle/>
          <a:p>
            <a:r>
              <a:rPr lang="en-US" dirty="0"/>
              <a:t>FDI source country wise</a:t>
            </a:r>
          </a:p>
        </p:txBody>
      </p:sp>
      <p:sp>
        <p:nvSpPr>
          <p:cNvPr id="8" name="Line Callout 1 7"/>
          <p:cNvSpPr/>
          <p:nvPr/>
        </p:nvSpPr>
        <p:spPr>
          <a:xfrm>
            <a:off x="7321732" y="2940776"/>
            <a:ext cx="1645919" cy="411480"/>
          </a:xfrm>
          <a:prstGeom prst="borderCallout1">
            <a:avLst>
              <a:gd name="adj1" fmla="val 45734"/>
              <a:gd name="adj2" fmla="val -397"/>
              <a:gd name="adj3" fmla="val 101389"/>
              <a:gd name="adj4" fmla="val -8174"/>
            </a:avLst>
          </a:prstGeom>
          <a:solidFill>
            <a:schemeClr val="accent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Singapore</a:t>
            </a:r>
          </a:p>
        </p:txBody>
      </p:sp>
      <p:sp>
        <p:nvSpPr>
          <p:cNvPr id="9" name="Line Callout 1 8"/>
          <p:cNvSpPr/>
          <p:nvPr/>
        </p:nvSpPr>
        <p:spPr>
          <a:xfrm>
            <a:off x="6263640" y="4041321"/>
            <a:ext cx="1472836" cy="411480"/>
          </a:xfrm>
          <a:prstGeom prst="borderCallout1">
            <a:avLst>
              <a:gd name="adj1" fmla="val 52083"/>
              <a:gd name="adj2" fmla="val 980"/>
              <a:gd name="adj3" fmla="val -25595"/>
              <a:gd name="adj4" fmla="val -19274"/>
            </a:avLst>
          </a:prstGeom>
          <a:solidFill>
            <a:schemeClr val="accent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Mauritius</a:t>
            </a:r>
          </a:p>
        </p:txBody>
      </p:sp>
      <p:sp>
        <p:nvSpPr>
          <p:cNvPr id="10" name="Line Callout 1 9"/>
          <p:cNvSpPr/>
          <p:nvPr/>
        </p:nvSpPr>
        <p:spPr>
          <a:xfrm>
            <a:off x="4807132" y="1405890"/>
            <a:ext cx="1645919" cy="411480"/>
          </a:xfrm>
          <a:prstGeom prst="borderCallout1">
            <a:avLst>
              <a:gd name="adj1" fmla="val 47321"/>
              <a:gd name="adj2" fmla="val 397"/>
              <a:gd name="adj3" fmla="val 150595"/>
              <a:gd name="adj4" fmla="val -15119"/>
            </a:avLst>
          </a:prstGeom>
          <a:solidFill>
            <a:schemeClr val="accent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Netherlands</a:t>
            </a:r>
          </a:p>
        </p:txBody>
      </p:sp>
      <p:sp>
        <p:nvSpPr>
          <p:cNvPr id="11" name="Line Callout 1 10"/>
          <p:cNvSpPr/>
          <p:nvPr/>
        </p:nvSpPr>
        <p:spPr>
          <a:xfrm>
            <a:off x="2906486" y="1817370"/>
            <a:ext cx="1260566" cy="411480"/>
          </a:xfrm>
          <a:prstGeom prst="borderCallout1">
            <a:avLst>
              <a:gd name="adj1" fmla="val 52083"/>
              <a:gd name="adj2" fmla="val 475"/>
              <a:gd name="adj3" fmla="val 150595"/>
              <a:gd name="adj4" fmla="val -15119"/>
            </a:avLst>
          </a:prstGeom>
          <a:solidFill>
            <a:schemeClr val="accent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USA</a:t>
            </a:r>
          </a:p>
        </p:txBody>
      </p:sp>
      <p:sp>
        <p:nvSpPr>
          <p:cNvPr id="12" name="Up Arrow Callout 11"/>
          <p:cNvSpPr/>
          <p:nvPr/>
        </p:nvSpPr>
        <p:spPr>
          <a:xfrm rot="20494603">
            <a:off x="6494391" y="4133943"/>
            <a:ext cx="2776406" cy="1112514"/>
          </a:xfrm>
          <a:prstGeom prst="up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500" dirty="0"/>
              <a:t>1+2=60% FDI</a:t>
            </a:r>
          </a:p>
          <a:p>
            <a:pPr algn="ctr"/>
            <a:r>
              <a:rPr lang="en-US" sz="1500" dirty="0"/>
              <a:t>Survey asks </a:t>
            </a:r>
          </a:p>
          <a:p>
            <a:pPr algn="ctr"/>
            <a:r>
              <a:rPr lang="en-US" sz="1500" dirty="0"/>
              <a:t>Govt to investigate “Round Tripping”</a:t>
            </a:r>
          </a:p>
        </p:txBody>
      </p:sp>
      <p:pic>
        <p:nvPicPr>
          <p:cNvPr id="13" name="Picture 12"/>
          <p:cNvPicPr>
            <a:picLocks noChangeAspect="1"/>
          </p:cNvPicPr>
          <p:nvPr/>
        </p:nvPicPr>
        <p:blipFill>
          <a:blip r:embed="rId3"/>
          <a:stretch>
            <a:fillRect/>
          </a:stretch>
        </p:blipFill>
        <p:spPr>
          <a:xfrm>
            <a:off x="16151" y="3076141"/>
            <a:ext cx="5679255" cy="2747444"/>
          </a:xfrm>
          <a:prstGeom prst="rect">
            <a:avLst/>
          </a:prstGeom>
        </p:spPr>
      </p:pic>
    </p:spTree>
    <p:extLst>
      <p:ext uri="{BB962C8B-B14F-4D97-AF65-F5344CB8AC3E}">
        <p14:creationId xmlns:p14="http://schemas.microsoft.com/office/powerpoint/2010/main" val="221882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9744" y="977053"/>
            <a:ext cx="7824513" cy="4903895"/>
          </a:xfrm>
          <a:prstGeom prst="rect">
            <a:avLst/>
          </a:prstGeom>
        </p:spPr>
      </p:pic>
      <p:sp>
        <p:nvSpPr>
          <p:cNvPr id="2" name="Title 1"/>
          <p:cNvSpPr>
            <a:spLocks noGrp="1"/>
          </p:cNvSpPr>
          <p:nvPr>
            <p:ph type="title"/>
          </p:nvPr>
        </p:nvSpPr>
        <p:spPr/>
        <p:txBody>
          <a:bodyPr>
            <a:normAutofit/>
          </a:bodyPr>
          <a:lstStyle/>
          <a:p>
            <a:r>
              <a:rPr lang="en-US" dirty="0"/>
              <a:t>What is Round tripping?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10" y="1650016"/>
            <a:ext cx="2270399" cy="22149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882" y="4142559"/>
            <a:ext cx="2438292" cy="16273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7259" y="3561261"/>
            <a:ext cx="1485948" cy="214577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446" y="1503308"/>
            <a:ext cx="1828800" cy="1828800"/>
          </a:xfrm>
          <a:prstGeom prst="rect">
            <a:avLst/>
          </a:prstGeom>
        </p:spPr>
      </p:pic>
      <p:sp>
        <p:nvSpPr>
          <p:cNvPr id="9" name="Right Arrow 8"/>
          <p:cNvSpPr/>
          <p:nvPr/>
        </p:nvSpPr>
        <p:spPr>
          <a:xfrm>
            <a:off x="5740918" y="4364628"/>
            <a:ext cx="2207831" cy="1342408"/>
          </a:xfrm>
          <a:prstGeom prst="rightArrow">
            <a:avLst>
              <a:gd name="adj1" fmla="val 7043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WITHHOLD CGT</a:t>
            </a:r>
          </a:p>
          <a:p>
            <a:pPr algn="ctr"/>
            <a:r>
              <a:rPr lang="en-US" sz="2100" dirty="0"/>
              <a:t>&amp; Pay to Govt.</a:t>
            </a:r>
          </a:p>
        </p:txBody>
      </p:sp>
    </p:spTree>
    <p:extLst>
      <p:ext uri="{BB962C8B-B14F-4D97-AF65-F5344CB8AC3E}">
        <p14:creationId xmlns:p14="http://schemas.microsoft.com/office/powerpoint/2010/main" val="425155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4415"/>
            <a:ext cx="9144000" cy="4789170"/>
          </a:xfrm>
          <a:prstGeom prst="rect">
            <a:avLst/>
          </a:prstGeom>
        </p:spPr>
      </p:pic>
      <p:sp>
        <p:nvSpPr>
          <p:cNvPr id="2" name="Title 1"/>
          <p:cNvSpPr>
            <a:spLocks noGrp="1"/>
          </p:cNvSpPr>
          <p:nvPr>
            <p:ph type="title"/>
          </p:nvPr>
        </p:nvSpPr>
        <p:spPr/>
        <p:txBody>
          <a:bodyPr>
            <a:normAutofit/>
          </a:bodyPr>
          <a:lstStyle/>
          <a:p>
            <a:r>
              <a:rPr lang="en-US" dirty="0"/>
              <a:t>What is round tripping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703" y="1345104"/>
            <a:ext cx="1244965" cy="12145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167" y="2413400"/>
            <a:ext cx="998143" cy="6661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031" y="2374812"/>
            <a:ext cx="1410881" cy="10541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0315" y="3516055"/>
            <a:ext cx="914400" cy="9144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4539" y="3848331"/>
            <a:ext cx="662976" cy="95736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0227" y="4103605"/>
            <a:ext cx="708624" cy="708624"/>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91414" y="2590536"/>
            <a:ext cx="966341" cy="96634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4494" y="2558688"/>
            <a:ext cx="662976" cy="957367"/>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14326" y="4054063"/>
            <a:ext cx="966341" cy="966341"/>
          </a:xfrm>
          <a:prstGeom prst="rect">
            <a:avLst/>
          </a:prstGeom>
        </p:spPr>
      </p:pic>
      <p:sp>
        <p:nvSpPr>
          <p:cNvPr id="14" name="Rectangle 13"/>
          <p:cNvSpPr/>
          <p:nvPr/>
        </p:nvSpPr>
        <p:spPr>
          <a:xfrm>
            <a:off x="2811727" y="4845556"/>
            <a:ext cx="6234248" cy="974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Indian Mauritius DTAA</a:t>
            </a:r>
          </a:p>
          <a:p>
            <a:pPr algn="ctr"/>
            <a:r>
              <a:rPr lang="en-US" dirty="0"/>
              <a:t>In this case, Mauritius firm getting profit, so only Mauritius can levy CGT</a:t>
            </a:r>
          </a:p>
          <a:p>
            <a:pPr algn="ctr"/>
            <a:r>
              <a:rPr lang="en-US" dirty="0"/>
              <a:t>But Mauritius has deleted CGT long time back.</a:t>
            </a:r>
          </a:p>
        </p:txBody>
      </p:sp>
      <p:sp>
        <p:nvSpPr>
          <p:cNvPr id="15" name="Line Callout 1 14"/>
          <p:cNvSpPr/>
          <p:nvPr/>
        </p:nvSpPr>
        <p:spPr>
          <a:xfrm>
            <a:off x="7125789" y="3689975"/>
            <a:ext cx="2005663" cy="1003544"/>
          </a:xfrm>
          <a:prstGeom prst="borderCallout1">
            <a:avLst>
              <a:gd name="adj1" fmla="val 45734"/>
              <a:gd name="adj2" fmla="val -397"/>
              <a:gd name="adj3" fmla="val -31738"/>
              <a:gd name="adj4" fmla="val 4108"/>
            </a:avLst>
          </a:prstGeom>
          <a:solidFill>
            <a:schemeClr val="accent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India Singapore DTAA:</a:t>
            </a:r>
            <a:r>
              <a:rPr lang="en-US" dirty="0"/>
              <a:t> </a:t>
            </a:r>
          </a:p>
          <a:p>
            <a:pPr algn="ctr"/>
            <a:r>
              <a:rPr lang="en-US" dirty="0"/>
              <a:t>CGT exempt till India-Mau. DTAA exempts</a:t>
            </a:r>
          </a:p>
        </p:txBody>
      </p:sp>
      <p:sp>
        <p:nvSpPr>
          <p:cNvPr id="17" name="Left Arrow 16"/>
          <p:cNvSpPr/>
          <p:nvPr/>
        </p:nvSpPr>
        <p:spPr>
          <a:xfrm rot="20635510">
            <a:off x="2466624" y="2116537"/>
            <a:ext cx="3397905" cy="919556"/>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Send $$ via LRS / Hawala</a:t>
            </a:r>
          </a:p>
        </p:txBody>
      </p:sp>
      <p:sp>
        <p:nvSpPr>
          <p:cNvPr id="16" name="Right Arrow 15"/>
          <p:cNvSpPr/>
          <p:nvPr/>
        </p:nvSpPr>
        <p:spPr>
          <a:xfrm rot="1064898">
            <a:off x="2420699" y="3046924"/>
            <a:ext cx="3143586" cy="95604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500" dirty="0"/>
              <a:t>Open postbox co. in tax haven, </a:t>
            </a:r>
          </a:p>
          <a:p>
            <a:pPr algn="ctr"/>
            <a:r>
              <a:rPr lang="en-US" sz="1500" dirty="0"/>
              <a:t>invest back in India</a:t>
            </a:r>
          </a:p>
        </p:txBody>
      </p:sp>
    </p:spTree>
    <p:extLst>
      <p:ext uri="{BB962C8B-B14F-4D97-AF65-F5344CB8AC3E}">
        <p14:creationId xmlns:p14="http://schemas.microsoft.com/office/powerpoint/2010/main" val="287205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ppt_x"/>
                                          </p:val>
                                        </p:tav>
                                      </p:tavLst>
                                    </p:anim>
                                    <p:anim calcmode="lin" valueType="num">
                                      <p:cBhvr additive="base">
                                        <p:cTn id="19" dur="500"/>
                                        <p:tgtEl>
                                          <p:spTgt spid="10"/>
                                        </p:tgtEl>
                                        <p:attrNameLst>
                                          <p:attrName>ppt_y</p:attrName>
                                        </p:attrNameLst>
                                      </p:cBhvr>
                                      <p:tavLst>
                                        <p:tav tm="0">
                                          <p:val>
                                            <p:strVal val="ppt_y"/>
                                          </p:val>
                                        </p:tav>
                                        <p:tav tm="100000">
                                          <p:val>
                                            <p:strVal val="1+ppt_h/2"/>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34238335"/>
              </p:ext>
            </p:extLst>
          </p:nvPr>
        </p:nvGraphicFramePr>
        <p:xfrm>
          <a:off x="3891609" y="581605"/>
          <a:ext cx="5207794" cy="2731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8"/>
          <p:cNvPicPr>
            <a:picLocks noGrp="1" noChangeAspect="1"/>
          </p:cNvPicPr>
          <p:nvPr>
            <p:ph sz="quarter" idx="17"/>
          </p:nvPr>
        </p:nvPicPr>
        <p:blipFill rotWithShape="1">
          <a:blip r:embed="rId8"/>
          <a:srcRect l="23953"/>
          <a:stretch/>
        </p:blipFill>
        <p:spPr>
          <a:xfrm>
            <a:off x="537517" y="1890118"/>
            <a:ext cx="2780273" cy="3264812"/>
          </a:xfrm>
          <a:prstGeom prst="rect">
            <a:avLst/>
          </a:prstGeom>
        </p:spPr>
      </p:pic>
      <p:sp>
        <p:nvSpPr>
          <p:cNvPr id="2" name="Title 1"/>
          <p:cNvSpPr>
            <a:spLocks noGrp="1"/>
          </p:cNvSpPr>
          <p:nvPr>
            <p:ph type="title"/>
          </p:nvPr>
        </p:nvSpPr>
        <p:spPr/>
        <p:txBody>
          <a:bodyPr/>
          <a:lstStyle/>
          <a:p>
            <a:r>
              <a:rPr lang="en-US" dirty="0"/>
              <a:t>India Mauritius DTAA</a:t>
            </a:r>
          </a:p>
        </p:txBody>
      </p:sp>
      <p:sp>
        <p:nvSpPr>
          <p:cNvPr id="10" name="Rectangular Callout 9"/>
          <p:cNvSpPr/>
          <p:nvPr/>
        </p:nvSpPr>
        <p:spPr>
          <a:xfrm>
            <a:off x="2370908" y="4175216"/>
            <a:ext cx="946881" cy="502920"/>
          </a:xfrm>
          <a:prstGeom prst="wedgeRectCallout">
            <a:avLst>
              <a:gd name="adj1" fmla="val -71187"/>
              <a:gd name="adj2" fmla="val -102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Capital </a:t>
            </a:r>
          </a:p>
          <a:p>
            <a:pPr algn="ctr"/>
            <a:r>
              <a:rPr lang="en-US" sz="1350" dirty="0"/>
              <a:t>Port Loui</a:t>
            </a:r>
          </a:p>
        </p:txBody>
      </p:sp>
      <p:graphicFrame>
        <p:nvGraphicFramePr>
          <p:cNvPr id="12" name="Content Placeholder 3"/>
          <p:cNvGraphicFramePr>
            <a:graphicFrameLocks/>
          </p:cNvGraphicFramePr>
          <p:nvPr>
            <p:extLst>
              <p:ext uri="{D42A27DB-BD31-4B8C-83A1-F6EECF244321}">
                <p14:modId xmlns:p14="http://schemas.microsoft.com/office/powerpoint/2010/main" val="784866216"/>
              </p:ext>
            </p:extLst>
          </p:nvPr>
        </p:nvGraphicFramePr>
        <p:xfrm>
          <a:off x="3579223" y="2764428"/>
          <a:ext cx="5819503" cy="31481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3" name="Left Arrow 12"/>
          <p:cNvSpPr/>
          <p:nvPr/>
        </p:nvSpPr>
        <p:spPr>
          <a:xfrm>
            <a:off x="5152920" y="4952455"/>
            <a:ext cx="3468566" cy="858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Expected surge in FDI, till this date.</a:t>
            </a:r>
          </a:p>
        </p:txBody>
      </p:sp>
    </p:spTree>
    <p:extLst>
      <p:ext uri="{BB962C8B-B14F-4D97-AF65-F5344CB8AC3E}">
        <p14:creationId xmlns:p14="http://schemas.microsoft.com/office/powerpoint/2010/main" val="259957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Yearbook</a:t>
            </a:r>
          </a:p>
        </p:txBody>
      </p:sp>
      <p:sp>
        <p:nvSpPr>
          <p:cNvPr id="5" name="Content Placeholder 4"/>
          <p:cNvSpPr>
            <a:spLocks noGrp="1"/>
          </p:cNvSpPr>
          <p:nvPr>
            <p:ph idx="1"/>
          </p:nvPr>
        </p:nvSpPr>
        <p:spPr/>
        <p:txBody>
          <a:bodyPr>
            <a:normAutofit/>
          </a:bodyPr>
          <a:lstStyle/>
          <a:p>
            <a:pPr marL="0" indent="0">
              <a:buNone/>
            </a:pPr>
            <a:r>
              <a:rPr lang="en-US" sz="3600" dirty="0"/>
              <a:t>What is “Japan PLUS”?</a:t>
            </a:r>
          </a:p>
          <a:p>
            <a:pPr marL="557213" indent="-557213">
              <a:buFont typeface="+mj-lt"/>
              <a:buAutoNum type="alphaUcPeriod"/>
            </a:pPr>
            <a:r>
              <a:rPr lang="en-US" sz="3600" dirty="0"/>
              <a:t>Team consisting of India and Japanese representatives to fast track Japanese investment in India.</a:t>
            </a:r>
          </a:p>
          <a:p>
            <a:pPr marL="557213" indent="-557213">
              <a:buFont typeface="+mj-lt"/>
              <a:buAutoNum type="alphaUcPeriod"/>
            </a:pPr>
            <a:r>
              <a:rPr lang="en-US" sz="3600" dirty="0"/>
              <a:t>It  functions under DIPP in Commerce Ministry.</a:t>
            </a:r>
          </a:p>
          <a:p>
            <a:pPr marL="557213" indent="-557213">
              <a:buFont typeface="+mj-lt"/>
              <a:buAutoNum type="alphaUcPeriod"/>
            </a:pPr>
            <a:r>
              <a:rPr lang="en-US" sz="3600" dirty="0"/>
              <a:t>None correct</a:t>
            </a:r>
          </a:p>
          <a:p>
            <a:pPr marL="557213" indent="-557213">
              <a:buFont typeface="+mj-lt"/>
              <a:buAutoNum type="alphaUcPeriod"/>
            </a:pPr>
            <a:r>
              <a:rPr lang="en-US" sz="3600" dirty="0">
                <a:solidFill>
                  <a:srgbClr val="92D050"/>
                </a:solidFill>
              </a:rPr>
              <a:t>Both correct</a:t>
            </a:r>
          </a:p>
          <a:p>
            <a:pPr marL="557213" indent="-557213">
              <a:buFont typeface="+mj-lt"/>
              <a:buAutoNum type="alphaUcPeriod"/>
            </a:pPr>
            <a:endParaRPr lang="en-US" sz="3600" dirty="0"/>
          </a:p>
          <a:p>
            <a:pPr marL="557213" indent="-557213">
              <a:buFont typeface="+mj-lt"/>
              <a:buAutoNum type="alphaUcPeriod"/>
            </a:pP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1303" y="3108473"/>
            <a:ext cx="2772697" cy="3749528"/>
          </a:xfrm>
          <a:prstGeom prst="rect">
            <a:avLst/>
          </a:prstGeom>
        </p:spPr>
      </p:pic>
      <p:sp>
        <p:nvSpPr>
          <p:cNvPr id="7" name="Rectangular Callout 6"/>
          <p:cNvSpPr/>
          <p:nvPr/>
        </p:nvSpPr>
        <p:spPr>
          <a:xfrm>
            <a:off x="757085" y="4924656"/>
            <a:ext cx="5535441" cy="1849769"/>
          </a:xfrm>
          <a:prstGeom prst="wedgeRectCallout">
            <a:avLst>
              <a:gd name="adj1" fmla="val 63069"/>
              <a:gd name="adj2" fmla="val -24537"/>
            </a:avLst>
          </a:prstGeom>
        </p:spPr>
        <p:style>
          <a:lnRef idx="3">
            <a:schemeClr val="lt1"/>
          </a:lnRef>
          <a:fillRef idx="1">
            <a:schemeClr val="accent2"/>
          </a:fillRef>
          <a:effectRef idx="1">
            <a:schemeClr val="accent2"/>
          </a:effectRef>
          <a:fontRef idx="minor">
            <a:schemeClr val="lt1"/>
          </a:fontRef>
        </p:style>
        <p:txBody>
          <a:bodyPr rtlCol="0" anchor="ctr"/>
          <a:lstStyle/>
          <a:p>
            <a:pPr marL="514350" indent="-514350">
              <a:buFont typeface="+mj-lt"/>
              <a:buAutoNum type="arabicPeriod"/>
            </a:pPr>
            <a:r>
              <a:rPr lang="en-US" sz="2800" dirty="0"/>
              <a:t>Invest India program = DIPP + FICCI + State Government</a:t>
            </a:r>
          </a:p>
          <a:p>
            <a:pPr marL="514350" indent="-514350">
              <a:buFont typeface="+mj-lt"/>
              <a:buAutoNum type="arabicPeriod"/>
            </a:pPr>
            <a:r>
              <a:rPr lang="en-US" sz="2800" dirty="0"/>
              <a:t>Hannover </a:t>
            </a:r>
            <a:r>
              <a:rPr lang="en-US" sz="2800" dirty="0" err="1"/>
              <a:t>Messe</a:t>
            </a:r>
            <a:r>
              <a:rPr lang="en-US" sz="2800" dirty="0"/>
              <a:t> (HM)= trade exhibition fair in Germany</a:t>
            </a:r>
          </a:p>
        </p:txBody>
      </p:sp>
    </p:spTree>
    <p:extLst>
      <p:ext uri="{BB962C8B-B14F-4D97-AF65-F5344CB8AC3E}">
        <p14:creationId xmlns:p14="http://schemas.microsoft.com/office/powerpoint/2010/main" val="38893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0433"/>
          <a:stretch/>
        </p:blipFill>
        <p:spPr>
          <a:xfrm>
            <a:off x="1" y="857250"/>
            <a:ext cx="9153330" cy="1469572"/>
          </a:xfrm>
          <a:prstGeom prst="rect">
            <a:avLst/>
          </a:prstGeom>
        </p:spPr>
      </p:pic>
      <p:pic>
        <p:nvPicPr>
          <p:cNvPr id="3" name="Picture 2"/>
          <p:cNvPicPr>
            <a:picLocks noChangeAspect="1"/>
          </p:cNvPicPr>
          <p:nvPr/>
        </p:nvPicPr>
        <p:blipFill rotWithShape="1">
          <a:blip r:embed="rId3"/>
          <a:srcRect t="29567" r="46769" b="48356"/>
          <a:stretch/>
        </p:blipFill>
        <p:spPr>
          <a:xfrm>
            <a:off x="1" y="2326822"/>
            <a:ext cx="4872445" cy="1097280"/>
          </a:xfrm>
          <a:prstGeom prst="rect">
            <a:avLst/>
          </a:prstGeom>
        </p:spPr>
      </p:pic>
      <p:pic>
        <p:nvPicPr>
          <p:cNvPr id="4" name="Picture 3"/>
          <p:cNvPicPr>
            <a:picLocks noChangeAspect="1"/>
          </p:cNvPicPr>
          <p:nvPr/>
        </p:nvPicPr>
        <p:blipFill rotWithShape="1">
          <a:blip r:embed="rId3"/>
          <a:srcRect t="29568" r="85444"/>
          <a:stretch/>
        </p:blipFill>
        <p:spPr>
          <a:xfrm>
            <a:off x="2" y="2326822"/>
            <a:ext cx="1332411" cy="3500664"/>
          </a:xfrm>
          <a:prstGeom prst="rect">
            <a:avLst/>
          </a:prstGeom>
        </p:spPr>
      </p:pic>
      <p:sp>
        <p:nvSpPr>
          <p:cNvPr id="5" name="Pentagon 4"/>
          <p:cNvSpPr/>
          <p:nvPr/>
        </p:nvSpPr>
        <p:spPr>
          <a:xfrm>
            <a:off x="1214846" y="3489417"/>
            <a:ext cx="4892039" cy="620486"/>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IMPORT (-) Debit</a:t>
            </a:r>
          </a:p>
        </p:txBody>
      </p:sp>
      <p:sp>
        <p:nvSpPr>
          <p:cNvPr id="6" name="Pentagon 5"/>
          <p:cNvSpPr/>
          <p:nvPr/>
        </p:nvSpPr>
        <p:spPr>
          <a:xfrm>
            <a:off x="1214846" y="4194809"/>
            <a:ext cx="3272246" cy="620486"/>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700" dirty="0"/>
              <a:t>EXPORT (+) Credit</a:t>
            </a:r>
          </a:p>
        </p:txBody>
      </p:sp>
      <p:sp>
        <p:nvSpPr>
          <p:cNvPr id="7" name="Minus 6"/>
          <p:cNvSpPr/>
          <p:nvPr/>
        </p:nvSpPr>
        <p:spPr>
          <a:xfrm>
            <a:off x="1103812" y="4887142"/>
            <a:ext cx="5231674" cy="13716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Equal 7"/>
          <p:cNvSpPr/>
          <p:nvPr/>
        </p:nvSpPr>
        <p:spPr>
          <a:xfrm>
            <a:off x="1103812" y="5109210"/>
            <a:ext cx="842554" cy="48332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9" name="Rounded Rectangle 8"/>
          <p:cNvSpPr/>
          <p:nvPr/>
        </p:nvSpPr>
        <p:spPr>
          <a:xfrm>
            <a:off x="2028007" y="5167993"/>
            <a:ext cx="3265715" cy="3657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Balance of Trade (</a:t>
            </a:r>
            <a:r>
              <a:rPr lang="en-US" sz="2400" dirty="0" err="1"/>
              <a:t>BoT</a:t>
            </a:r>
            <a:r>
              <a:rPr lang="en-US" sz="2400" dirty="0"/>
              <a:t>)</a:t>
            </a:r>
          </a:p>
        </p:txBody>
      </p:sp>
      <p:sp>
        <p:nvSpPr>
          <p:cNvPr id="12" name="Rectangle 11"/>
          <p:cNvSpPr/>
          <p:nvPr/>
        </p:nvSpPr>
        <p:spPr>
          <a:xfrm>
            <a:off x="5819502" y="4887142"/>
            <a:ext cx="2991396" cy="1005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IF </a:t>
            </a:r>
            <a:r>
              <a:rPr lang="en-US" sz="2100" dirty="0" err="1"/>
              <a:t>BoT</a:t>
            </a:r>
            <a:r>
              <a:rPr lang="en-US" sz="2100" dirty="0"/>
              <a:t> is </a:t>
            </a:r>
          </a:p>
          <a:p>
            <a:pPr algn="ctr"/>
            <a:r>
              <a:rPr lang="en-US" sz="2100" dirty="0"/>
              <a:t>+ve = Trade Surplus (EX&gt;I’M)</a:t>
            </a:r>
          </a:p>
          <a:p>
            <a:pPr algn="ctr"/>
            <a:r>
              <a:rPr lang="en-US" sz="2100" dirty="0"/>
              <a:t>-ve=Trade Deficit (IM&gt;EX)</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268" y="3528834"/>
            <a:ext cx="581069" cy="58106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2739" y="4221165"/>
            <a:ext cx="581069" cy="581069"/>
          </a:xfrm>
          <a:prstGeom prst="rect">
            <a:avLst/>
          </a:prstGeom>
        </p:spPr>
      </p:pic>
    </p:spTree>
    <p:extLst>
      <p:ext uri="{BB962C8B-B14F-4D97-AF65-F5344CB8AC3E}">
        <p14:creationId xmlns:p14="http://schemas.microsoft.com/office/powerpoint/2010/main" val="11104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0-#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6797" y="857250"/>
            <a:ext cx="8670407" cy="1366004"/>
          </a:xfrm>
          <a:prstGeom prst="rect">
            <a:avLst/>
          </a:prstGeom>
        </p:spPr>
      </p:pic>
      <p:pic>
        <p:nvPicPr>
          <p:cNvPr id="2" name="Picture 1"/>
          <p:cNvPicPr>
            <a:picLocks noChangeAspect="1"/>
          </p:cNvPicPr>
          <p:nvPr/>
        </p:nvPicPr>
        <p:blipFill>
          <a:blip r:embed="rId3"/>
          <a:stretch>
            <a:fillRect/>
          </a:stretch>
        </p:blipFill>
        <p:spPr>
          <a:xfrm>
            <a:off x="236797" y="2141561"/>
            <a:ext cx="8698984" cy="3806520"/>
          </a:xfrm>
          <a:prstGeom prst="rect">
            <a:avLst/>
          </a:prstGeom>
        </p:spPr>
      </p:pic>
      <p:sp>
        <p:nvSpPr>
          <p:cNvPr id="4" name="Right Arrow 3"/>
          <p:cNvSpPr/>
          <p:nvPr/>
        </p:nvSpPr>
        <p:spPr>
          <a:xfrm>
            <a:off x="7228892" y="4650144"/>
            <a:ext cx="1301621" cy="5318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Running away</a:t>
            </a:r>
          </a:p>
        </p:txBody>
      </p:sp>
      <p:sp>
        <p:nvSpPr>
          <p:cNvPr id="5" name="Right Arrow 4"/>
          <p:cNvSpPr/>
          <p:nvPr/>
        </p:nvSpPr>
        <p:spPr>
          <a:xfrm>
            <a:off x="7228892" y="4307244"/>
            <a:ext cx="1301621" cy="5318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Surplus coming</a:t>
            </a:r>
          </a:p>
        </p:txBody>
      </p:sp>
      <p:pic>
        <p:nvPicPr>
          <p:cNvPr id="6" name="Picture 5"/>
          <p:cNvPicPr>
            <a:picLocks noChangeAspect="1"/>
          </p:cNvPicPr>
          <p:nvPr/>
        </p:nvPicPr>
        <p:blipFill>
          <a:blip r:embed="rId4"/>
          <a:stretch>
            <a:fillRect/>
          </a:stretch>
        </p:blipFill>
        <p:spPr>
          <a:xfrm>
            <a:off x="3002125" y="2127564"/>
            <a:ext cx="2792186" cy="3895925"/>
          </a:xfrm>
          <a:prstGeom prst="rect">
            <a:avLst/>
          </a:prstGeom>
          <a:solidFill>
            <a:srgbClr val="FFFFFF">
              <a:shade val="85000"/>
            </a:srgbClr>
          </a:solidFill>
          <a:ln w="889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5"/>
          <a:stretch>
            <a:fillRect/>
          </a:stretch>
        </p:blipFill>
        <p:spPr>
          <a:xfrm>
            <a:off x="3125278" y="1154488"/>
            <a:ext cx="2857721" cy="332579"/>
          </a:xfrm>
          <a:prstGeom prst="rect">
            <a:avLst/>
          </a:prstGeom>
        </p:spPr>
      </p:pic>
    </p:spTree>
    <p:extLst>
      <p:ext uri="{BB962C8B-B14F-4D97-AF65-F5344CB8AC3E}">
        <p14:creationId xmlns:p14="http://schemas.microsoft.com/office/powerpoint/2010/main" val="18043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6797" y="857250"/>
            <a:ext cx="8670407" cy="1366004"/>
          </a:xfrm>
          <a:prstGeom prst="rect">
            <a:avLst/>
          </a:prstGeom>
        </p:spPr>
      </p:pic>
      <p:pic>
        <p:nvPicPr>
          <p:cNvPr id="4" name="Picture 3"/>
          <p:cNvPicPr>
            <a:picLocks noChangeAspect="1"/>
          </p:cNvPicPr>
          <p:nvPr/>
        </p:nvPicPr>
        <p:blipFill>
          <a:blip r:embed="rId3"/>
          <a:stretch>
            <a:fillRect/>
          </a:stretch>
        </p:blipFill>
        <p:spPr>
          <a:xfrm>
            <a:off x="236797" y="2785864"/>
            <a:ext cx="8687553" cy="1846105"/>
          </a:xfrm>
          <a:prstGeom prst="rect">
            <a:avLst/>
          </a:prstGeom>
        </p:spPr>
      </p:pic>
      <p:pic>
        <p:nvPicPr>
          <p:cNvPr id="5" name="Picture 4"/>
          <p:cNvPicPr>
            <a:picLocks noChangeAspect="1"/>
          </p:cNvPicPr>
          <p:nvPr/>
        </p:nvPicPr>
        <p:blipFill>
          <a:blip r:embed="rId4"/>
          <a:stretch>
            <a:fillRect/>
          </a:stretch>
        </p:blipFill>
        <p:spPr>
          <a:xfrm>
            <a:off x="216793" y="2357947"/>
            <a:ext cx="8710415" cy="308637"/>
          </a:xfrm>
          <a:prstGeom prst="rect">
            <a:avLst/>
          </a:prstGeom>
        </p:spPr>
      </p:pic>
      <p:pic>
        <p:nvPicPr>
          <p:cNvPr id="6" name="Picture 5"/>
          <p:cNvPicPr>
            <a:picLocks noChangeAspect="1"/>
          </p:cNvPicPr>
          <p:nvPr/>
        </p:nvPicPr>
        <p:blipFill>
          <a:blip r:embed="rId5"/>
          <a:stretch>
            <a:fillRect/>
          </a:stretch>
        </p:blipFill>
        <p:spPr>
          <a:xfrm>
            <a:off x="3125278" y="1154488"/>
            <a:ext cx="2857721" cy="332579"/>
          </a:xfrm>
          <a:prstGeom prst="rect">
            <a:avLst/>
          </a:prstGeom>
        </p:spPr>
      </p:pic>
      <p:pic>
        <p:nvPicPr>
          <p:cNvPr id="2" name="Picture 1"/>
          <p:cNvPicPr>
            <a:picLocks noChangeAspect="1"/>
          </p:cNvPicPr>
          <p:nvPr/>
        </p:nvPicPr>
        <p:blipFill>
          <a:blip r:embed="rId6"/>
          <a:stretch>
            <a:fillRect/>
          </a:stretch>
        </p:blipFill>
        <p:spPr>
          <a:xfrm>
            <a:off x="2577293" y="4323109"/>
            <a:ext cx="2403388" cy="1066505"/>
          </a:xfrm>
          <a:prstGeom prst="rect">
            <a:avLst/>
          </a:prstGeom>
          <a:solidFill>
            <a:srgbClr val="FFFFFF">
              <a:shade val="85000"/>
            </a:srgbClr>
          </a:solidFill>
          <a:ln w="889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If Balance of Payment is POSITIVE</a:t>
            </a:r>
          </a:p>
        </p:txBody>
      </p:sp>
      <p:pic>
        <p:nvPicPr>
          <p:cNvPr id="1026"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258" y="1701080"/>
            <a:ext cx="1128532" cy="1700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701080"/>
            <a:ext cx="1128532" cy="1700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6942" y="1701080"/>
            <a:ext cx="1128532" cy="17000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258" y="3463325"/>
            <a:ext cx="1128532" cy="1700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3463325"/>
            <a:ext cx="1128532" cy="1700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6942" y="3463325"/>
            <a:ext cx="1128532" cy="1700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7968" y="2057001"/>
            <a:ext cx="2097383" cy="1389866"/>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7967" y="3550135"/>
            <a:ext cx="2097383" cy="1389866"/>
          </a:xfrm>
          <a:prstGeom prst="rect">
            <a:avLst/>
          </a:prstGeom>
        </p:spPr>
      </p:pic>
      <p:sp>
        <p:nvSpPr>
          <p:cNvPr id="13" name="TextBox 12"/>
          <p:cNvSpPr txBox="1"/>
          <p:nvPr/>
        </p:nvSpPr>
        <p:spPr>
          <a:xfrm>
            <a:off x="3561914" y="2587093"/>
            <a:ext cx="3646025" cy="1754326"/>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700" dirty="0">
                <a:solidFill>
                  <a:schemeClr val="tx1">
                    <a:lumMod val="85000"/>
                    <a:lumOff val="15000"/>
                  </a:schemeClr>
                </a:solidFill>
                <a:latin typeface="Arial Black" panose="020B0A04020102020204" pitchFamily="34" charset="0"/>
              </a:rPr>
              <a:t>$1=50Rs.</a:t>
            </a:r>
          </a:p>
          <a:p>
            <a:pPr algn="ctr"/>
            <a:r>
              <a:rPr lang="en-US" sz="2700" dirty="0">
                <a:solidFill>
                  <a:schemeClr val="tx1">
                    <a:lumMod val="85000"/>
                    <a:lumOff val="15000"/>
                  </a:schemeClr>
                </a:solidFill>
                <a:latin typeface="Arial Black" panose="020B0A04020102020204" pitchFamily="34" charset="0"/>
              </a:rPr>
              <a:t>$1=40Rs.</a:t>
            </a:r>
          </a:p>
          <a:p>
            <a:pPr algn="ctr"/>
            <a:r>
              <a:rPr lang="en-US" sz="2700" dirty="0">
                <a:solidFill>
                  <a:schemeClr val="tx1">
                    <a:lumMod val="85000"/>
                    <a:lumOff val="15000"/>
                  </a:schemeClr>
                </a:solidFill>
                <a:latin typeface="Arial Black" panose="020B0A04020102020204" pitchFamily="34" charset="0"/>
              </a:rPr>
              <a:t>Bad for Indian exporters</a:t>
            </a:r>
          </a:p>
        </p:txBody>
      </p:sp>
    </p:spTree>
    <p:extLst>
      <p:ext uri="{BB962C8B-B14F-4D97-AF65-F5344CB8AC3E}">
        <p14:creationId xmlns:p14="http://schemas.microsoft.com/office/powerpoint/2010/main" val="391987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705"/>
          <a:stretch/>
        </p:blipFill>
        <p:spPr>
          <a:xfrm>
            <a:off x="4572000" y="1453893"/>
            <a:ext cx="4461386" cy="38947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32" y="1657055"/>
            <a:ext cx="2095500" cy="25527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32" y="3857625"/>
            <a:ext cx="2857500" cy="2143125"/>
          </a:xfrm>
          <a:prstGeom prst="rect">
            <a:avLst/>
          </a:prstGeom>
        </p:spPr>
      </p:pic>
      <p:cxnSp>
        <p:nvCxnSpPr>
          <p:cNvPr id="8" name="Straight Arrow Connector 7"/>
          <p:cNvCxnSpPr/>
          <p:nvPr/>
        </p:nvCxnSpPr>
        <p:spPr>
          <a:xfrm flipH="1" flipV="1">
            <a:off x="2647708" y="2923332"/>
            <a:ext cx="1924292" cy="2089867"/>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10" name="Up Arrow Callout 9"/>
          <p:cNvSpPr/>
          <p:nvPr/>
        </p:nvSpPr>
        <p:spPr>
          <a:xfrm>
            <a:off x="4953000" y="5078306"/>
            <a:ext cx="3804120" cy="898398"/>
          </a:xfrm>
          <a:prstGeom prst="upArrowCallout">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Franklin Gothic Heavy" panose="020B0903020102020204" pitchFamily="34" charset="0"/>
              </a:rPr>
              <a:t>Balance of Payment ZERO</a:t>
            </a:r>
          </a:p>
        </p:txBody>
      </p:sp>
      <p:sp>
        <p:nvSpPr>
          <p:cNvPr id="3" name="Title 2"/>
          <p:cNvSpPr>
            <a:spLocks noGrp="1"/>
          </p:cNvSpPr>
          <p:nvPr>
            <p:ph type="title"/>
          </p:nvPr>
        </p:nvSpPr>
        <p:spPr>
          <a:xfrm>
            <a:off x="312633" y="1058487"/>
            <a:ext cx="6090454" cy="1008143"/>
          </a:xfrm>
        </p:spPr>
        <p:txBody>
          <a:bodyPr>
            <a:normAutofit fontScale="90000"/>
          </a:bodyPr>
          <a:lstStyle/>
          <a:p>
            <a:r>
              <a:rPr lang="en-US" dirty="0"/>
              <a:t>If BoP surplus- RBI should purchase those $$ (</a:t>
            </a:r>
            <a:r>
              <a:rPr lang="en-US" dirty="0" err="1"/>
              <a:t>Mill.USD</a:t>
            </a:r>
            <a:r>
              <a:rPr lang="en-US" dirty="0"/>
              <a:t>)</a:t>
            </a:r>
          </a:p>
        </p:txBody>
      </p:sp>
    </p:spTree>
    <p:extLst>
      <p:ext uri="{BB962C8B-B14F-4D97-AF65-F5344CB8AC3E}">
        <p14:creationId xmlns:p14="http://schemas.microsoft.com/office/powerpoint/2010/main" val="305846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6797" y="857250"/>
            <a:ext cx="8670407" cy="1366004"/>
          </a:xfrm>
          <a:prstGeom prst="rect">
            <a:avLst/>
          </a:prstGeom>
        </p:spPr>
      </p:pic>
      <p:pic>
        <p:nvPicPr>
          <p:cNvPr id="4" name="Picture 3"/>
          <p:cNvPicPr>
            <a:picLocks noChangeAspect="1"/>
          </p:cNvPicPr>
          <p:nvPr/>
        </p:nvPicPr>
        <p:blipFill>
          <a:blip r:embed="rId3"/>
          <a:stretch>
            <a:fillRect/>
          </a:stretch>
        </p:blipFill>
        <p:spPr>
          <a:xfrm>
            <a:off x="236797" y="2785864"/>
            <a:ext cx="8687553" cy="1846105"/>
          </a:xfrm>
          <a:prstGeom prst="rect">
            <a:avLst/>
          </a:prstGeom>
        </p:spPr>
      </p:pic>
      <p:pic>
        <p:nvPicPr>
          <p:cNvPr id="5" name="Picture 4"/>
          <p:cNvPicPr>
            <a:picLocks noChangeAspect="1"/>
          </p:cNvPicPr>
          <p:nvPr/>
        </p:nvPicPr>
        <p:blipFill>
          <a:blip r:embed="rId4"/>
          <a:stretch>
            <a:fillRect/>
          </a:stretch>
        </p:blipFill>
        <p:spPr>
          <a:xfrm>
            <a:off x="216793" y="2357947"/>
            <a:ext cx="8710415" cy="308637"/>
          </a:xfrm>
          <a:prstGeom prst="rect">
            <a:avLst/>
          </a:prstGeom>
        </p:spPr>
      </p:pic>
      <p:pic>
        <p:nvPicPr>
          <p:cNvPr id="6" name="Picture 5"/>
          <p:cNvPicPr>
            <a:picLocks noChangeAspect="1"/>
          </p:cNvPicPr>
          <p:nvPr/>
        </p:nvPicPr>
        <p:blipFill>
          <a:blip r:embed="rId5"/>
          <a:stretch>
            <a:fillRect/>
          </a:stretch>
        </p:blipFill>
        <p:spPr>
          <a:xfrm>
            <a:off x="3125278" y="1154488"/>
            <a:ext cx="2857721" cy="332579"/>
          </a:xfrm>
          <a:prstGeom prst="rect">
            <a:avLst/>
          </a:prstGeom>
        </p:spPr>
      </p:pic>
      <p:pic>
        <p:nvPicPr>
          <p:cNvPr id="2" name="Picture 1"/>
          <p:cNvPicPr>
            <a:picLocks noChangeAspect="1"/>
          </p:cNvPicPr>
          <p:nvPr/>
        </p:nvPicPr>
        <p:blipFill>
          <a:blip r:embed="rId6"/>
          <a:stretch>
            <a:fillRect/>
          </a:stretch>
        </p:blipFill>
        <p:spPr>
          <a:xfrm>
            <a:off x="2577293" y="4323109"/>
            <a:ext cx="2403388" cy="1066505"/>
          </a:xfrm>
          <a:prstGeom prst="rect">
            <a:avLst/>
          </a:prstGeom>
          <a:solidFill>
            <a:srgbClr val="FFFFFF">
              <a:shade val="85000"/>
            </a:srgbClr>
          </a:solidFill>
          <a:ln w="889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749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107" y="1661099"/>
            <a:ext cx="4345592" cy="3737768"/>
          </a:xfrm>
          <a:prstGeom prst="rect">
            <a:avLst/>
          </a:prstGeom>
        </p:spPr>
      </p:pic>
      <p:pic>
        <p:nvPicPr>
          <p:cNvPr id="3" name="Picture 2"/>
          <p:cNvPicPr>
            <a:picLocks noChangeAspect="1"/>
          </p:cNvPicPr>
          <p:nvPr/>
        </p:nvPicPr>
        <p:blipFill>
          <a:blip r:embed="rId3"/>
          <a:stretch>
            <a:fillRect/>
          </a:stretch>
        </p:blipFill>
        <p:spPr>
          <a:xfrm>
            <a:off x="4879714" y="2048411"/>
            <a:ext cx="4061853" cy="2921154"/>
          </a:xfrm>
          <a:prstGeom prst="rect">
            <a:avLst/>
          </a:prstGeom>
        </p:spPr>
      </p:pic>
      <p:pic>
        <p:nvPicPr>
          <p:cNvPr id="4" name="Picture 3"/>
          <p:cNvPicPr>
            <a:picLocks noChangeAspect="1"/>
          </p:cNvPicPr>
          <p:nvPr/>
        </p:nvPicPr>
        <p:blipFill>
          <a:blip r:embed="rId4"/>
          <a:stretch>
            <a:fillRect/>
          </a:stretch>
        </p:blipFill>
        <p:spPr>
          <a:xfrm>
            <a:off x="4879714" y="1765355"/>
            <a:ext cx="4061854" cy="283959"/>
          </a:xfrm>
          <a:prstGeom prst="rect">
            <a:avLst/>
          </a:prstGeom>
        </p:spPr>
      </p:pic>
      <p:sp>
        <p:nvSpPr>
          <p:cNvPr id="5" name="Title 4"/>
          <p:cNvSpPr>
            <a:spLocks noGrp="1"/>
          </p:cNvSpPr>
          <p:nvPr>
            <p:ph type="title"/>
          </p:nvPr>
        </p:nvSpPr>
        <p:spPr/>
        <p:txBody>
          <a:bodyPr>
            <a:normAutofit/>
          </a:bodyPr>
          <a:lstStyle/>
          <a:p>
            <a:r>
              <a:rPr lang="en-US" dirty="0"/>
              <a:t>Summary of BoP development</a:t>
            </a:r>
          </a:p>
        </p:txBody>
      </p:sp>
      <p:sp>
        <p:nvSpPr>
          <p:cNvPr id="6" name="Rectangular Callout 5"/>
          <p:cNvSpPr/>
          <p:nvPr/>
        </p:nvSpPr>
        <p:spPr>
          <a:xfrm>
            <a:off x="2218354" y="5202983"/>
            <a:ext cx="3694922" cy="489857"/>
          </a:xfrm>
          <a:prstGeom prst="wedgeRectCallout">
            <a:avLst>
              <a:gd name="adj1" fmla="val -56499"/>
              <a:gd name="adj2" fmla="val -4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Observe last slides again</a:t>
            </a:r>
          </a:p>
        </p:txBody>
      </p:sp>
    </p:spTree>
    <p:extLst>
      <p:ext uri="{BB962C8B-B14F-4D97-AF65-F5344CB8AC3E}">
        <p14:creationId xmlns:p14="http://schemas.microsoft.com/office/powerpoint/2010/main" val="2921729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19109202"/>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India’s forex reserve consists of </a:t>
            </a:r>
          </a:p>
        </p:txBody>
      </p:sp>
      <p:sp>
        <p:nvSpPr>
          <p:cNvPr id="5" name="Rectangular Callout 4"/>
          <p:cNvSpPr/>
          <p:nvPr/>
        </p:nvSpPr>
        <p:spPr>
          <a:xfrm>
            <a:off x="48492" y="3011632"/>
            <a:ext cx="3080063" cy="1287681"/>
          </a:xfrm>
          <a:prstGeom prst="wedgeRectCallout">
            <a:avLst>
              <a:gd name="adj1" fmla="val -2437"/>
              <a:gd name="adj2" fmla="val -645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Held in Foreign treasure Bonds- most preferred US </a:t>
            </a:r>
          </a:p>
          <a:p>
            <a:pPr algn="ctr"/>
            <a:r>
              <a:rPr lang="en-US" dirty="0"/>
              <a:t>1</a:t>
            </a:r>
            <a:r>
              <a:rPr lang="en-US" baseline="30000" dirty="0"/>
              <a:t>st</a:t>
            </a:r>
            <a:r>
              <a:rPr lang="en-US" dirty="0"/>
              <a:t> largest China (1.25 trillion)</a:t>
            </a:r>
          </a:p>
          <a:p>
            <a:pPr algn="ctr"/>
            <a:r>
              <a:rPr lang="en-US" dirty="0"/>
              <a:t>12</a:t>
            </a:r>
            <a:r>
              <a:rPr lang="en-US" baseline="30000" dirty="0"/>
              <a:t>th</a:t>
            </a:r>
            <a:r>
              <a:rPr lang="en-US" dirty="0"/>
              <a:t> largest holder India (130bn)</a:t>
            </a:r>
          </a:p>
        </p:txBody>
      </p:sp>
    </p:spTree>
    <p:extLst>
      <p:ext uri="{BB962C8B-B14F-4D97-AF65-F5344CB8AC3E}">
        <p14:creationId xmlns:p14="http://schemas.microsoft.com/office/powerpoint/2010/main" val="1039563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293640155"/>
              </p:ext>
            </p:extLst>
          </p:nvPr>
        </p:nvGraphicFramePr>
        <p:xfrm>
          <a:off x="154781" y="1543051"/>
          <a:ext cx="8797529" cy="3985022"/>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lstStyle/>
          <a:p>
            <a:r>
              <a:rPr lang="en-US" dirty="0"/>
              <a:t>India’s Forex Reserve</a:t>
            </a:r>
          </a:p>
        </p:txBody>
      </p:sp>
      <p:sp>
        <p:nvSpPr>
          <p:cNvPr id="8" name="Rectangular Callout 7"/>
          <p:cNvSpPr/>
          <p:nvPr/>
        </p:nvSpPr>
        <p:spPr>
          <a:xfrm>
            <a:off x="1153056" y="3421626"/>
            <a:ext cx="3704079" cy="1023951"/>
          </a:xfrm>
          <a:prstGeom prst="wedgeRectCallout">
            <a:avLst>
              <a:gd name="adj1" fmla="val -2833"/>
              <a:gd name="adj2" fmla="val -8017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100" u="sng" dirty="0"/>
              <a:t>Declines</a:t>
            </a:r>
          </a:p>
          <a:p>
            <a:pPr marL="342900" indent="-342900">
              <a:buFont typeface="+mj-lt"/>
              <a:buAutoNum type="arabicPeriod"/>
            </a:pPr>
            <a:r>
              <a:rPr lang="en-US" dirty="0"/>
              <a:t>By Valuation</a:t>
            </a:r>
          </a:p>
          <a:p>
            <a:pPr marL="342900" indent="-342900">
              <a:buFont typeface="+mj-lt"/>
              <a:buAutoNum type="arabicPeriod"/>
            </a:pPr>
            <a:r>
              <a:rPr lang="en-US" dirty="0"/>
              <a:t>By RBI intervention (selling $)</a:t>
            </a:r>
          </a:p>
        </p:txBody>
      </p:sp>
      <p:sp>
        <p:nvSpPr>
          <p:cNvPr id="9" name="Rectangular Callout 8"/>
          <p:cNvSpPr/>
          <p:nvPr/>
        </p:nvSpPr>
        <p:spPr>
          <a:xfrm>
            <a:off x="5873676" y="2914650"/>
            <a:ext cx="3270325" cy="1530927"/>
          </a:xfrm>
          <a:prstGeom prst="wedgeRectCallout">
            <a:avLst>
              <a:gd name="adj1" fmla="val -119"/>
              <a:gd name="adj2" fmla="val -76486"/>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u="sng" dirty="0"/>
              <a:t>Rises</a:t>
            </a:r>
          </a:p>
          <a:p>
            <a:pPr marL="342900" indent="-342900">
              <a:buFont typeface="+mj-lt"/>
              <a:buAutoNum type="arabicPeriod"/>
            </a:pPr>
            <a:r>
              <a:rPr lang="en-US" sz="2100" dirty="0"/>
              <a:t>Valuation</a:t>
            </a:r>
          </a:p>
          <a:p>
            <a:pPr marL="342900" indent="-342900">
              <a:buFont typeface="+mj-lt"/>
              <a:buAutoNum type="arabicPeriod"/>
            </a:pPr>
            <a:r>
              <a:rPr lang="en-US" sz="2100" dirty="0"/>
              <a:t>Capital inflow &gt;&gt; CAD =RBI intervention (buying $)</a:t>
            </a:r>
          </a:p>
        </p:txBody>
      </p:sp>
    </p:spTree>
    <p:extLst>
      <p:ext uri="{BB962C8B-B14F-4D97-AF65-F5344CB8AC3E}">
        <p14:creationId xmlns:p14="http://schemas.microsoft.com/office/powerpoint/2010/main" val="246271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Exchange Rate regimes self study </a:t>
            </a:r>
            <a:r>
              <a:rPr lang="en-US" dirty="0">
                <a:hlinkClick r:id="rId3"/>
              </a:rPr>
              <a:t>L3/P2</a:t>
            </a:r>
            <a:endParaRPr lang="en-US" dirty="0"/>
          </a:p>
        </p:txBody>
      </p:sp>
      <p:pic>
        <p:nvPicPr>
          <p:cNvPr id="4" name="Picture 3"/>
          <p:cNvPicPr>
            <a:picLocks noChangeAspect="1"/>
          </p:cNvPicPr>
          <p:nvPr/>
        </p:nvPicPr>
        <p:blipFill>
          <a:blip r:embed="rId4"/>
          <a:stretch>
            <a:fillRect/>
          </a:stretch>
        </p:blipFill>
        <p:spPr>
          <a:xfrm>
            <a:off x="407133" y="1577364"/>
            <a:ext cx="8203468" cy="3946313"/>
          </a:xfrm>
          <a:prstGeom prst="rect">
            <a:avLst/>
          </a:prstGeom>
        </p:spPr>
      </p:pic>
      <p:sp>
        <p:nvSpPr>
          <p:cNvPr id="5" name="Rectangular Callout 4"/>
          <p:cNvSpPr/>
          <p:nvPr/>
        </p:nvSpPr>
        <p:spPr>
          <a:xfrm>
            <a:off x="4184073" y="4230832"/>
            <a:ext cx="3719945" cy="581891"/>
          </a:xfrm>
          <a:prstGeom prst="wedgeRectCallout">
            <a:avLst>
              <a:gd name="adj1" fmla="val -42594"/>
              <a:gd name="adj2" fmla="val -7381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China crash, investors exit from EMDE </a:t>
            </a:r>
          </a:p>
          <a:p>
            <a:pPr algn="ctr"/>
            <a:r>
              <a:rPr lang="en-US" dirty="0"/>
              <a:t>So, $$ getting strong against others</a:t>
            </a:r>
          </a:p>
        </p:txBody>
      </p:sp>
    </p:spTree>
    <p:extLst>
      <p:ext uri="{BB962C8B-B14F-4D97-AF65-F5344CB8AC3E}">
        <p14:creationId xmlns:p14="http://schemas.microsoft.com/office/powerpoint/2010/main" val="3377077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745486" y="3273624"/>
            <a:ext cx="2143125" cy="1607344"/>
          </a:xfrm>
        </p:spPr>
      </p:pic>
      <p:sp>
        <p:nvSpPr>
          <p:cNvPr id="5" name="Content Placeholder 4"/>
          <p:cNvSpPr>
            <a:spLocks noGrp="1"/>
          </p:cNvSpPr>
          <p:nvPr>
            <p:ph idx="1"/>
          </p:nvPr>
        </p:nvSpPr>
        <p:spPr/>
        <p:txBody>
          <a:bodyPr>
            <a:normAutofit fontScale="92500" lnSpcReduction="20000"/>
          </a:bodyPr>
          <a:lstStyle/>
          <a:p>
            <a:pPr fontAlgn="ctr"/>
            <a:r>
              <a:rPr lang="en-US" dirty="0"/>
              <a:t>China, Japan and Korea business enterprises grew via an undervalued exchange rate. (HOW= </a:t>
            </a:r>
            <a:r>
              <a:rPr lang="en-US" dirty="0">
                <a:hlinkClick r:id="rId3"/>
              </a:rPr>
              <a:t>SELF STUDY L6/P7</a:t>
            </a:r>
            <a:r>
              <a:rPr lang="en-US" dirty="0"/>
              <a:t>)</a:t>
            </a:r>
          </a:p>
          <a:p>
            <a:pPr fontAlgn="ctr"/>
            <a:r>
              <a:rPr lang="en-US" dirty="0"/>
              <a:t>But later on paid negative consequences.</a:t>
            </a:r>
          </a:p>
          <a:p>
            <a:pPr fontAlgn="ctr"/>
            <a:r>
              <a:rPr lang="en-US" dirty="0"/>
              <a:t>RBI does not manipulate the exchange rate up or down</a:t>
            </a:r>
          </a:p>
          <a:p>
            <a:pPr fontAlgn="ctr"/>
            <a:r>
              <a:rPr lang="en-US" dirty="0"/>
              <a:t>But intervenes in the situation of extreme volatility</a:t>
            </a:r>
          </a:p>
          <a:p>
            <a:endParaRPr lang="en-US" dirty="0"/>
          </a:p>
        </p:txBody>
      </p:sp>
      <p:sp>
        <p:nvSpPr>
          <p:cNvPr id="4" name="Title 3"/>
          <p:cNvSpPr>
            <a:spLocks noGrp="1"/>
          </p:cNvSpPr>
          <p:nvPr>
            <p:ph type="title"/>
          </p:nvPr>
        </p:nvSpPr>
        <p:spPr/>
        <p:txBody>
          <a:bodyPr/>
          <a:lstStyle/>
          <a:p>
            <a:r>
              <a:rPr lang="en-US" dirty="0"/>
              <a:t>India vs. others</a:t>
            </a:r>
          </a:p>
        </p:txBody>
      </p:sp>
      <p:sp>
        <p:nvSpPr>
          <p:cNvPr id="6" name="Text Placeholder 5"/>
          <p:cNvSpPr>
            <a:spLocks noGrp="1"/>
          </p:cNvSpPr>
          <p:nvPr>
            <p:ph type="body" sz="quarter" idx="13"/>
          </p:nvPr>
        </p:nvSpPr>
        <p:spPr/>
        <p:txBody>
          <a:bodyPr/>
          <a:lstStyle/>
          <a:p>
            <a:r>
              <a:rPr lang="en-US" dirty="0"/>
              <a:t>Exchange rate regimes</a:t>
            </a:r>
          </a:p>
        </p:txBody>
      </p:sp>
    </p:spTree>
    <p:extLst>
      <p:ext uri="{BB962C8B-B14F-4D97-AF65-F5344CB8AC3E}">
        <p14:creationId xmlns:p14="http://schemas.microsoft.com/office/powerpoint/2010/main" val="3097644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Import: Top-5 items (US#1, India#12 largest importer)</a:t>
            </a:r>
          </a:p>
        </p:txBody>
      </p:sp>
      <p:graphicFrame>
        <p:nvGraphicFramePr>
          <p:cNvPr id="3" name="Content Placeholder 4"/>
          <p:cNvGraphicFramePr>
            <a:graphicFrameLocks/>
          </p:cNvGraphicFramePr>
          <p:nvPr>
            <p:extLst>
              <p:ext uri="{D42A27DB-BD31-4B8C-83A1-F6EECF244321}">
                <p14:modId xmlns:p14="http://schemas.microsoft.com/office/powerpoint/2010/main" val="2158885519"/>
              </p:ext>
            </p:extLst>
          </p:nvPr>
        </p:nvGraphicFramePr>
        <p:xfrm>
          <a:off x="186928" y="1243013"/>
          <a:ext cx="8797529" cy="2239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Left-Right Arrow Callout 3"/>
          <p:cNvSpPr/>
          <p:nvPr/>
        </p:nvSpPr>
        <p:spPr>
          <a:xfrm rot="182262">
            <a:off x="492919" y="3186587"/>
            <a:ext cx="8240316" cy="375047"/>
          </a:xfrm>
          <a:prstGeom prst="leftRight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t>Year 2014</a:t>
            </a:r>
          </a:p>
        </p:txBody>
      </p:sp>
      <p:graphicFrame>
        <p:nvGraphicFramePr>
          <p:cNvPr id="7" name="Content Placeholder 4"/>
          <p:cNvGraphicFramePr>
            <a:graphicFrameLocks/>
          </p:cNvGraphicFramePr>
          <p:nvPr>
            <p:extLst>
              <p:ext uri="{D42A27DB-BD31-4B8C-83A1-F6EECF244321}">
                <p14:modId xmlns:p14="http://schemas.microsoft.com/office/powerpoint/2010/main" val="4088293998"/>
              </p:ext>
            </p:extLst>
          </p:nvPr>
        </p:nvGraphicFramePr>
        <p:xfrm>
          <a:off x="173236" y="3383109"/>
          <a:ext cx="8797529" cy="2239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Left-Right Arrow Callout 5"/>
          <p:cNvSpPr/>
          <p:nvPr/>
        </p:nvSpPr>
        <p:spPr>
          <a:xfrm rot="182262">
            <a:off x="492918" y="5372452"/>
            <a:ext cx="8240316" cy="375047"/>
          </a:xfrm>
          <a:prstGeom prst="leftRight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t>Year 2015 (Apr-Dec)</a:t>
            </a:r>
          </a:p>
        </p:txBody>
      </p:sp>
      <p:sp>
        <p:nvSpPr>
          <p:cNvPr id="8" name="Up Arrow Callout 7"/>
          <p:cNvSpPr/>
          <p:nvPr/>
        </p:nvSpPr>
        <p:spPr>
          <a:xfrm>
            <a:off x="186928" y="5347098"/>
            <a:ext cx="1495426" cy="618478"/>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Coal not included</a:t>
            </a:r>
          </a:p>
        </p:txBody>
      </p:sp>
    </p:spTree>
    <p:extLst>
      <p:ext uri="{BB962C8B-B14F-4D97-AF65-F5344CB8AC3E}">
        <p14:creationId xmlns:p14="http://schemas.microsoft.com/office/powerpoint/2010/main" val="347597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5C11771-7FC6-44C6-83AF-AB1D2D47A2FE}"/>
                                            </p:graphicEl>
                                          </p:spTgt>
                                        </p:tgtEl>
                                        <p:attrNameLst>
                                          <p:attrName>style.visibility</p:attrName>
                                        </p:attrNameLst>
                                      </p:cBhvr>
                                      <p:to>
                                        <p:strVal val="visible"/>
                                      </p:to>
                                    </p:set>
                                    <p:animEffect transition="in" filter="fade">
                                      <p:cBhvr>
                                        <p:cTn id="7" dur="500"/>
                                        <p:tgtEl>
                                          <p:spTgt spid="3">
                                            <p:graphicEl>
                                              <a:dgm id="{F5C11771-7FC6-44C6-83AF-AB1D2D47A2F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0295DFED-C25B-4D06-ADDD-753B89917A73}"/>
                                            </p:graphicEl>
                                          </p:spTgt>
                                        </p:tgtEl>
                                        <p:attrNameLst>
                                          <p:attrName>style.visibility</p:attrName>
                                        </p:attrNameLst>
                                      </p:cBhvr>
                                      <p:to>
                                        <p:strVal val="visible"/>
                                      </p:to>
                                    </p:set>
                                    <p:animEffect transition="in" filter="fade">
                                      <p:cBhvr>
                                        <p:cTn id="10" dur="500"/>
                                        <p:tgtEl>
                                          <p:spTgt spid="3">
                                            <p:graphicEl>
                                              <a:dgm id="{0295DFED-C25B-4D06-ADDD-753B89917A7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graphicEl>
                                              <a:dgm id="{287D7D1D-D42B-4CF5-A27B-0EB9CB7407E6}"/>
                                            </p:graphicEl>
                                          </p:spTgt>
                                        </p:tgtEl>
                                        <p:attrNameLst>
                                          <p:attrName>style.visibility</p:attrName>
                                        </p:attrNameLst>
                                      </p:cBhvr>
                                      <p:to>
                                        <p:strVal val="visible"/>
                                      </p:to>
                                    </p:set>
                                    <p:animEffect transition="in" filter="fade">
                                      <p:cBhvr>
                                        <p:cTn id="15" dur="500"/>
                                        <p:tgtEl>
                                          <p:spTgt spid="3">
                                            <p:graphicEl>
                                              <a:dgm id="{287D7D1D-D42B-4CF5-A27B-0EB9CB7407E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graphicEl>
                                              <a:dgm id="{825D6361-8B49-4479-9A0E-990BC88C40A8}"/>
                                            </p:graphicEl>
                                          </p:spTgt>
                                        </p:tgtEl>
                                        <p:attrNameLst>
                                          <p:attrName>style.visibility</p:attrName>
                                        </p:attrNameLst>
                                      </p:cBhvr>
                                      <p:to>
                                        <p:strVal val="visible"/>
                                      </p:to>
                                    </p:set>
                                    <p:animEffect transition="in" filter="fade">
                                      <p:cBhvr>
                                        <p:cTn id="18" dur="500"/>
                                        <p:tgtEl>
                                          <p:spTgt spid="3">
                                            <p:graphicEl>
                                              <a:dgm id="{825D6361-8B49-4479-9A0E-990BC88C40A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graphicEl>
                                              <a:dgm id="{DB3EA53C-7818-4B8E-924B-D6824421785E}"/>
                                            </p:graphicEl>
                                          </p:spTgt>
                                        </p:tgtEl>
                                        <p:attrNameLst>
                                          <p:attrName>style.visibility</p:attrName>
                                        </p:attrNameLst>
                                      </p:cBhvr>
                                      <p:to>
                                        <p:strVal val="visible"/>
                                      </p:to>
                                    </p:set>
                                    <p:animEffect transition="in" filter="fade">
                                      <p:cBhvr>
                                        <p:cTn id="23" dur="500"/>
                                        <p:tgtEl>
                                          <p:spTgt spid="3">
                                            <p:graphicEl>
                                              <a:dgm id="{DB3EA53C-7818-4B8E-924B-D6824421785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graphicEl>
                                              <a:dgm id="{2F5423B9-AE78-4B32-B6C9-860BF2AD0C55}"/>
                                            </p:graphicEl>
                                          </p:spTgt>
                                        </p:tgtEl>
                                        <p:attrNameLst>
                                          <p:attrName>style.visibility</p:attrName>
                                        </p:attrNameLst>
                                      </p:cBhvr>
                                      <p:to>
                                        <p:strVal val="visible"/>
                                      </p:to>
                                    </p:set>
                                    <p:animEffect transition="in" filter="fade">
                                      <p:cBhvr>
                                        <p:cTn id="26" dur="500"/>
                                        <p:tgtEl>
                                          <p:spTgt spid="3">
                                            <p:graphicEl>
                                              <a:dgm id="{2F5423B9-AE78-4B32-B6C9-860BF2AD0C55}"/>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graphicEl>
                                              <a:dgm id="{93958771-5F5B-4668-874F-DEC891522227}"/>
                                            </p:graphicEl>
                                          </p:spTgt>
                                        </p:tgtEl>
                                        <p:attrNameLst>
                                          <p:attrName>style.visibility</p:attrName>
                                        </p:attrNameLst>
                                      </p:cBhvr>
                                      <p:to>
                                        <p:strVal val="visible"/>
                                      </p:to>
                                    </p:set>
                                    <p:animEffect transition="in" filter="fade">
                                      <p:cBhvr>
                                        <p:cTn id="31" dur="500"/>
                                        <p:tgtEl>
                                          <p:spTgt spid="3">
                                            <p:graphicEl>
                                              <a:dgm id="{93958771-5F5B-4668-874F-DEC891522227}"/>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graphicEl>
                                              <a:dgm id="{A2DC4D13-0FDA-4C7F-91D5-73658415FCDD}"/>
                                            </p:graphicEl>
                                          </p:spTgt>
                                        </p:tgtEl>
                                        <p:attrNameLst>
                                          <p:attrName>style.visibility</p:attrName>
                                        </p:attrNameLst>
                                      </p:cBhvr>
                                      <p:to>
                                        <p:strVal val="visible"/>
                                      </p:to>
                                    </p:set>
                                    <p:animEffect transition="in" filter="fade">
                                      <p:cBhvr>
                                        <p:cTn id="34" dur="500"/>
                                        <p:tgtEl>
                                          <p:spTgt spid="3">
                                            <p:graphicEl>
                                              <a:dgm id="{A2DC4D13-0FDA-4C7F-91D5-73658415FCD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graphicEl>
                                              <a:dgm id="{9CFAA424-8BEF-4C75-B3A4-CE4A20B0AC76}"/>
                                            </p:graphicEl>
                                          </p:spTgt>
                                        </p:tgtEl>
                                        <p:attrNameLst>
                                          <p:attrName>style.visibility</p:attrName>
                                        </p:attrNameLst>
                                      </p:cBhvr>
                                      <p:to>
                                        <p:strVal val="visible"/>
                                      </p:to>
                                    </p:set>
                                    <p:animEffect transition="in" filter="fade">
                                      <p:cBhvr>
                                        <p:cTn id="39" dur="500"/>
                                        <p:tgtEl>
                                          <p:spTgt spid="3">
                                            <p:graphicEl>
                                              <a:dgm id="{9CFAA424-8BEF-4C75-B3A4-CE4A20B0AC76}"/>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A047C321-6AFE-46A7-AA64-5F9CE9DEDF55}"/>
                                            </p:graphicEl>
                                          </p:spTgt>
                                        </p:tgtEl>
                                        <p:attrNameLst>
                                          <p:attrName>style.visibility</p:attrName>
                                        </p:attrNameLst>
                                      </p:cBhvr>
                                      <p:to>
                                        <p:strVal val="visible"/>
                                      </p:to>
                                    </p:set>
                                    <p:animEffect transition="in" filter="fade">
                                      <p:cBhvr>
                                        <p:cTn id="42" dur="500"/>
                                        <p:tgtEl>
                                          <p:spTgt spid="3">
                                            <p:graphicEl>
                                              <a:dgm id="{A047C321-6AFE-46A7-AA64-5F9CE9DEDF55}"/>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7"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Survey 2015</a:t>
            </a:r>
          </a:p>
        </p:txBody>
      </p:sp>
      <p:sp>
        <p:nvSpPr>
          <p:cNvPr id="4" name="Content Placeholder 3"/>
          <p:cNvSpPr>
            <a:spLocks noGrp="1"/>
          </p:cNvSpPr>
          <p:nvPr>
            <p:ph idx="1"/>
          </p:nvPr>
        </p:nvSpPr>
        <p:spPr/>
        <p:txBody>
          <a:bodyPr>
            <a:normAutofit/>
          </a:bodyPr>
          <a:lstStyle/>
          <a:p>
            <a:r>
              <a:rPr lang="en-US" dirty="0"/>
              <a:t>(A) Real effective exchange rate (REER) is better indicator of export competitiveness than nominal exchange rate.</a:t>
            </a:r>
          </a:p>
          <a:p>
            <a:r>
              <a:rPr lang="en-US" dirty="0"/>
              <a:t>(R) REER takes into account the level of inflation differences across countries and nominal exchange rates of partners.</a:t>
            </a:r>
          </a:p>
          <a:p>
            <a:pPr marL="0" indent="0">
              <a:buNone/>
            </a:pPr>
            <a:r>
              <a:rPr lang="en-US" dirty="0"/>
              <a:t>Both right, “R” explains “A”. Ref: v2c4 page84</a:t>
            </a:r>
          </a:p>
          <a:p>
            <a:pPr marL="0" indent="0">
              <a:buNone/>
            </a:pPr>
            <a:r>
              <a:rPr lang="en-US" dirty="0"/>
              <a:t>Self Study </a:t>
            </a:r>
            <a:r>
              <a:rPr lang="en-US" dirty="0">
                <a:hlinkClick r:id="rId2"/>
              </a:rPr>
              <a:t>L3/P2</a:t>
            </a:r>
            <a:endParaRPr lang="en-US" dirty="0"/>
          </a:p>
        </p:txBody>
      </p:sp>
    </p:spTree>
    <p:extLst>
      <p:ext uri="{BB962C8B-B14F-4D97-AF65-F5344CB8AC3E}">
        <p14:creationId xmlns:p14="http://schemas.microsoft.com/office/powerpoint/2010/main" val="3482237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REER wise, Indian Rupee has appreciated</a:t>
            </a:r>
          </a:p>
        </p:txBody>
      </p:sp>
      <p:pic>
        <p:nvPicPr>
          <p:cNvPr id="6" name="Picture 5"/>
          <p:cNvPicPr>
            <a:picLocks noChangeAspect="1"/>
          </p:cNvPicPr>
          <p:nvPr/>
        </p:nvPicPr>
        <p:blipFill>
          <a:blip r:embed="rId2"/>
          <a:stretch>
            <a:fillRect/>
          </a:stretch>
        </p:blipFill>
        <p:spPr>
          <a:xfrm>
            <a:off x="558860" y="1453893"/>
            <a:ext cx="7871631" cy="4280453"/>
          </a:xfrm>
          <a:prstGeom prst="rect">
            <a:avLst/>
          </a:prstGeom>
        </p:spPr>
      </p:pic>
      <p:sp>
        <p:nvSpPr>
          <p:cNvPr id="4" name="Rectangle 3"/>
          <p:cNvSpPr/>
          <p:nvPr/>
        </p:nvSpPr>
        <p:spPr>
          <a:xfrm>
            <a:off x="4212783" y="3668451"/>
            <a:ext cx="2731061" cy="621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Good for importers</a:t>
            </a:r>
          </a:p>
          <a:p>
            <a:pPr algn="ctr"/>
            <a:r>
              <a:rPr lang="en-US" sz="2400" dirty="0"/>
              <a:t>Bad for exporters</a:t>
            </a:r>
          </a:p>
        </p:txBody>
      </p:sp>
    </p:spTree>
    <p:extLst>
      <p:ext uri="{BB962C8B-B14F-4D97-AF65-F5344CB8AC3E}">
        <p14:creationId xmlns:p14="http://schemas.microsoft.com/office/powerpoint/2010/main" val="1573141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217190" y="1533139"/>
            <a:ext cx="6494573" cy="3987551"/>
          </a:xfrm>
          <a:prstGeom prst="rect">
            <a:avLst/>
          </a:prstGeom>
        </p:spPr>
      </p:pic>
      <p:sp>
        <p:nvSpPr>
          <p:cNvPr id="5" name="Title 4"/>
          <p:cNvSpPr>
            <a:spLocks noGrp="1"/>
          </p:cNvSpPr>
          <p:nvPr>
            <p:ph type="title"/>
          </p:nvPr>
        </p:nvSpPr>
        <p:spPr/>
        <p:txBody>
          <a:bodyPr>
            <a:normAutofit/>
          </a:bodyPr>
          <a:lstStyle/>
          <a:p>
            <a:r>
              <a:rPr lang="en-US" dirty="0"/>
              <a:t>As liquidity increase, rupee weakens.</a:t>
            </a:r>
          </a:p>
        </p:txBody>
      </p:sp>
      <p:sp>
        <p:nvSpPr>
          <p:cNvPr id="2" name="Rectangle 1"/>
          <p:cNvSpPr/>
          <p:nvPr/>
        </p:nvSpPr>
        <p:spPr>
          <a:xfrm>
            <a:off x="6601692" y="1840923"/>
            <a:ext cx="2473036" cy="2327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Last year RBI cut Repo by 125 basis points</a:t>
            </a:r>
          </a:p>
        </p:txBody>
      </p:sp>
    </p:spTree>
    <p:extLst>
      <p:ext uri="{BB962C8B-B14F-4D97-AF65-F5344CB8AC3E}">
        <p14:creationId xmlns:p14="http://schemas.microsoft.com/office/powerpoint/2010/main" val="2092208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19" y="916597"/>
            <a:ext cx="8914016" cy="4668716"/>
          </a:xfrm>
          <a:prstGeom prst="rect">
            <a:avLst/>
          </a:prstGeom>
        </p:spPr>
      </p:pic>
      <p:sp>
        <p:nvSpPr>
          <p:cNvPr id="5" name="Title 4"/>
          <p:cNvSpPr>
            <a:spLocks noGrp="1"/>
          </p:cNvSpPr>
          <p:nvPr>
            <p:ph type="title"/>
          </p:nvPr>
        </p:nvSpPr>
        <p:spPr/>
        <p:txBody>
          <a:bodyPr>
            <a:normAutofit/>
          </a:bodyPr>
          <a:lstStyle/>
          <a:p>
            <a:r>
              <a:rPr lang="en-US" dirty="0"/>
              <a:t>Across the globe</a:t>
            </a:r>
          </a:p>
        </p:txBody>
      </p:sp>
      <p:sp>
        <p:nvSpPr>
          <p:cNvPr id="6" name="Rectangular Callout 5"/>
          <p:cNvSpPr/>
          <p:nvPr/>
        </p:nvSpPr>
        <p:spPr>
          <a:xfrm>
            <a:off x="356916" y="2572297"/>
            <a:ext cx="2056829" cy="1127936"/>
          </a:xfrm>
          <a:prstGeom prst="wedgeRectCallout">
            <a:avLst>
              <a:gd name="adj1" fmla="val 38307"/>
              <a:gd name="adj2" fmla="val -7408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Tight money policy</a:t>
            </a:r>
          </a:p>
          <a:p>
            <a:pPr algn="ctr"/>
            <a:r>
              <a:rPr lang="en-US" dirty="0"/>
              <a:t>Dear  Money</a:t>
            </a:r>
          </a:p>
          <a:p>
            <a:pPr algn="ctr"/>
            <a:r>
              <a:rPr lang="en-US"/>
              <a:t>Hawkish </a:t>
            </a:r>
            <a:endParaRPr lang="en-US" dirty="0"/>
          </a:p>
        </p:txBody>
      </p:sp>
      <p:sp>
        <p:nvSpPr>
          <p:cNvPr id="8" name="Rectangular Callout 7"/>
          <p:cNvSpPr/>
          <p:nvPr/>
        </p:nvSpPr>
        <p:spPr>
          <a:xfrm>
            <a:off x="5992772" y="1341790"/>
            <a:ext cx="3013563" cy="465029"/>
          </a:xfrm>
          <a:prstGeom prst="wedgeRectCallout">
            <a:avLst>
              <a:gd name="adj1" fmla="val -19326"/>
              <a:gd name="adj2" fmla="val 12785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Outflow / Exit of Foreign investors</a:t>
            </a:r>
          </a:p>
        </p:txBody>
      </p:sp>
      <p:sp>
        <p:nvSpPr>
          <p:cNvPr id="12" name="Rectangular Callout 11"/>
          <p:cNvSpPr/>
          <p:nvPr/>
        </p:nvSpPr>
        <p:spPr>
          <a:xfrm>
            <a:off x="5309987" y="2998863"/>
            <a:ext cx="1824687" cy="425329"/>
          </a:xfrm>
          <a:prstGeom prst="wedgeRectCallout">
            <a:avLst>
              <a:gd name="adj1" fmla="val 11848"/>
              <a:gd name="adj2" fmla="val -81663"/>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Easy money Policy</a:t>
            </a:r>
          </a:p>
        </p:txBody>
      </p:sp>
      <p:sp>
        <p:nvSpPr>
          <p:cNvPr id="14" name="Rectangular Callout 13"/>
          <p:cNvSpPr/>
          <p:nvPr/>
        </p:nvSpPr>
        <p:spPr>
          <a:xfrm>
            <a:off x="3279367" y="2390424"/>
            <a:ext cx="2009326" cy="1173760"/>
          </a:xfrm>
          <a:prstGeom prst="wedgeRectCallout">
            <a:avLst>
              <a:gd name="adj1" fmla="val 44633"/>
              <a:gd name="adj2" fmla="val -85014"/>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Easy money Policy</a:t>
            </a:r>
          </a:p>
          <a:p>
            <a:pPr algn="ctr"/>
            <a:r>
              <a:rPr lang="en-US" dirty="0"/>
              <a:t>Cheap money policy</a:t>
            </a:r>
          </a:p>
          <a:p>
            <a:pPr algn="ctr"/>
            <a:r>
              <a:rPr lang="en-US" dirty="0"/>
              <a:t>Dovish money policy</a:t>
            </a:r>
          </a:p>
        </p:txBody>
      </p:sp>
      <p:sp>
        <p:nvSpPr>
          <p:cNvPr id="15" name="Rectangular Callout 14"/>
          <p:cNvSpPr/>
          <p:nvPr/>
        </p:nvSpPr>
        <p:spPr>
          <a:xfrm>
            <a:off x="6494890" y="4309467"/>
            <a:ext cx="2009326" cy="498507"/>
          </a:xfrm>
          <a:prstGeom prst="wedgeRectCallout">
            <a:avLst>
              <a:gd name="adj1" fmla="val 11848"/>
              <a:gd name="adj2" fmla="val -81663"/>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Easy money Policy</a:t>
            </a:r>
          </a:p>
        </p:txBody>
      </p:sp>
      <p:sp>
        <p:nvSpPr>
          <p:cNvPr id="16" name="Rectangular Callout 15"/>
          <p:cNvSpPr/>
          <p:nvPr/>
        </p:nvSpPr>
        <p:spPr>
          <a:xfrm>
            <a:off x="7134675" y="1976688"/>
            <a:ext cx="2009326" cy="425329"/>
          </a:xfrm>
          <a:prstGeom prst="wedgeRectCallout">
            <a:avLst>
              <a:gd name="adj1" fmla="val -66587"/>
              <a:gd name="adj2" fmla="val 25313"/>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Easy money Policy</a:t>
            </a:r>
          </a:p>
        </p:txBody>
      </p:sp>
      <p:sp>
        <p:nvSpPr>
          <p:cNvPr id="17" name="Rectangular Callout 16"/>
          <p:cNvSpPr/>
          <p:nvPr/>
        </p:nvSpPr>
        <p:spPr>
          <a:xfrm>
            <a:off x="7457791" y="3138855"/>
            <a:ext cx="1686209" cy="425329"/>
          </a:xfrm>
          <a:prstGeom prst="wedgeRectCallout">
            <a:avLst>
              <a:gd name="adj1" fmla="val -37707"/>
              <a:gd name="adj2" fmla="val -87865"/>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Easy money Policy</a:t>
            </a:r>
          </a:p>
        </p:txBody>
      </p:sp>
      <p:pic>
        <p:nvPicPr>
          <p:cNvPr id="3" name="Picture 2"/>
          <p:cNvPicPr>
            <a:picLocks noChangeAspect="1"/>
          </p:cNvPicPr>
          <p:nvPr/>
        </p:nvPicPr>
        <p:blipFill>
          <a:blip r:embed="rId4"/>
          <a:stretch>
            <a:fillRect/>
          </a:stretch>
        </p:blipFill>
        <p:spPr>
          <a:xfrm>
            <a:off x="113614" y="4034444"/>
            <a:ext cx="5196373" cy="2710208"/>
          </a:xfrm>
          <a:prstGeom prst="rect">
            <a:avLst/>
          </a:prstGeom>
        </p:spPr>
      </p:pic>
      <p:sp>
        <p:nvSpPr>
          <p:cNvPr id="4" name="Rectangle 3"/>
          <p:cNvSpPr/>
          <p:nvPr/>
        </p:nvSpPr>
        <p:spPr>
          <a:xfrm>
            <a:off x="2307516" y="3760770"/>
            <a:ext cx="2981177" cy="759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Good for exporters </a:t>
            </a:r>
          </a:p>
          <a:p>
            <a:pPr algn="ctr"/>
            <a:r>
              <a:rPr lang="en-US" sz="1500" dirty="0"/>
              <a:t>Bad for importers</a:t>
            </a:r>
          </a:p>
          <a:p>
            <a:pPr algn="ctr"/>
            <a:r>
              <a:rPr lang="en-US" sz="1500" dirty="0" err="1"/>
              <a:t>Govts</a:t>
            </a:r>
            <a:r>
              <a:rPr lang="en-US" sz="1500" dirty="0"/>
              <a:t>. In dilemma over taxation polices</a:t>
            </a:r>
          </a:p>
        </p:txBody>
      </p:sp>
    </p:spTree>
    <p:extLst>
      <p:ext uri="{BB962C8B-B14F-4D97-AF65-F5344CB8AC3E}">
        <p14:creationId xmlns:p14="http://schemas.microsoft.com/office/powerpoint/2010/main" val="194488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706231958"/>
              </p:ext>
            </p:extLst>
          </p:nvPr>
        </p:nvGraphicFramePr>
        <p:xfrm>
          <a:off x="154781" y="865239"/>
          <a:ext cx="8797529" cy="5810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dirty="0"/>
              <a:t>Rajan Paper ‘Rules of Monetary Policy’</a:t>
            </a:r>
          </a:p>
        </p:txBody>
      </p:sp>
      <p:sp>
        <p:nvSpPr>
          <p:cNvPr id="7" name="Rounded Rectangular Callout 6"/>
          <p:cNvSpPr/>
          <p:nvPr/>
        </p:nvSpPr>
        <p:spPr>
          <a:xfrm>
            <a:off x="1778196" y="4224358"/>
            <a:ext cx="4800600" cy="771524"/>
          </a:xfrm>
          <a:prstGeom prst="wedgeRoundRectCallout">
            <a:avLst>
              <a:gd name="adj1" fmla="val -60516"/>
              <a:gd name="adj2" fmla="val 15143"/>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marL="342900" indent="-342900">
              <a:buFontTx/>
              <a:buAutoNum type="arabicPeriod"/>
            </a:pPr>
            <a:r>
              <a:rPr lang="en-US" sz="2400" dirty="0">
                <a:latin typeface="Franklin Gothic Medium Cond" panose="020B0606030402020204" pitchFamily="34" charset="0"/>
              </a:rPr>
              <a:t>Stop finger pointing</a:t>
            </a:r>
          </a:p>
          <a:p>
            <a:pPr marL="342900" indent="-342900">
              <a:buAutoNum type="arabicPeriod"/>
            </a:pPr>
            <a:r>
              <a:rPr lang="en-US" sz="2400" dirty="0">
                <a:latin typeface="Franklin Gothic Medium Cond" panose="020B0606030402020204" pitchFamily="34" charset="0"/>
              </a:rPr>
              <a:t>Update IMF Articles of association </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8796" y="4224358"/>
            <a:ext cx="2938829" cy="2051635"/>
          </a:xfrm>
          <a:prstGeom prst="rect">
            <a:avLst/>
          </a:prstGeom>
        </p:spPr>
      </p:pic>
    </p:spTree>
    <p:extLst>
      <p:ext uri="{BB962C8B-B14F-4D97-AF65-F5344CB8AC3E}">
        <p14:creationId xmlns:p14="http://schemas.microsoft.com/office/powerpoint/2010/main" val="142508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ACEE3E6-2748-4C92-AA08-1B90C04CDA5F}"/>
                                            </p:graphicEl>
                                          </p:spTgt>
                                        </p:tgtEl>
                                        <p:attrNameLst>
                                          <p:attrName>style.visibility</p:attrName>
                                        </p:attrNameLst>
                                      </p:cBhvr>
                                      <p:to>
                                        <p:strVal val="visible"/>
                                      </p:to>
                                    </p:set>
                                    <p:animEffect transition="in" filter="fade">
                                      <p:cBhvr>
                                        <p:cTn id="7" dur="500"/>
                                        <p:tgtEl>
                                          <p:spTgt spid="6">
                                            <p:graphicEl>
                                              <a:dgm id="{7ACEE3E6-2748-4C92-AA08-1B90C04CDA5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A0BCC0E3-1F94-40B5-A5DD-F6ADA5E2E0A1}"/>
                                            </p:graphicEl>
                                          </p:spTgt>
                                        </p:tgtEl>
                                        <p:attrNameLst>
                                          <p:attrName>style.visibility</p:attrName>
                                        </p:attrNameLst>
                                      </p:cBhvr>
                                      <p:to>
                                        <p:strVal val="visible"/>
                                      </p:to>
                                    </p:set>
                                    <p:animEffect transition="in" filter="fade">
                                      <p:cBhvr>
                                        <p:cTn id="12" dur="500"/>
                                        <p:tgtEl>
                                          <p:spTgt spid="6">
                                            <p:graphicEl>
                                              <a:dgm id="{A0BCC0E3-1F94-40B5-A5DD-F6ADA5E2E0A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DBC4AF49-A8A4-4440-8D97-88F6BC2AA103}"/>
                                            </p:graphicEl>
                                          </p:spTgt>
                                        </p:tgtEl>
                                        <p:attrNameLst>
                                          <p:attrName>style.visibility</p:attrName>
                                        </p:attrNameLst>
                                      </p:cBhvr>
                                      <p:to>
                                        <p:strVal val="visible"/>
                                      </p:to>
                                    </p:set>
                                    <p:animEffect transition="in" filter="fade">
                                      <p:cBhvr>
                                        <p:cTn id="17" dur="500"/>
                                        <p:tgtEl>
                                          <p:spTgt spid="6">
                                            <p:graphicEl>
                                              <a:dgm id="{DBC4AF49-A8A4-4440-8D97-88F6BC2AA10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5C8CE7DD-9921-45D6-A352-5515603A8FC5}"/>
                                            </p:graphicEl>
                                          </p:spTgt>
                                        </p:tgtEl>
                                        <p:attrNameLst>
                                          <p:attrName>style.visibility</p:attrName>
                                        </p:attrNameLst>
                                      </p:cBhvr>
                                      <p:to>
                                        <p:strVal val="visible"/>
                                      </p:to>
                                    </p:set>
                                    <p:animEffect transition="in" filter="fade">
                                      <p:cBhvr>
                                        <p:cTn id="22" dur="500"/>
                                        <p:tgtEl>
                                          <p:spTgt spid="6">
                                            <p:graphicEl>
                                              <a:dgm id="{5C8CE7DD-9921-45D6-A352-5515603A8FC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E1D49B66-AD7D-4957-A00A-89E7C16C0D3D}"/>
                                            </p:graphicEl>
                                          </p:spTgt>
                                        </p:tgtEl>
                                        <p:attrNameLst>
                                          <p:attrName>style.visibility</p:attrName>
                                        </p:attrNameLst>
                                      </p:cBhvr>
                                      <p:to>
                                        <p:strVal val="visible"/>
                                      </p:to>
                                    </p:set>
                                    <p:animEffect transition="in" filter="fade">
                                      <p:cBhvr>
                                        <p:cTn id="27" dur="500"/>
                                        <p:tgtEl>
                                          <p:spTgt spid="6">
                                            <p:graphicEl>
                                              <a:dgm id="{E1D49B66-AD7D-4957-A00A-89E7C16C0D3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E228B52A-D3F1-4E53-9A3A-CB4156AEE15D}"/>
                                            </p:graphicEl>
                                          </p:spTgt>
                                        </p:tgtEl>
                                        <p:attrNameLst>
                                          <p:attrName>style.visibility</p:attrName>
                                        </p:attrNameLst>
                                      </p:cBhvr>
                                      <p:to>
                                        <p:strVal val="visible"/>
                                      </p:to>
                                    </p:set>
                                    <p:animEffect transition="in" filter="fade">
                                      <p:cBhvr>
                                        <p:cTn id="32" dur="500"/>
                                        <p:tgtEl>
                                          <p:spTgt spid="6">
                                            <p:graphicEl>
                                              <a:dgm id="{E228B52A-D3F1-4E53-9A3A-CB4156AEE15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Helicopter Money</a:t>
            </a:r>
          </a:p>
        </p:txBody>
      </p:sp>
      <p:pic>
        <p:nvPicPr>
          <p:cNvPr id="6" name="Picture 5"/>
          <p:cNvPicPr>
            <a:picLocks noChangeAspect="1"/>
          </p:cNvPicPr>
          <p:nvPr/>
        </p:nvPicPr>
        <p:blipFill>
          <a:blip r:embed="rId2"/>
          <a:stretch>
            <a:fillRect/>
          </a:stretch>
        </p:blipFill>
        <p:spPr>
          <a:xfrm>
            <a:off x="235692" y="1097759"/>
            <a:ext cx="2424381" cy="2870396"/>
          </a:xfrm>
          <a:prstGeom prst="rect">
            <a:avLst/>
          </a:prstGeom>
        </p:spPr>
      </p:pic>
      <p:sp>
        <p:nvSpPr>
          <p:cNvPr id="7" name="Rectangle 6"/>
          <p:cNvSpPr/>
          <p:nvPr/>
        </p:nvSpPr>
        <p:spPr>
          <a:xfrm>
            <a:off x="155863" y="3875809"/>
            <a:ext cx="2504209"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Milton Friedman</a:t>
            </a:r>
          </a:p>
          <a:p>
            <a:pPr algn="ctr"/>
            <a:r>
              <a:rPr lang="en-US" sz="2800" dirty="0"/>
              <a:t>US Economist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6424" y="1097759"/>
            <a:ext cx="3774931" cy="2316670"/>
          </a:xfrm>
          <a:prstGeom prst="rect">
            <a:avLst/>
          </a:prstGeom>
        </p:spPr>
      </p:pic>
      <p:sp>
        <p:nvSpPr>
          <p:cNvPr id="9" name="Rectangle 8"/>
          <p:cNvSpPr/>
          <p:nvPr/>
        </p:nvSpPr>
        <p:spPr>
          <a:xfrm>
            <a:off x="2906424" y="3475759"/>
            <a:ext cx="3774931" cy="1293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IF Government drops money from helicopter to restart economy</a:t>
            </a:r>
          </a:p>
        </p:txBody>
      </p:sp>
    </p:spTree>
    <p:extLst>
      <p:ext uri="{BB962C8B-B14F-4D97-AF65-F5344CB8AC3E}">
        <p14:creationId xmlns:p14="http://schemas.microsoft.com/office/powerpoint/2010/main" val="4276811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Sovereign debt &amp; QE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07016">
            <a:off x="3639302" y="1414017"/>
            <a:ext cx="3207459" cy="24055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477" b="1320"/>
          <a:stretch/>
        </p:blipFill>
        <p:spPr>
          <a:xfrm flipH="1">
            <a:off x="-174344" y="827947"/>
            <a:ext cx="2834417" cy="2424506"/>
          </a:xfrm>
          <a:prstGeom prst="rect">
            <a:avLst/>
          </a:prstGeom>
        </p:spPr>
      </p:pic>
      <p:sp>
        <p:nvSpPr>
          <p:cNvPr id="8" name="Pentagon 7"/>
          <p:cNvSpPr/>
          <p:nvPr/>
        </p:nvSpPr>
        <p:spPr>
          <a:xfrm rot="1538110">
            <a:off x="2778115" y="4907987"/>
            <a:ext cx="3891728" cy="1431121"/>
          </a:xfrm>
          <a:prstGeom prst="homePlate">
            <a:avLst>
              <a:gd name="adj" fmla="val 27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REPURCHASE to </a:t>
            </a:r>
            <a:r>
              <a:rPr lang="en-US" sz="2400" dirty="0">
                <a:latin typeface="Arial Black" panose="020B0A04020102020204" pitchFamily="34" charset="0"/>
              </a:rPr>
              <a:t>▲</a:t>
            </a:r>
            <a:r>
              <a:rPr lang="en-US" sz="2400" dirty="0"/>
              <a:t>liquidity &amp; demand during slowdown =Quantitative Easing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060" y="2890260"/>
            <a:ext cx="3550393" cy="3463646"/>
          </a:xfrm>
          <a:prstGeom prst="rect">
            <a:avLst/>
          </a:prstGeom>
        </p:spPr>
      </p:pic>
      <p:sp>
        <p:nvSpPr>
          <p:cNvPr id="10" name="Left-Right Arrow 9"/>
          <p:cNvSpPr/>
          <p:nvPr/>
        </p:nvSpPr>
        <p:spPr>
          <a:xfrm rot="1471289">
            <a:off x="5223359" y="1504629"/>
            <a:ext cx="4345463" cy="16651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OMO: Sale/Purchase to combat inflation/deflation</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1306" y="4688324"/>
            <a:ext cx="1559705" cy="225228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423" y="2351235"/>
            <a:ext cx="1649121" cy="1649121"/>
          </a:xfrm>
          <a:prstGeom prst="rect">
            <a:avLst/>
          </a:prstGeom>
        </p:spPr>
      </p:pic>
      <p:sp>
        <p:nvSpPr>
          <p:cNvPr id="3" name="Right Arrow 2"/>
          <p:cNvSpPr/>
          <p:nvPr/>
        </p:nvSpPr>
        <p:spPr>
          <a:xfrm rot="1486869">
            <a:off x="2895087" y="3523241"/>
            <a:ext cx="3978988" cy="1226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AUCTION</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8958" y="1815018"/>
            <a:ext cx="1649121" cy="164912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28" y="2745815"/>
            <a:ext cx="1649121" cy="1649121"/>
          </a:xfrm>
          <a:prstGeom prst="rect">
            <a:avLst/>
          </a:prstGeom>
        </p:spPr>
      </p:pic>
    </p:spTree>
    <p:extLst>
      <p:ext uri="{BB962C8B-B14F-4D97-AF65-F5344CB8AC3E}">
        <p14:creationId xmlns:p14="http://schemas.microsoft.com/office/powerpoint/2010/main" val="231667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930" y="1698030"/>
            <a:ext cx="1649121" cy="1649121"/>
          </a:xfrm>
          <a:prstGeom prst="rect">
            <a:avLst/>
          </a:prstGeom>
        </p:spPr>
      </p:pic>
      <p:sp>
        <p:nvSpPr>
          <p:cNvPr id="2" name="Title 1"/>
          <p:cNvSpPr>
            <a:spLocks noGrp="1"/>
          </p:cNvSpPr>
          <p:nvPr>
            <p:ph type="title"/>
          </p:nvPr>
        </p:nvSpPr>
        <p:spPr/>
        <p:txBody>
          <a:bodyPr/>
          <a:lstStyle/>
          <a:p>
            <a:r>
              <a:rPr lang="en-US" dirty="0"/>
              <a:t>Helicopter Money: rough mechanics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07016">
            <a:off x="3639302" y="1414017"/>
            <a:ext cx="3207459" cy="240559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3477" b="1320"/>
          <a:stretch/>
        </p:blipFill>
        <p:spPr>
          <a:xfrm flipH="1">
            <a:off x="-174344" y="827947"/>
            <a:ext cx="2834417" cy="242450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1060" y="2890260"/>
            <a:ext cx="3550393" cy="346364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3461" y="2488645"/>
            <a:ext cx="1559705" cy="225228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423" y="2351235"/>
            <a:ext cx="1649121" cy="1649121"/>
          </a:xfrm>
          <a:prstGeom prst="rect">
            <a:avLst/>
          </a:prstGeom>
        </p:spPr>
      </p:pic>
      <p:sp>
        <p:nvSpPr>
          <p:cNvPr id="3" name="Rectangle 2"/>
          <p:cNvSpPr/>
          <p:nvPr/>
        </p:nvSpPr>
        <p:spPr>
          <a:xfrm rot="1486869">
            <a:off x="3328793" y="3817492"/>
            <a:ext cx="3004461" cy="140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trike="sngStrike" dirty="0"/>
              <a:t>AUCTION</a:t>
            </a:r>
          </a:p>
          <a:p>
            <a:pPr algn="ctr"/>
            <a:r>
              <a:rPr lang="en-US" sz="2800" dirty="0"/>
              <a:t>Central Bank buys &amp; destroys bonds</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28" y="2745815"/>
            <a:ext cx="1649121" cy="1649121"/>
          </a:xfrm>
          <a:prstGeom prst="rect">
            <a:avLst/>
          </a:prstGeom>
        </p:spPr>
      </p:pic>
      <p:sp>
        <p:nvSpPr>
          <p:cNvPr id="15" name="Pentagon 14"/>
          <p:cNvSpPr/>
          <p:nvPr/>
        </p:nvSpPr>
        <p:spPr>
          <a:xfrm rot="1324838">
            <a:off x="438358" y="4301591"/>
            <a:ext cx="3626895" cy="1498082"/>
          </a:xfrm>
          <a:prstGeom prst="homePlate">
            <a:avLst>
              <a:gd name="adj"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“rain” of “NEW” money through wages, infra. dev, subsidies etc.</a:t>
            </a:r>
          </a:p>
        </p:txBody>
      </p:sp>
    </p:spTree>
    <p:extLst>
      <p:ext uri="{BB962C8B-B14F-4D97-AF65-F5344CB8AC3E}">
        <p14:creationId xmlns:p14="http://schemas.microsoft.com/office/powerpoint/2010/main" val="127856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nodeType="clickEffect">
                                  <p:stCondLst>
                                    <p:cond delay="0"/>
                                  </p:stCondLst>
                                  <p:childTnLst>
                                    <p:animEffect transition="out" filter="wipe(down)">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44" y="235244"/>
            <a:ext cx="9114956" cy="6196729"/>
          </a:xfrm>
          <a:prstGeom prst="rect">
            <a:avLst/>
          </a:prstGeom>
        </p:spPr>
      </p:pic>
      <p:sp>
        <p:nvSpPr>
          <p:cNvPr id="2" name="Title 1"/>
          <p:cNvSpPr>
            <a:spLocks noGrp="1"/>
          </p:cNvSpPr>
          <p:nvPr>
            <p:ph type="title"/>
          </p:nvPr>
        </p:nvSpPr>
        <p:spPr/>
        <p:txBody>
          <a:bodyPr/>
          <a:lstStyle/>
          <a:p>
            <a:r>
              <a:rPr lang="en-US" dirty="0"/>
              <a:t>Why in news? ECB’s Mario Draghi interested</a:t>
            </a:r>
          </a:p>
        </p:txBody>
      </p:sp>
      <p:sp>
        <p:nvSpPr>
          <p:cNvPr id="5" name="Right Arrow 4"/>
          <p:cNvSpPr/>
          <p:nvPr/>
        </p:nvSpPr>
        <p:spPr>
          <a:xfrm rot="833837">
            <a:off x="6313244" y="3083124"/>
            <a:ext cx="2257834" cy="55071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Inflation</a:t>
            </a:r>
          </a:p>
        </p:txBody>
      </p:sp>
      <p:sp>
        <p:nvSpPr>
          <p:cNvPr id="6" name="Rectangle 5"/>
          <p:cNvSpPr/>
          <p:nvPr/>
        </p:nvSpPr>
        <p:spPr>
          <a:xfrm>
            <a:off x="-1" y="6151418"/>
            <a:ext cx="9144001" cy="7065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hlinkClick r:id="rId3"/>
              </a:rPr>
              <a:t>More Background: L3/P4: ECB quantitative easing &amp; Greece Anti-Austerity</a:t>
            </a:r>
            <a:endParaRPr lang="en-US" sz="2400" dirty="0"/>
          </a:p>
        </p:txBody>
      </p:sp>
    </p:spTree>
    <p:extLst>
      <p:ext uri="{BB962C8B-B14F-4D97-AF65-F5344CB8AC3E}">
        <p14:creationId xmlns:p14="http://schemas.microsoft.com/office/powerpoint/2010/main" val="3747077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4600" b="200"/>
          <a:stretch/>
        </p:blipFill>
        <p:spPr>
          <a:xfrm>
            <a:off x="0" y="857250"/>
            <a:ext cx="9144000" cy="5440680"/>
          </a:xfrm>
          <a:prstGeom prst="rect">
            <a:avLst/>
          </a:prstGeom>
        </p:spPr>
      </p:pic>
      <p:sp>
        <p:nvSpPr>
          <p:cNvPr id="3" name="Rectangle 2"/>
          <p:cNvSpPr/>
          <p:nvPr/>
        </p:nvSpPr>
        <p:spPr>
          <a:xfrm>
            <a:off x="0" y="857250"/>
            <a:ext cx="6614014" cy="44181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700" dirty="0"/>
              <a:t>Fast Revision + Survey 2015: v2c4, v1c8</a:t>
            </a:r>
          </a:p>
        </p:txBody>
      </p:sp>
      <p:graphicFrame>
        <p:nvGraphicFramePr>
          <p:cNvPr id="2" name="Diagram 1"/>
          <p:cNvGraphicFramePr/>
          <p:nvPr>
            <p:extLst/>
          </p:nvPr>
        </p:nvGraphicFramePr>
        <p:xfrm>
          <a:off x="93052" y="1078157"/>
          <a:ext cx="6178062" cy="4794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6375" y="3475159"/>
            <a:ext cx="830800" cy="83080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594" y="1376978"/>
            <a:ext cx="830800" cy="83080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26112" y="1376977"/>
            <a:ext cx="830800" cy="8308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6105" y="1376977"/>
            <a:ext cx="1062318" cy="1062318"/>
          </a:xfrm>
          <a:prstGeom prst="rect">
            <a:avLst/>
          </a:prstGeom>
        </p:spPr>
      </p:pic>
    </p:spTree>
    <p:extLst>
      <p:ext uri="{BB962C8B-B14F-4D97-AF65-F5344CB8AC3E}">
        <p14:creationId xmlns:p14="http://schemas.microsoft.com/office/powerpoint/2010/main" val="2981455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Import-2015: Highest Negative growths (overall -16%)</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878542175"/>
              </p:ext>
            </p:extLst>
          </p:nvPr>
        </p:nvGraphicFramePr>
        <p:xfrm>
          <a:off x="0" y="1543050"/>
          <a:ext cx="8797925" cy="3984625"/>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ular Callout 1"/>
          <p:cNvSpPr/>
          <p:nvPr/>
        </p:nvSpPr>
        <p:spPr>
          <a:xfrm>
            <a:off x="1573140" y="4535447"/>
            <a:ext cx="2379307" cy="293914"/>
          </a:xfrm>
          <a:prstGeom prst="wedgeRectCallout">
            <a:avLst>
              <a:gd name="adj1" fmla="val 61820"/>
              <a:gd name="adj2" fmla="val -1964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Declined Oil Prices</a:t>
            </a:r>
          </a:p>
        </p:txBody>
      </p:sp>
      <p:graphicFrame>
        <p:nvGraphicFramePr>
          <p:cNvPr id="6" name="Chart 5"/>
          <p:cNvGraphicFramePr/>
          <p:nvPr>
            <p:extLst>
              <p:ext uri="{D42A27DB-BD31-4B8C-83A1-F6EECF244321}">
                <p14:modId xmlns:p14="http://schemas.microsoft.com/office/powerpoint/2010/main" val="4138640093"/>
              </p:ext>
            </p:extLst>
          </p:nvPr>
        </p:nvGraphicFramePr>
        <p:xfrm>
          <a:off x="129290" y="1664046"/>
          <a:ext cx="3982183" cy="2388089"/>
        </p:xfrm>
        <a:graphic>
          <a:graphicData uri="http://schemas.openxmlformats.org/drawingml/2006/chart">
            <c:chart xmlns:c="http://schemas.openxmlformats.org/drawingml/2006/chart" xmlns:r="http://schemas.openxmlformats.org/officeDocument/2006/relationships" r:id="rId4"/>
          </a:graphicData>
        </a:graphic>
      </p:graphicFrame>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4969" y="2441272"/>
            <a:ext cx="1397825" cy="1160195"/>
          </a:xfrm>
          <a:prstGeom prst="rect">
            <a:avLst/>
          </a:prstGeom>
        </p:spPr>
      </p:pic>
    </p:spTree>
    <p:extLst>
      <p:ext uri="{BB962C8B-B14F-4D97-AF65-F5344CB8AC3E}">
        <p14:creationId xmlns:p14="http://schemas.microsoft.com/office/powerpoint/2010/main" val="392406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6"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857250"/>
            <a:ext cx="9153330" cy="4970236"/>
          </a:xfrm>
          <a:prstGeom prst="rect">
            <a:avLst/>
          </a:prstGeom>
        </p:spPr>
      </p:pic>
      <p:sp>
        <p:nvSpPr>
          <p:cNvPr id="4" name="Curved Right Arrow 3"/>
          <p:cNvSpPr/>
          <p:nvPr/>
        </p:nvSpPr>
        <p:spPr>
          <a:xfrm rot="3614199">
            <a:off x="4358726" y="288981"/>
            <a:ext cx="982600" cy="396742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62" y="2178100"/>
            <a:ext cx="1001075" cy="1001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579" y="3067878"/>
            <a:ext cx="776869" cy="7768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932" y="3369669"/>
            <a:ext cx="523222" cy="52322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021" y="3474981"/>
            <a:ext cx="417910" cy="417910"/>
          </a:xfrm>
          <a:prstGeom prst="rect">
            <a:avLst/>
          </a:prstGeom>
        </p:spPr>
      </p:pic>
      <p:sp>
        <p:nvSpPr>
          <p:cNvPr id="9" name="Down Arrow 8"/>
          <p:cNvSpPr/>
          <p:nvPr/>
        </p:nvSpPr>
        <p:spPr>
          <a:xfrm>
            <a:off x="489857" y="4132295"/>
            <a:ext cx="318041" cy="7419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Down Arrow 9"/>
          <p:cNvSpPr/>
          <p:nvPr/>
        </p:nvSpPr>
        <p:spPr>
          <a:xfrm rot="3125318">
            <a:off x="918066" y="4296925"/>
            <a:ext cx="319013" cy="82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84" y="4759496"/>
            <a:ext cx="682554" cy="68255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0678" y="1211222"/>
            <a:ext cx="638343" cy="638343"/>
          </a:xfrm>
          <a:prstGeom prst="rect">
            <a:avLst/>
          </a:prstGeom>
        </p:spPr>
      </p:pic>
      <p:sp>
        <p:nvSpPr>
          <p:cNvPr id="13" name="Rectangular Callout 12"/>
          <p:cNvSpPr/>
          <p:nvPr/>
        </p:nvSpPr>
        <p:spPr>
          <a:xfrm>
            <a:off x="118965" y="1795090"/>
            <a:ext cx="1469572" cy="370778"/>
          </a:xfrm>
          <a:prstGeom prst="wedgeRectCallout">
            <a:avLst>
              <a:gd name="adj1" fmla="val 11072"/>
              <a:gd name="adj2" fmla="val 121009"/>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TRADE DEFICIT</a:t>
            </a:r>
          </a:p>
        </p:txBody>
      </p:sp>
      <p:sp>
        <p:nvSpPr>
          <p:cNvPr id="14" name="Rectangular Callout 13"/>
          <p:cNvSpPr/>
          <p:nvPr/>
        </p:nvSpPr>
        <p:spPr>
          <a:xfrm>
            <a:off x="342901" y="1065115"/>
            <a:ext cx="2204244" cy="442945"/>
          </a:xfrm>
          <a:prstGeom prst="wedgeRectCallout">
            <a:avLst>
              <a:gd name="adj1" fmla="val 61548"/>
              <a:gd name="adj2" fmla="val 53678"/>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Current Account DEFICIT</a:t>
            </a:r>
          </a:p>
          <a:p>
            <a:pPr algn="ctr"/>
            <a:r>
              <a:rPr lang="hi-IN" sz="1350" dirty="0"/>
              <a:t>चालू खाता घाटा</a:t>
            </a:r>
            <a:endParaRPr lang="en-US" sz="1350"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063" y="3683935"/>
            <a:ext cx="523222" cy="523222"/>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239" y="4371062"/>
            <a:ext cx="776869" cy="776869"/>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095" y="5024141"/>
            <a:ext cx="417910" cy="417910"/>
          </a:xfrm>
          <a:prstGeom prst="rect">
            <a:avLst/>
          </a:prstGeom>
        </p:spPr>
      </p:pic>
      <p:sp>
        <p:nvSpPr>
          <p:cNvPr id="18" name="Rectangular Callout 17"/>
          <p:cNvSpPr/>
          <p:nvPr/>
        </p:nvSpPr>
        <p:spPr>
          <a:xfrm>
            <a:off x="4526095" y="5311835"/>
            <a:ext cx="1469572" cy="370778"/>
          </a:xfrm>
          <a:prstGeom prst="wedgeRectCallout">
            <a:avLst>
              <a:gd name="adj1" fmla="val 69167"/>
              <a:gd name="adj2" fmla="val -31868"/>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2015-Apr-Sept.</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309" y="4702650"/>
            <a:ext cx="417910" cy="417910"/>
          </a:xfrm>
          <a:prstGeom prst="rect">
            <a:avLst/>
          </a:prstGeom>
        </p:spPr>
      </p:pic>
      <p:sp>
        <p:nvSpPr>
          <p:cNvPr id="20" name="Rectangular Callout 19"/>
          <p:cNvSpPr/>
          <p:nvPr/>
        </p:nvSpPr>
        <p:spPr>
          <a:xfrm>
            <a:off x="7710397" y="5233095"/>
            <a:ext cx="1469572" cy="370778"/>
          </a:xfrm>
          <a:prstGeom prst="wedgeRectCallout">
            <a:avLst>
              <a:gd name="adj1" fmla="val -49404"/>
              <a:gd name="adj2" fmla="val -9792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2015-Apr-Sept.</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2906" y="914648"/>
            <a:ext cx="934918" cy="934918"/>
          </a:xfrm>
          <a:prstGeom prst="rect">
            <a:avLst/>
          </a:prstGeom>
        </p:spPr>
      </p:pic>
    </p:spTree>
    <p:extLst>
      <p:ext uri="{BB962C8B-B14F-4D97-AF65-F5344CB8AC3E}">
        <p14:creationId xmlns:p14="http://schemas.microsoft.com/office/powerpoint/2010/main" val="3708429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4415"/>
            <a:ext cx="9144000" cy="4789170"/>
          </a:xfrm>
          <a:prstGeom prst="rect">
            <a:avLst/>
          </a:prstGeom>
        </p:spPr>
      </p:pic>
      <p:sp>
        <p:nvSpPr>
          <p:cNvPr id="2" name="Title 1"/>
          <p:cNvSpPr>
            <a:spLocks noGrp="1"/>
          </p:cNvSpPr>
          <p:nvPr>
            <p:ph type="title"/>
          </p:nvPr>
        </p:nvSpPr>
        <p:spPr/>
        <p:txBody>
          <a:bodyPr>
            <a:normAutofit/>
          </a:bodyPr>
          <a:lstStyle/>
          <a:p>
            <a:r>
              <a:rPr lang="en-US" dirty="0"/>
              <a:t>RBI’s ECB Framework 2015</a:t>
            </a:r>
          </a:p>
        </p:txBody>
      </p:sp>
      <p:pic>
        <p:nvPicPr>
          <p:cNvPr id="4" name="Content Placeholder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115" y="2553617"/>
            <a:ext cx="2316956" cy="13239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60671"/>
            <a:ext cx="2547534" cy="1596173"/>
          </a:xfrm>
          <a:prstGeom prst="rect">
            <a:avLst/>
          </a:prstGeom>
        </p:spPr>
      </p:pic>
      <p:sp>
        <p:nvSpPr>
          <p:cNvPr id="6" name="Rounded Rectangle 5"/>
          <p:cNvSpPr/>
          <p:nvPr/>
        </p:nvSpPr>
        <p:spPr>
          <a:xfrm>
            <a:off x="-74518" y="3156844"/>
            <a:ext cx="3487382" cy="919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u="sng" dirty="0"/>
              <a:t>Maturity Period</a:t>
            </a:r>
          </a:p>
          <a:p>
            <a:pPr algn="ctr"/>
            <a:r>
              <a:rPr lang="en-US" sz="2100" dirty="0"/>
              <a:t>Rs: 5 years</a:t>
            </a:r>
          </a:p>
          <a:p>
            <a:pPr algn="ctr"/>
            <a:r>
              <a:rPr lang="en-US" sz="2100" dirty="0"/>
              <a:t>Foreign currency: 10 years</a:t>
            </a:r>
          </a:p>
        </p:txBody>
      </p:sp>
      <p:sp>
        <p:nvSpPr>
          <p:cNvPr id="7" name="Rounded Rectangle 6"/>
          <p:cNvSpPr/>
          <p:nvPr/>
        </p:nvSpPr>
        <p:spPr>
          <a:xfrm>
            <a:off x="5671970" y="3877592"/>
            <a:ext cx="3487382" cy="15785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100" u="sng" dirty="0"/>
              <a:t>Eligible borrowers</a:t>
            </a:r>
          </a:p>
          <a:p>
            <a:r>
              <a:rPr lang="en-US" sz="2100" dirty="0"/>
              <a:t>all except negative list i.e. Real estate, capital markets etc.(Small list)</a:t>
            </a:r>
          </a:p>
        </p:txBody>
      </p:sp>
      <p:sp>
        <p:nvSpPr>
          <p:cNvPr id="8" name="Rounded Rectangle 7"/>
          <p:cNvSpPr/>
          <p:nvPr/>
        </p:nvSpPr>
        <p:spPr>
          <a:xfrm>
            <a:off x="-74519" y="4183255"/>
            <a:ext cx="4060228" cy="16403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fontAlgn="ctr"/>
            <a:r>
              <a:rPr lang="en-US" sz="2100" u="sng" dirty="0"/>
              <a:t>Eligible Lenders</a:t>
            </a:r>
          </a:p>
          <a:p>
            <a:pPr fontAlgn="ctr"/>
            <a:r>
              <a:rPr lang="en-US" sz="2100" dirty="0"/>
              <a:t>Regulated financial institutions, sovereign wealth funds, pension funds, insurance companies, etc.</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2665" y="1453892"/>
            <a:ext cx="1828800" cy="18288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2186" y="1382327"/>
            <a:ext cx="1154909" cy="1667738"/>
          </a:xfrm>
          <a:prstGeom prst="rect">
            <a:avLst/>
          </a:prstGeom>
        </p:spPr>
      </p:pic>
    </p:spTree>
    <p:extLst>
      <p:ext uri="{BB962C8B-B14F-4D97-AF65-F5344CB8AC3E}">
        <p14:creationId xmlns:p14="http://schemas.microsoft.com/office/powerpoint/2010/main" val="14055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4415"/>
            <a:ext cx="9144000" cy="4789170"/>
          </a:xfrm>
          <a:prstGeom prst="rect">
            <a:avLst/>
          </a:prstGeom>
        </p:spPr>
      </p:pic>
      <p:sp>
        <p:nvSpPr>
          <p:cNvPr id="2" name="Title 1"/>
          <p:cNvSpPr>
            <a:spLocks noGrp="1"/>
          </p:cNvSpPr>
          <p:nvPr>
            <p:ph type="title"/>
          </p:nvPr>
        </p:nvSpPr>
        <p:spPr/>
        <p:txBody>
          <a:bodyPr>
            <a:normAutofit/>
          </a:bodyPr>
          <a:lstStyle/>
          <a:p>
            <a:r>
              <a:rPr lang="en-US" dirty="0"/>
              <a:t>ECB: Repayment &amp; Taxation</a:t>
            </a:r>
          </a:p>
        </p:txBody>
      </p:sp>
      <p:pic>
        <p:nvPicPr>
          <p:cNvPr id="4" name="Content Placeholder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115" y="2553617"/>
            <a:ext cx="2316956" cy="13239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81420"/>
            <a:ext cx="2547534" cy="1596173"/>
          </a:xfrm>
          <a:prstGeom prst="rect">
            <a:avLst/>
          </a:prstGeom>
        </p:spPr>
      </p:pic>
      <p:sp>
        <p:nvSpPr>
          <p:cNvPr id="7" name="Rounded Rectangle 6"/>
          <p:cNvSpPr/>
          <p:nvPr/>
        </p:nvSpPr>
        <p:spPr>
          <a:xfrm>
            <a:off x="5671970" y="3877592"/>
            <a:ext cx="3487382" cy="15785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300" dirty="0"/>
              <a:t>5% withholding tax on income from bonds</a:t>
            </a:r>
          </a:p>
        </p:txBody>
      </p:sp>
      <p:sp>
        <p:nvSpPr>
          <p:cNvPr id="8" name="Rounded Rectangle 7"/>
          <p:cNvSpPr/>
          <p:nvPr/>
        </p:nvSpPr>
        <p:spPr>
          <a:xfrm>
            <a:off x="-74519" y="4415342"/>
            <a:ext cx="2454649" cy="14082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fontAlgn="ctr"/>
            <a:r>
              <a:rPr lang="en-US" sz="2700" u="sng" dirty="0"/>
              <a:t>CGT exempt on</a:t>
            </a:r>
          </a:p>
          <a:p>
            <a:pPr fontAlgn="ctr"/>
            <a:r>
              <a:rPr lang="en-US" sz="2700" dirty="0"/>
              <a:t>Exchange rate fluctuation</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2186" y="1382327"/>
            <a:ext cx="1154909" cy="166773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0130" y="2724338"/>
            <a:ext cx="914400" cy="914400"/>
          </a:xfrm>
          <a:prstGeom prst="rect">
            <a:avLst/>
          </a:prstGeom>
        </p:spPr>
      </p:pic>
    </p:spTree>
    <p:extLst>
      <p:ext uri="{BB962C8B-B14F-4D97-AF65-F5344CB8AC3E}">
        <p14:creationId xmlns:p14="http://schemas.microsoft.com/office/powerpoint/2010/main" val="293413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27566567"/>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a:bodyPr>
          <a:lstStyle/>
          <a:p>
            <a:r>
              <a:rPr lang="en-US" dirty="0"/>
              <a:t>Company finance: IFC Bonds</a:t>
            </a:r>
          </a:p>
        </p:txBody>
      </p:sp>
      <p:sp>
        <p:nvSpPr>
          <p:cNvPr id="5" name="Rectangle 4"/>
          <p:cNvSpPr/>
          <p:nvPr/>
        </p:nvSpPr>
        <p:spPr>
          <a:xfrm>
            <a:off x="98914" y="3521319"/>
            <a:ext cx="2031023" cy="23277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100" dirty="0"/>
              <a:t>Interest usually less than Indian Government bonds, since credit rating is higher (AAA)</a:t>
            </a:r>
          </a:p>
        </p:txBody>
      </p:sp>
    </p:spTree>
    <p:extLst>
      <p:ext uri="{BB962C8B-B14F-4D97-AF65-F5344CB8AC3E}">
        <p14:creationId xmlns:p14="http://schemas.microsoft.com/office/powerpoint/2010/main" val="246709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659C12D7-C79A-480A-B95A-DA59600AD452}"/>
                                            </p:graphicEl>
                                          </p:spTgt>
                                        </p:tgtEl>
                                        <p:attrNameLst>
                                          <p:attrName>style.visibility</p:attrName>
                                        </p:attrNameLst>
                                      </p:cBhvr>
                                      <p:to>
                                        <p:strVal val="visible"/>
                                      </p:to>
                                    </p:set>
                                    <p:animEffect transition="in" filter="fade">
                                      <p:cBhvr>
                                        <p:cTn id="7" dur="500"/>
                                        <p:tgtEl>
                                          <p:spTgt spid="4">
                                            <p:graphicEl>
                                              <a:dgm id="{659C12D7-C79A-480A-B95A-DA59600AD45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BE490078-AAC9-4B94-AD73-2F717A06D4F2}"/>
                                            </p:graphicEl>
                                          </p:spTgt>
                                        </p:tgtEl>
                                        <p:attrNameLst>
                                          <p:attrName>style.visibility</p:attrName>
                                        </p:attrNameLst>
                                      </p:cBhvr>
                                      <p:to>
                                        <p:strVal val="visible"/>
                                      </p:to>
                                    </p:set>
                                    <p:animEffect transition="in" filter="fade">
                                      <p:cBhvr>
                                        <p:cTn id="10" dur="500"/>
                                        <p:tgtEl>
                                          <p:spTgt spid="4">
                                            <p:graphicEl>
                                              <a:dgm id="{BE490078-AAC9-4B94-AD73-2F717A06D4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B9F27650-7385-4E4A-867E-D32DCC7D27BC}"/>
                                            </p:graphicEl>
                                          </p:spTgt>
                                        </p:tgtEl>
                                        <p:attrNameLst>
                                          <p:attrName>style.visibility</p:attrName>
                                        </p:attrNameLst>
                                      </p:cBhvr>
                                      <p:to>
                                        <p:strVal val="visible"/>
                                      </p:to>
                                    </p:set>
                                    <p:animEffect transition="in" filter="fade">
                                      <p:cBhvr>
                                        <p:cTn id="15" dur="500"/>
                                        <p:tgtEl>
                                          <p:spTgt spid="4">
                                            <p:graphicEl>
                                              <a:dgm id="{B9F27650-7385-4E4A-867E-D32DCC7D27B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0CA68B3D-E2A3-418F-8D2D-5489DA7C45CF}"/>
                                            </p:graphicEl>
                                          </p:spTgt>
                                        </p:tgtEl>
                                        <p:attrNameLst>
                                          <p:attrName>style.visibility</p:attrName>
                                        </p:attrNameLst>
                                      </p:cBhvr>
                                      <p:to>
                                        <p:strVal val="visible"/>
                                      </p:to>
                                    </p:set>
                                    <p:animEffect transition="in" filter="fade">
                                      <p:cBhvr>
                                        <p:cTn id="18" dur="500"/>
                                        <p:tgtEl>
                                          <p:spTgt spid="4">
                                            <p:graphicEl>
                                              <a:dgm id="{0CA68B3D-E2A3-418F-8D2D-5489DA7C45C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0398D006-DE05-4277-8B56-880EDAC20F6C}"/>
                                            </p:graphicEl>
                                          </p:spTgt>
                                        </p:tgtEl>
                                        <p:attrNameLst>
                                          <p:attrName>style.visibility</p:attrName>
                                        </p:attrNameLst>
                                      </p:cBhvr>
                                      <p:to>
                                        <p:strVal val="visible"/>
                                      </p:to>
                                    </p:set>
                                    <p:animEffect transition="in" filter="fade">
                                      <p:cBhvr>
                                        <p:cTn id="23" dur="500"/>
                                        <p:tgtEl>
                                          <p:spTgt spid="4">
                                            <p:graphicEl>
                                              <a:dgm id="{0398D006-DE05-4277-8B56-880EDAC20F6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F91D8D8F-7A5C-4584-8056-AFA302BD36EA}"/>
                                            </p:graphicEl>
                                          </p:spTgt>
                                        </p:tgtEl>
                                        <p:attrNameLst>
                                          <p:attrName>style.visibility</p:attrName>
                                        </p:attrNameLst>
                                      </p:cBhvr>
                                      <p:to>
                                        <p:strVal val="visible"/>
                                      </p:to>
                                    </p:set>
                                    <p:animEffect transition="in" filter="fade">
                                      <p:cBhvr>
                                        <p:cTn id="28" dur="500"/>
                                        <p:tgtEl>
                                          <p:spTgt spid="4">
                                            <p:graphicEl>
                                              <a:dgm id="{F91D8D8F-7A5C-4584-8056-AFA302BD36E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2CE4FE2D-E1F6-421B-9FAE-FC322D4C5BDB}"/>
                                            </p:graphicEl>
                                          </p:spTgt>
                                        </p:tgtEl>
                                        <p:attrNameLst>
                                          <p:attrName>style.visibility</p:attrName>
                                        </p:attrNameLst>
                                      </p:cBhvr>
                                      <p:to>
                                        <p:strVal val="visible"/>
                                      </p:to>
                                    </p:set>
                                    <p:animEffect transition="in" filter="fade">
                                      <p:cBhvr>
                                        <p:cTn id="31" dur="500"/>
                                        <p:tgtEl>
                                          <p:spTgt spid="4">
                                            <p:graphicEl>
                                              <a:dgm id="{2CE4FE2D-E1F6-421B-9FAE-FC322D4C5BD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3A788ED1-CB31-418C-8069-9D22A9AA2758}"/>
                                            </p:graphicEl>
                                          </p:spTgt>
                                        </p:tgtEl>
                                        <p:attrNameLst>
                                          <p:attrName>style.visibility</p:attrName>
                                        </p:attrNameLst>
                                      </p:cBhvr>
                                      <p:to>
                                        <p:strVal val="visible"/>
                                      </p:to>
                                    </p:set>
                                    <p:animEffect transition="in" filter="fade">
                                      <p:cBhvr>
                                        <p:cTn id="36" dur="500"/>
                                        <p:tgtEl>
                                          <p:spTgt spid="4">
                                            <p:graphicEl>
                                              <a:dgm id="{3A788ED1-CB31-418C-8069-9D22A9AA275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4BE3E671-04DE-40A9-82BB-E86CEB3DF9A5}"/>
                                            </p:graphicEl>
                                          </p:spTgt>
                                        </p:tgtEl>
                                        <p:attrNameLst>
                                          <p:attrName>style.visibility</p:attrName>
                                        </p:attrNameLst>
                                      </p:cBhvr>
                                      <p:to>
                                        <p:strVal val="visible"/>
                                      </p:to>
                                    </p:set>
                                    <p:animEffect transition="in" filter="fade">
                                      <p:cBhvr>
                                        <p:cTn id="39" dur="500"/>
                                        <p:tgtEl>
                                          <p:spTgt spid="4">
                                            <p:graphicEl>
                                              <a:dgm id="{4BE3E671-04DE-40A9-82BB-E86CEB3DF9A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28C091F3-F96A-42CF-999F-A14DF6B2A011}"/>
                                            </p:graphicEl>
                                          </p:spTgt>
                                        </p:tgtEl>
                                        <p:attrNameLst>
                                          <p:attrName>style.visibility</p:attrName>
                                        </p:attrNameLst>
                                      </p:cBhvr>
                                      <p:to>
                                        <p:strVal val="visible"/>
                                      </p:to>
                                    </p:set>
                                    <p:animEffect transition="in" filter="fade">
                                      <p:cBhvr>
                                        <p:cTn id="44" dur="500"/>
                                        <p:tgtEl>
                                          <p:spTgt spid="4">
                                            <p:graphicEl>
                                              <a:dgm id="{28C091F3-F96A-42CF-999F-A14DF6B2A01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9D517638-9ED4-4FA0-A3A7-D112145A24A9}"/>
                                            </p:graphicEl>
                                          </p:spTgt>
                                        </p:tgtEl>
                                        <p:attrNameLst>
                                          <p:attrName>style.visibility</p:attrName>
                                        </p:attrNameLst>
                                      </p:cBhvr>
                                      <p:to>
                                        <p:strVal val="visible"/>
                                      </p:to>
                                    </p:set>
                                    <p:animEffect transition="in" filter="fade">
                                      <p:cBhvr>
                                        <p:cTn id="47" dur="500"/>
                                        <p:tgtEl>
                                          <p:spTgt spid="4">
                                            <p:graphicEl>
                                              <a:dgm id="{9D517638-9ED4-4FA0-A3A7-D112145A24A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AF2BB60E-2D76-4614-865F-88F56459BC26}"/>
                                            </p:graphicEl>
                                          </p:spTgt>
                                        </p:tgtEl>
                                        <p:attrNameLst>
                                          <p:attrName>style.visibility</p:attrName>
                                        </p:attrNameLst>
                                      </p:cBhvr>
                                      <p:to>
                                        <p:strVal val="visible"/>
                                      </p:to>
                                    </p:set>
                                    <p:animEffect transition="in" filter="fade">
                                      <p:cBhvr>
                                        <p:cTn id="52" dur="500"/>
                                        <p:tgtEl>
                                          <p:spTgt spid="4">
                                            <p:graphicEl>
                                              <a:dgm id="{AF2BB60E-2D76-4614-865F-88F56459BC2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FB995D5A-53DC-408F-AAA1-2C0DAA386EF4}"/>
                                            </p:graphicEl>
                                          </p:spTgt>
                                        </p:tgtEl>
                                        <p:attrNameLst>
                                          <p:attrName>style.visibility</p:attrName>
                                        </p:attrNameLst>
                                      </p:cBhvr>
                                      <p:to>
                                        <p:strVal val="visible"/>
                                      </p:to>
                                    </p:set>
                                    <p:animEffect transition="in" filter="fade">
                                      <p:cBhvr>
                                        <p:cTn id="55" dur="500"/>
                                        <p:tgtEl>
                                          <p:spTgt spid="4">
                                            <p:graphicEl>
                                              <a:dgm id="{FB995D5A-53DC-408F-AAA1-2C0DAA386EF4}"/>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B938C01E-F07C-4F80-B0AB-C49B05B0AA12}"/>
                                            </p:graphicEl>
                                          </p:spTgt>
                                        </p:tgtEl>
                                        <p:attrNameLst>
                                          <p:attrName>style.visibility</p:attrName>
                                        </p:attrNameLst>
                                      </p:cBhvr>
                                      <p:to>
                                        <p:strVal val="visible"/>
                                      </p:to>
                                    </p:set>
                                    <p:animEffect transition="in" filter="fade">
                                      <p:cBhvr>
                                        <p:cTn id="60" dur="500"/>
                                        <p:tgtEl>
                                          <p:spTgt spid="4">
                                            <p:graphicEl>
                                              <a:dgm id="{B938C01E-F07C-4F80-B0AB-C49B05B0AA12}"/>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graphicEl>
                                              <a:dgm id="{F23C3B39-3858-4C98-8F43-D4997A4ABD40}"/>
                                            </p:graphicEl>
                                          </p:spTgt>
                                        </p:tgtEl>
                                        <p:attrNameLst>
                                          <p:attrName>style.visibility</p:attrName>
                                        </p:attrNameLst>
                                      </p:cBhvr>
                                      <p:to>
                                        <p:strVal val="visible"/>
                                      </p:to>
                                    </p:set>
                                    <p:animEffect transition="in" filter="fade">
                                      <p:cBhvr>
                                        <p:cTn id="65" dur="500"/>
                                        <p:tgtEl>
                                          <p:spTgt spid="4">
                                            <p:graphicEl>
                                              <a:dgm id="{F23C3B39-3858-4C98-8F43-D4997A4ABD40}"/>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9F6DD9A1-207F-4209-86D5-E053B07C2069}"/>
                                            </p:graphicEl>
                                          </p:spTgt>
                                        </p:tgtEl>
                                        <p:attrNameLst>
                                          <p:attrName>style.visibility</p:attrName>
                                        </p:attrNameLst>
                                      </p:cBhvr>
                                      <p:to>
                                        <p:strVal val="visible"/>
                                      </p:to>
                                    </p:set>
                                    <p:animEffect transition="in" filter="fade">
                                      <p:cBhvr>
                                        <p:cTn id="68" dur="500"/>
                                        <p:tgtEl>
                                          <p:spTgt spid="4">
                                            <p:graphicEl>
                                              <a:dgm id="{9F6DD9A1-207F-4209-86D5-E053B07C2069}"/>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graphicEl>
                                              <a:dgm id="{BE759C95-43D7-44A7-9042-672CD7F92F75}"/>
                                            </p:graphicEl>
                                          </p:spTgt>
                                        </p:tgtEl>
                                        <p:attrNameLst>
                                          <p:attrName>style.visibility</p:attrName>
                                        </p:attrNameLst>
                                      </p:cBhvr>
                                      <p:to>
                                        <p:strVal val="visible"/>
                                      </p:to>
                                    </p:set>
                                    <p:animEffect transition="in" filter="fade">
                                      <p:cBhvr>
                                        <p:cTn id="73" dur="500"/>
                                        <p:tgtEl>
                                          <p:spTgt spid="4">
                                            <p:graphicEl>
                                              <a:dgm id="{BE759C95-43D7-44A7-9042-672CD7F92F75}"/>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
                                            <p:graphicEl>
                                              <a:dgm id="{33B5582C-C24F-44B0-B1AC-C2A23AE17BB7}"/>
                                            </p:graphicEl>
                                          </p:spTgt>
                                        </p:tgtEl>
                                        <p:attrNameLst>
                                          <p:attrName>style.visibility</p:attrName>
                                        </p:attrNameLst>
                                      </p:cBhvr>
                                      <p:to>
                                        <p:strVal val="visible"/>
                                      </p:to>
                                    </p:set>
                                    <p:animEffect transition="in" filter="fade">
                                      <p:cBhvr>
                                        <p:cTn id="76" dur="500"/>
                                        <p:tgtEl>
                                          <p:spTgt spid="4">
                                            <p:graphicEl>
                                              <a:dgm id="{33B5582C-C24F-44B0-B1AC-C2A23AE17BB7}"/>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fade">
                                      <p:cBhvr>
                                        <p:cTn id="8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319" y="1000492"/>
            <a:ext cx="8875200" cy="4380266"/>
          </a:xfrm>
          <a:prstGeom prst="rect">
            <a:avLst/>
          </a:prstGeom>
        </p:spPr>
      </p:pic>
      <p:sp>
        <p:nvSpPr>
          <p:cNvPr id="6" name="Frame 5"/>
          <p:cNvSpPr/>
          <p:nvPr/>
        </p:nvSpPr>
        <p:spPr>
          <a:xfrm>
            <a:off x="6767946" y="1612323"/>
            <a:ext cx="1163782" cy="3761509"/>
          </a:xfrm>
          <a:prstGeom prst="frame">
            <a:avLst>
              <a:gd name="adj1" fmla="val 57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 name="Rectangular Callout 6"/>
          <p:cNvSpPr/>
          <p:nvPr/>
        </p:nvSpPr>
        <p:spPr>
          <a:xfrm>
            <a:off x="3013363" y="3822124"/>
            <a:ext cx="2085110" cy="519545"/>
          </a:xfrm>
          <a:prstGeom prst="wedgeRectCallout">
            <a:avLst>
              <a:gd name="adj1" fmla="val -54388"/>
              <a:gd name="adj2" fmla="val 109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Majority here</a:t>
            </a:r>
          </a:p>
        </p:txBody>
      </p:sp>
      <p:sp>
        <p:nvSpPr>
          <p:cNvPr id="8" name="Rectangular Callout 7"/>
          <p:cNvSpPr/>
          <p:nvPr/>
        </p:nvSpPr>
        <p:spPr>
          <a:xfrm>
            <a:off x="2819401" y="1631989"/>
            <a:ext cx="2500745" cy="589934"/>
          </a:xfrm>
          <a:prstGeom prst="wedgeRectCallout">
            <a:avLst>
              <a:gd name="adj1" fmla="val -900"/>
              <a:gd name="adj2" fmla="val -92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Majority dollar denominated </a:t>
            </a:r>
          </a:p>
        </p:txBody>
      </p:sp>
    </p:spTree>
    <p:extLst>
      <p:ext uri="{BB962C8B-B14F-4D97-AF65-F5344CB8AC3E}">
        <p14:creationId xmlns:p14="http://schemas.microsoft.com/office/powerpoint/2010/main" val="2702120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World Bank International Debt Statistics 2016</a:t>
            </a:r>
          </a:p>
        </p:txBody>
      </p:sp>
      <p:graphicFrame>
        <p:nvGraphicFramePr>
          <p:cNvPr id="8" name="Chart 7"/>
          <p:cNvGraphicFramePr/>
          <p:nvPr>
            <p:extLst>
              <p:ext uri="{D42A27DB-BD31-4B8C-83A1-F6EECF244321}">
                <p14:modId xmlns:p14="http://schemas.microsoft.com/office/powerpoint/2010/main" val="1723247301"/>
              </p:ext>
            </p:extLst>
          </p:nvPr>
        </p:nvGraphicFramePr>
        <p:xfrm>
          <a:off x="4499264" y="1028701"/>
          <a:ext cx="4540827" cy="3886200"/>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ular Callout 8"/>
          <p:cNvSpPr/>
          <p:nvPr/>
        </p:nvSpPr>
        <p:spPr>
          <a:xfrm>
            <a:off x="4021282" y="5721930"/>
            <a:ext cx="5122718" cy="477982"/>
          </a:xfrm>
          <a:prstGeom prst="wedgeRectCallout">
            <a:avLst>
              <a:gd name="adj1" fmla="val 19674"/>
              <a:gd name="adj2" fmla="val -1494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RBI sufficient forex to cover ~75% of debt</a:t>
            </a:r>
          </a:p>
        </p:txBody>
      </p:sp>
      <p:sp>
        <p:nvSpPr>
          <p:cNvPr id="3" name="Rectangle 2"/>
          <p:cNvSpPr/>
          <p:nvPr/>
        </p:nvSpPr>
        <p:spPr>
          <a:xfrm>
            <a:off x="315192" y="2976994"/>
            <a:ext cx="3861954" cy="1501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Debt to GNI: 22.7% </a:t>
            </a:r>
          </a:p>
          <a:p>
            <a:pPr algn="ctr"/>
            <a:r>
              <a:rPr lang="en-US" sz="3600" dirty="0"/>
              <a:t>Debt to GDP: 23.7%; </a:t>
            </a:r>
            <a:endParaRPr lang="en-US" sz="3200" dirty="0"/>
          </a:p>
        </p:txBody>
      </p:sp>
      <p:sp>
        <p:nvSpPr>
          <p:cNvPr id="4" name="Rectangular Callout 3"/>
          <p:cNvSpPr/>
          <p:nvPr/>
        </p:nvSpPr>
        <p:spPr>
          <a:xfrm>
            <a:off x="671945" y="1678442"/>
            <a:ext cx="2909455" cy="824345"/>
          </a:xfrm>
          <a:prstGeom prst="wedgeRectCallout">
            <a:avLst>
              <a:gd name="adj1" fmla="val 3334"/>
              <a:gd name="adj2" fmla="val 14029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700" dirty="0"/>
              <a:t>India is fourth lowest in the world </a:t>
            </a:r>
          </a:p>
        </p:txBody>
      </p:sp>
      <p:sp>
        <p:nvSpPr>
          <p:cNvPr id="7" name="Rectangular Callout 6"/>
          <p:cNvSpPr/>
          <p:nvPr/>
        </p:nvSpPr>
        <p:spPr>
          <a:xfrm>
            <a:off x="318656" y="5375567"/>
            <a:ext cx="2909455" cy="824345"/>
          </a:xfrm>
          <a:prstGeom prst="wedgeRectCallout">
            <a:avLst>
              <a:gd name="adj1" fmla="val 82025"/>
              <a:gd name="adj2" fmla="val 2558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700" dirty="0"/>
              <a:t>India is fifth best in the world </a:t>
            </a:r>
          </a:p>
        </p:txBody>
      </p:sp>
      <p:sp>
        <p:nvSpPr>
          <p:cNvPr id="5" name="Rectangle 4"/>
          <p:cNvSpPr/>
          <p:nvPr/>
        </p:nvSpPr>
        <p:spPr>
          <a:xfrm>
            <a:off x="4800600" y="4686300"/>
            <a:ext cx="4239491" cy="54032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Total Foreign Debt: ~$480 </a:t>
            </a:r>
            <a:r>
              <a:rPr lang="en-US" sz="2800" dirty="0" err="1"/>
              <a:t>Bn</a:t>
            </a:r>
            <a:r>
              <a:rPr lang="en-US" sz="2800" dirty="0"/>
              <a:t> </a:t>
            </a:r>
          </a:p>
        </p:txBody>
      </p:sp>
    </p:spTree>
    <p:extLst>
      <p:ext uri="{BB962C8B-B14F-4D97-AF65-F5344CB8AC3E}">
        <p14:creationId xmlns:p14="http://schemas.microsoft.com/office/powerpoint/2010/main" val="406537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righ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animBg="1"/>
      <p:bldP spid="3" grpId="0" animBg="1"/>
      <p:bldP spid="4" grpId="0" animBg="1"/>
      <p:bldP spid="7"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12370" t="699" r="6377" b="401"/>
          <a:stretch/>
        </p:blipFill>
        <p:spPr>
          <a:xfrm>
            <a:off x="0" y="-34412"/>
            <a:ext cx="9144000" cy="6956323"/>
          </a:xfrm>
          <a:prstGeom prst="rect">
            <a:avLst/>
          </a:prstGeom>
        </p:spPr>
      </p:pic>
      <p:sp>
        <p:nvSpPr>
          <p:cNvPr id="3" name="Rectangle 2"/>
          <p:cNvSpPr/>
          <p:nvPr/>
        </p:nvSpPr>
        <p:spPr>
          <a:xfrm>
            <a:off x="0" y="857250"/>
            <a:ext cx="6614014" cy="44181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700" dirty="0"/>
              <a:t>Fast Revision + Survey 2015: v2c4, v1c8</a:t>
            </a:r>
          </a:p>
        </p:txBody>
      </p:sp>
      <p:graphicFrame>
        <p:nvGraphicFramePr>
          <p:cNvPr id="2" name="Diagram 1"/>
          <p:cNvGraphicFramePr/>
          <p:nvPr>
            <p:extLst/>
          </p:nvPr>
        </p:nvGraphicFramePr>
        <p:xfrm>
          <a:off x="93052" y="1078157"/>
          <a:ext cx="6178062" cy="4794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7399" y="1376979"/>
            <a:ext cx="830800" cy="8308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6375" y="3475159"/>
            <a:ext cx="830800" cy="83080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594" y="1376978"/>
            <a:ext cx="830800" cy="83080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26112" y="1376977"/>
            <a:ext cx="830800" cy="830800"/>
          </a:xfrm>
          <a:prstGeom prst="rect">
            <a:avLst/>
          </a:prstGeom>
        </p:spPr>
      </p:pic>
    </p:spTree>
    <p:extLst>
      <p:ext uri="{BB962C8B-B14F-4D97-AF65-F5344CB8AC3E}">
        <p14:creationId xmlns:p14="http://schemas.microsoft.com/office/powerpoint/2010/main" val="3940706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7766"/>
            <a:ext cx="9144000" cy="4231712"/>
          </a:xfrm>
          <a:prstGeom prst="rect">
            <a:avLst/>
          </a:prstGeom>
        </p:spPr>
      </p:pic>
      <p:sp>
        <p:nvSpPr>
          <p:cNvPr id="8" name="Rectangle 7"/>
          <p:cNvSpPr/>
          <p:nvPr/>
        </p:nvSpPr>
        <p:spPr>
          <a:xfrm rot="4796772">
            <a:off x="6049438" y="1003061"/>
            <a:ext cx="818177" cy="2066324"/>
          </a:xfrm>
          <a:prstGeom prst="rect">
            <a:avLst/>
          </a:prstGeom>
          <a:ln/>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2400" dirty="0">
                <a:latin typeface="Arial Black" panose="020B0A04020102020204" pitchFamily="34" charset="0"/>
              </a:rPr>
              <a:t>EU, China </a:t>
            </a:r>
          </a:p>
          <a:p>
            <a:pPr algn="ctr"/>
            <a:r>
              <a:rPr lang="en-US" sz="2400" dirty="0">
                <a:latin typeface="Arial Black" panose="020B0A04020102020204" pitchFamily="34" charset="0"/>
              </a:rPr>
              <a:t>growth▼</a:t>
            </a:r>
          </a:p>
        </p:txBody>
      </p:sp>
      <p:sp>
        <p:nvSpPr>
          <p:cNvPr id="9" name="Rectangle 8"/>
          <p:cNvSpPr/>
          <p:nvPr/>
        </p:nvSpPr>
        <p:spPr>
          <a:xfrm rot="4796772">
            <a:off x="5375210" y="2360285"/>
            <a:ext cx="1424237" cy="3416285"/>
          </a:xfrm>
          <a:prstGeom prst="rect">
            <a:avLst/>
          </a:prstGeom>
          <a:ln/>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2400" dirty="0">
                <a:latin typeface="Arial Black" panose="020B0A04020102020204" pitchFamily="34" charset="0"/>
              </a:rPr>
              <a:t>OPEC Oligopoly ▼</a:t>
            </a:r>
          </a:p>
          <a:p>
            <a:pPr algn="ctr"/>
            <a:r>
              <a:rPr lang="en-US" sz="2400" dirty="0">
                <a:latin typeface="Arial Black" panose="020B0A04020102020204" pitchFamily="34" charset="0"/>
              </a:rPr>
              <a:t>Saudi did not cut production so to hurt Iran</a:t>
            </a:r>
          </a:p>
        </p:txBody>
      </p:sp>
      <p:sp>
        <p:nvSpPr>
          <p:cNvPr id="10" name="Rectangle 9"/>
          <p:cNvSpPr/>
          <p:nvPr/>
        </p:nvSpPr>
        <p:spPr>
          <a:xfrm rot="4796772">
            <a:off x="1307238" y="1895104"/>
            <a:ext cx="664778" cy="2707586"/>
          </a:xfrm>
          <a:prstGeom prst="rect">
            <a:avLst/>
          </a:prstGeom>
          <a:ln/>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2400" dirty="0">
                <a:latin typeface="Arial Black" panose="020B0A04020102020204" pitchFamily="34" charset="0"/>
              </a:rPr>
              <a:t>US: Shale Gas, Oil ▲</a:t>
            </a:r>
          </a:p>
        </p:txBody>
      </p:sp>
      <p:sp>
        <p:nvSpPr>
          <p:cNvPr id="2" name="Title 1"/>
          <p:cNvSpPr>
            <a:spLocks noGrp="1"/>
          </p:cNvSpPr>
          <p:nvPr>
            <p:ph type="title"/>
          </p:nvPr>
        </p:nvSpPr>
        <p:spPr/>
        <p:txBody>
          <a:bodyPr>
            <a:normAutofit/>
          </a:bodyPr>
          <a:lstStyle/>
          <a:p>
            <a:r>
              <a:rPr lang="en-US" dirty="0"/>
              <a:t>Why oil price fall in 2014-15</a:t>
            </a:r>
          </a:p>
        </p:txBody>
      </p:sp>
      <p:graphicFrame>
        <p:nvGraphicFramePr>
          <p:cNvPr id="11" name="Chart 10"/>
          <p:cNvGraphicFramePr/>
          <p:nvPr>
            <p:extLst>
              <p:ext uri="{D42A27DB-BD31-4B8C-83A1-F6EECF244321}">
                <p14:modId xmlns:p14="http://schemas.microsoft.com/office/powerpoint/2010/main" val="2745815930"/>
              </p:ext>
            </p:extLst>
          </p:nvPr>
        </p:nvGraphicFramePr>
        <p:xfrm>
          <a:off x="1" y="3900895"/>
          <a:ext cx="3598817" cy="2099855"/>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240" y="4644896"/>
            <a:ext cx="1019060" cy="845820"/>
          </a:xfrm>
          <a:prstGeom prst="rect">
            <a:avLst/>
          </a:prstGeom>
        </p:spPr>
      </p:pic>
    </p:spTree>
    <p:extLst>
      <p:ext uri="{BB962C8B-B14F-4D97-AF65-F5344CB8AC3E}">
        <p14:creationId xmlns:p14="http://schemas.microsoft.com/office/powerpoint/2010/main" val="11010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Graphic spid="1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Gold import: Self study: L6/P1</a:t>
            </a:r>
          </a:p>
        </p:txBody>
      </p:sp>
      <p:pic>
        <p:nvPicPr>
          <p:cNvPr id="3" name="Picture 2"/>
          <p:cNvPicPr>
            <a:picLocks noChangeAspect="1"/>
          </p:cNvPicPr>
          <p:nvPr/>
        </p:nvPicPr>
        <p:blipFill>
          <a:blip r:embed="rId3"/>
          <a:stretch>
            <a:fillRect/>
          </a:stretch>
        </p:blipFill>
        <p:spPr>
          <a:xfrm>
            <a:off x="82396" y="1625495"/>
            <a:ext cx="4390813" cy="2605337"/>
          </a:xfrm>
          <a:prstGeom prst="rect">
            <a:avLst/>
          </a:prstGeom>
        </p:spPr>
      </p:pic>
      <p:pic>
        <p:nvPicPr>
          <p:cNvPr id="4" name="Picture 3"/>
          <p:cNvPicPr>
            <a:picLocks noChangeAspect="1"/>
          </p:cNvPicPr>
          <p:nvPr/>
        </p:nvPicPr>
        <p:blipFill>
          <a:blip r:embed="rId4"/>
          <a:stretch>
            <a:fillRect/>
          </a:stretch>
        </p:blipFill>
        <p:spPr>
          <a:xfrm>
            <a:off x="4801867" y="1461221"/>
            <a:ext cx="4169977" cy="2769611"/>
          </a:xfrm>
          <a:prstGeom prst="rect">
            <a:avLst/>
          </a:prstGeom>
        </p:spPr>
      </p:pic>
      <p:sp>
        <p:nvSpPr>
          <p:cNvPr id="5" name="Up Arrow Callout 4"/>
          <p:cNvSpPr/>
          <p:nvPr/>
        </p:nvSpPr>
        <p:spPr>
          <a:xfrm>
            <a:off x="580703" y="4039639"/>
            <a:ext cx="3491346" cy="56111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Why is Gold craze bad?</a:t>
            </a:r>
          </a:p>
        </p:txBody>
      </p:sp>
      <p:sp>
        <p:nvSpPr>
          <p:cNvPr id="6" name="Up Arrow Callout 5"/>
          <p:cNvSpPr/>
          <p:nvPr/>
        </p:nvSpPr>
        <p:spPr>
          <a:xfrm>
            <a:off x="4801866" y="3957605"/>
            <a:ext cx="4169977" cy="56111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Steps done to reduce gold demand</a:t>
            </a:r>
          </a:p>
        </p:txBody>
      </p:sp>
      <p:pic>
        <p:nvPicPr>
          <p:cNvPr id="7" name="Picture 6"/>
          <p:cNvPicPr>
            <a:picLocks noChangeAspect="1"/>
          </p:cNvPicPr>
          <p:nvPr/>
        </p:nvPicPr>
        <p:blipFill>
          <a:blip r:embed="rId5"/>
          <a:stretch>
            <a:fillRect/>
          </a:stretch>
        </p:blipFill>
        <p:spPr>
          <a:xfrm>
            <a:off x="2583090" y="3845569"/>
            <a:ext cx="3780239" cy="210318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209" y="2723259"/>
            <a:ext cx="607423" cy="6074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209" y="3250863"/>
            <a:ext cx="607423" cy="607423"/>
          </a:xfrm>
          <a:prstGeom prst="rect">
            <a:avLst/>
          </a:prstGeom>
        </p:spPr>
      </p:pic>
    </p:spTree>
    <p:extLst>
      <p:ext uri="{BB962C8B-B14F-4D97-AF65-F5344CB8AC3E}">
        <p14:creationId xmlns:p14="http://schemas.microsoft.com/office/powerpoint/2010/main" val="25242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Brijesh_2015_11</Template>
  <TotalTime>1778</TotalTime>
  <Words>3132</Words>
  <Application>Microsoft Office PowerPoint</Application>
  <PresentationFormat>On-screen Show (4:3)</PresentationFormat>
  <Paragraphs>645</Paragraphs>
  <Slides>76</Slides>
  <Notes>47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Arial Unicode MS</vt:lpstr>
      <vt:lpstr>Arial</vt:lpstr>
      <vt:lpstr>Arial Black</vt:lpstr>
      <vt:lpstr>Calibri</vt:lpstr>
      <vt:lpstr>Franklin Gothic Demi</vt:lpstr>
      <vt:lpstr>Franklin Gothic Demi Cond</vt:lpstr>
      <vt:lpstr>Franklin Gothic Heavy</vt:lpstr>
      <vt:lpstr>Franklin Gothic Medium Cond</vt:lpstr>
      <vt:lpstr>Segoe UI</vt:lpstr>
      <vt:lpstr>Segoe UI Black</vt:lpstr>
      <vt:lpstr>Segoe UI Semibold</vt:lpstr>
      <vt:lpstr>Wingdings</vt:lpstr>
      <vt:lpstr>BRIJ_4_3</vt:lpstr>
      <vt:lpstr>Theory +Economic Survey Vol.2 + Vol.1 + Budget 2016</vt:lpstr>
      <vt:lpstr>PowerPoint Presentation</vt:lpstr>
      <vt:lpstr>PowerPoint Presentation</vt:lpstr>
      <vt:lpstr>What is Balance of Payment?</vt:lpstr>
      <vt:lpstr>PowerPoint Presentation</vt:lpstr>
      <vt:lpstr>Import: Top-5 items (US#1, India#12 largest importer)</vt:lpstr>
      <vt:lpstr>Import-2015: Highest Negative growths (overall -16%)</vt:lpstr>
      <vt:lpstr>Why oil price fall in 2014-15</vt:lpstr>
      <vt:lpstr>Gold import: Self study: L6/P1</vt:lpstr>
      <vt:lpstr>Government borrowing (IYB-2016, Page 345)</vt:lpstr>
      <vt:lpstr>Sovereign Gold Bonds; CGT exempted IF kept till maturity</vt:lpstr>
      <vt:lpstr>Sovereign gold bond</vt:lpstr>
      <vt:lpstr>Gold Monetization Scheme: CGT exempt yes</vt:lpstr>
      <vt:lpstr>▼Gold consumption</vt:lpstr>
      <vt:lpstr>National Capital Goods Policy, 2016</vt:lpstr>
      <vt:lpstr>Export- Top-5 items (China #1, India #19 largest exporter)</vt:lpstr>
      <vt:lpstr>Export-2015: Highest Negative growths (overall -18%)</vt:lpstr>
      <vt:lpstr>FTP-2015 L6/P2</vt:lpstr>
      <vt:lpstr>Special zones</vt:lpstr>
      <vt:lpstr>India’s trade relation- IYB-2016; Page159-160</vt:lpstr>
      <vt:lpstr>PowerPoint Presentation</vt:lpstr>
      <vt:lpstr>Trade deficit: declining or moderating</vt:lpstr>
      <vt:lpstr>PowerPoint Presentation</vt:lpstr>
      <vt:lpstr>PowerPoint Presentation</vt:lpstr>
      <vt:lpstr>PowerPoint Presentation</vt:lpstr>
      <vt:lpstr>Largest migration corridors- World Bank (2013)</vt:lpstr>
      <vt:lpstr>ESSAY</vt:lpstr>
      <vt:lpstr>Calculating current account deficit (CAD)</vt:lpstr>
      <vt:lpstr>PowerPoint Presentation</vt:lpstr>
      <vt:lpstr>PowerPoint Presentation</vt:lpstr>
      <vt:lpstr>Current Account Deficit has declined</vt:lpstr>
      <vt:lpstr>PowerPoint Presentation</vt:lpstr>
      <vt:lpstr>PowerPoint Presentation</vt:lpstr>
      <vt:lpstr>Foreign investment</vt:lpstr>
      <vt:lpstr>Composite Cap in all except….. </vt:lpstr>
      <vt:lpstr>Upto 100% Equity Foreign investment permitted in</vt:lpstr>
      <vt:lpstr>FDI in E-commerce; WEF 2016</vt:lpstr>
      <vt:lpstr>Upto 74% Equity Foreign investment permitted in</vt:lpstr>
      <vt:lpstr>Upto 51% Equity Foreign investment permitted in</vt:lpstr>
      <vt:lpstr>Upto 49% Equity Foreign investment permitted in</vt:lpstr>
      <vt:lpstr>Upto 26% Equity Foreign investment permitted in</vt:lpstr>
      <vt:lpstr>FDI PROHIBITED IN</vt:lpstr>
      <vt:lpstr>FDI: Sector wise- last 15 years trend</vt:lpstr>
      <vt:lpstr>FDI: Destination state wise (last 15 years trend)</vt:lpstr>
      <vt:lpstr>FDI source country wise</vt:lpstr>
      <vt:lpstr>What is Round tripping?</vt:lpstr>
      <vt:lpstr>What is round tripping</vt:lpstr>
      <vt:lpstr>India Mauritius DTAA</vt:lpstr>
      <vt:lpstr>PowerPoint Presentation</vt:lpstr>
      <vt:lpstr>PowerPoint Presentation</vt:lpstr>
      <vt:lpstr>PowerPoint Presentation</vt:lpstr>
      <vt:lpstr>If Balance of Payment is POSITIVE</vt:lpstr>
      <vt:lpstr>If BoP surplus- RBI should purchase those $$ (Mill.USD)</vt:lpstr>
      <vt:lpstr>PowerPoint Presentation</vt:lpstr>
      <vt:lpstr>Summary of BoP development</vt:lpstr>
      <vt:lpstr>India’s forex reserve consists of </vt:lpstr>
      <vt:lpstr>India’s Forex Reserve</vt:lpstr>
      <vt:lpstr>Exchange Rate regimes self study L3/P2</vt:lpstr>
      <vt:lpstr>India vs. others</vt:lpstr>
      <vt:lpstr>PowerPoint Presentation</vt:lpstr>
      <vt:lpstr>REER wise, Indian Rupee has appreciated</vt:lpstr>
      <vt:lpstr>As liquidity increase, rupee weakens.</vt:lpstr>
      <vt:lpstr>Across the globe</vt:lpstr>
      <vt:lpstr>Rajan Paper ‘Rules of Monetary Policy’</vt:lpstr>
      <vt:lpstr>Helicopter Money</vt:lpstr>
      <vt:lpstr>Sovereign debt &amp; QE</vt:lpstr>
      <vt:lpstr>Helicopter Money: rough mechanics</vt:lpstr>
      <vt:lpstr>Why in news? ECB’s Mario Draghi interested</vt:lpstr>
      <vt:lpstr>PowerPoint Presentation</vt:lpstr>
      <vt:lpstr>PowerPoint Presentation</vt:lpstr>
      <vt:lpstr>RBI’s ECB Framework 2015</vt:lpstr>
      <vt:lpstr>ECB: Repayment &amp; Taxation</vt:lpstr>
      <vt:lpstr>Company finance: IFC Bonds</vt:lpstr>
      <vt:lpstr>PowerPoint Presentation</vt:lpstr>
      <vt:lpstr>World Bank International Debt Statistics 2016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 types of PTA as per survey</dc:title>
  <dc:creator>Mrunal Patel</dc:creator>
  <cp:lastModifiedBy>Mrunal Patel</cp:lastModifiedBy>
  <cp:revision>635</cp:revision>
  <dcterms:created xsi:type="dcterms:W3CDTF">2016-03-28T10:49:00Z</dcterms:created>
  <dcterms:modified xsi:type="dcterms:W3CDTF">2016-06-08T07:16:05Z</dcterms:modified>
</cp:coreProperties>
</file>